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8" r:id="rId4"/>
    <p:sldId id="267" r:id="rId5"/>
    <p:sldId id="276" r:id="rId6"/>
    <p:sldId id="269" r:id="rId7"/>
    <p:sldId id="277" r:id="rId8"/>
    <p:sldId id="270" r:id="rId9"/>
    <p:sldId id="278" r:id="rId10"/>
    <p:sldId id="271" r:id="rId11"/>
    <p:sldId id="287" r:id="rId12"/>
    <p:sldId id="272" r:id="rId13"/>
    <p:sldId id="279" r:id="rId14"/>
    <p:sldId id="273" r:id="rId15"/>
    <p:sldId id="280" r:id="rId16"/>
    <p:sldId id="274" r:id="rId17"/>
    <p:sldId id="286" r:id="rId18"/>
    <p:sldId id="275" r:id="rId19"/>
    <p:sldId id="285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27BF0-5562-46CD-A46D-809CCEA2BB98}" v="4" dt="2024-10-09T12:16:39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walsh" userId="500bf2fbac841fff" providerId="LiveId" clId="{2DA27BF0-5562-46CD-A46D-809CCEA2BB98}"/>
    <pc:docChg chg="custSel addSld delSld modSld sldOrd">
      <pc:chgData name="karen walsh" userId="500bf2fbac841fff" providerId="LiveId" clId="{2DA27BF0-5562-46CD-A46D-809CCEA2BB98}" dt="2024-10-09T12:19:55.541" v="31"/>
      <pc:docMkLst>
        <pc:docMk/>
      </pc:docMkLst>
      <pc:sldChg chg="add ord">
        <pc:chgData name="karen walsh" userId="500bf2fbac841fff" providerId="LiveId" clId="{2DA27BF0-5562-46CD-A46D-809CCEA2BB98}" dt="2024-10-06T20:34:54.698" v="2"/>
        <pc:sldMkLst>
          <pc:docMk/>
          <pc:sldMk cId="998859818" sldId="276"/>
        </pc:sldMkLst>
      </pc:sldChg>
      <pc:sldChg chg="add ord">
        <pc:chgData name="karen walsh" userId="500bf2fbac841fff" providerId="LiveId" clId="{2DA27BF0-5562-46CD-A46D-809CCEA2BB98}" dt="2024-10-06T20:35:07.667" v="5"/>
        <pc:sldMkLst>
          <pc:docMk/>
          <pc:sldMk cId="3198838771" sldId="277"/>
        </pc:sldMkLst>
      </pc:sldChg>
      <pc:sldChg chg="add ord">
        <pc:chgData name="karen walsh" userId="500bf2fbac841fff" providerId="LiveId" clId="{2DA27BF0-5562-46CD-A46D-809CCEA2BB98}" dt="2024-10-06T20:35:13.045" v="8"/>
        <pc:sldMkLst>
          <pc:docMk/>
          <pc:sldMk cId="1198160863" sldId="278"/>
        </pc:sldMkLst>
      </pc:sldChg>
      <pc:sldChg chg="add ord">
        <pc:chgData name="karen walsh" userId="500bf2fbac841fff" providerId="LiveId" clId="{2DA27BF0-5562-46CD-A46D-809CCEA2BB98}" dt="2024-10-06T20:35:22.328" v="11"/>
        <pc:sldMkLst>
          <pc:docMk/>
          <pc:sldMk cId="1930143937" sldId="279"/>
        </pc:sldMkLst>
      </pc:sldChg>
      <pc:sldChg chg="add ord">
        <pc:chgData name="karen walsh" userId="500bf2fbac841fff" providerId="LiveId" clId="{2DA27BF0-5562-46CD-A46D-809CCEA2BB98}" dt="2024-10-06T20:35:27.844" v="14"/>
        <pc:sldMkLst>
          <pc:docMk/>
          <pc:sldMk cId="292386938" sldId="280"/>
        </pc:sldMkLst>
      </pc:sldChg>
      <pc:sldChg chg="new del">
        <pc:chgData name="karen walsh" userId="500bf2fbac841fff" providerId="LiveId" clId="{2DA27BF0-5562-46CD-A46D-809CCEA2BB98}" dt="2024-10-09T12:16:53.215" v="20" actId="2696"/>
        <pc:sldMkLst>
          <pc:docMk/>
          <pc:sldMk cId="2013627922" sldId="281"/>
        </pc:sldMkLst>
      </pc:sldChg>
      <pc:sldChg chg="new del">
        <pc:chgData name="karen walsh" userId="500bf2fbac841fff" providerId="LiveId" clId="{2DA27BF0-5562-46CD-A46D-809CCEA2BB98}" dt="2024-10-09T12:16:56.186" v="21" actId="2696"/>
        <pc:sldMkLst>
          <pc:docMk/>
          <pc:sldMk cId="901909533" sldId="282"/>
        </pc:sldMkLst>
      </pc:sldChg>
      <pc:sldChg chg="addSp delSp modSp new del mod">
        <pc:chgData name="karen walsh" userId="500bf2fbac841fff" providerId="LiveId" clId="{2DA27BF0-5562-46CD-A46D-809CCEA2BB98}" dt="2024-10-09T12:16:59.973" v="22" actId="2696"/>
        <pc:sldMkLst>
          <pc:docMk/>
          <pc:sldMk cId="2773479452" sldId="283"/>
        </pc:sldMkLst>
        <pc:spChg chg="del">
          <ac:chgData name="karen walsh" userId="500bf2fbac841fff" providerId="LiveId" clId="{2DA27BF0-5562-46CD-A46D-809CCEA2BB98}" dt="2024-10-09T12:16:00.621" v="18" actId="931"/>
          <ac:spMkLst>
            <pc:docMk/>
            <pc:sldMk cId="2773479452" sldId="283"/>
            <ac:spMk id="3" creationId="{42E85993-DB0B-737F-75D5-8B192504C54E}"/>
          </ac:spMkLst>
        </pc:spChg>
        <pc:spChg chg="add mod">
          <ac:chgData name="karen walsh" userId="500bf2fbac841fff" providerId="LiveId" clId="{2DA27BF0-5562-46CD-A46D-809CCEA2BB98}" dt="2024-10-09T12:16:04.920" v="19" actId="478"/>
          <ac:spMkLst>
            <pc:docMk/>
            <pc:sldMk cId="2773479452" sldId="283"/>
            <ac:spMk id="7" creationId="{2CCC9994-BE33-0273-3356-489EB7072AD0}"/>
          </ac:spMkLst>
        </pc:spChg>
        <pc:picChg chg="add del mod">
          <ac:chgData name="karen walsh" userId="500bf2fbac841fff" providerId="LiveId" clId="{2DA27BF0-5562-46CD-A46D-809CCEA2BB98}" dt="2024-10-09T12:16:04.920" v="19" actId="478"/>
          <ac:picMkLst>
            <pc:docMk/>
            <pc:sldMk cId="2773479452" sldId="283"/>
            <ac:picMk id="5" creationId="{76EADCD4-B0E2-A91B-EF43-9371E83A2426}"/>
          </ac:picMkLst>
        </pc:picChg>
      </pc:sldChg>
      <pc:sldChg chg="add ord">
        <pc:chgData name="karen walsh" userId="500bf2fbac841fff" providerId="LiveId" clId="{2DA27BF0-5562-46CD-A46D-809CCEA2BB98}" dt="2024-10-09T12:17:22.469" v="25"/>
        <pc:sldMkLst>
          <pc:docMk/>
          <pc:sldMk cId="1357117132" sldId="285"/>
        </pc:sldMkLst>
      </pc:sldChg>
      <pc:sldChg chg="add ord">
        <pc:chgData name="karen walsh" userId="500bf2fbac841fff" providerId="LiveId" clId="{2DA27BF0-5562-46CD-A46D-809CCEA2BB98}" dt="2024-10-09T12:17:42.130" v="28"/>
        <pc:sldMkLst>
          <pc:docMk/>
          <pc:sldMk cId="3517021574" sldId="286"/>
        </pc:sldMkLst>
      </pc:sldChg>
      <pc:sldChg chg="add ord">
        <pc:chgData name="karen walsh" userId="500bf2fbac841fff" providerId="LiveId" clId="{2DA27BF0-5562-46CD-A46D-809CCEA2BB98}" dt="2024-10-09T12:19:55.541" v="31"/>
        <pc:sldMkLst>
          <pc:docMk/>
          <pc:sldMk cId="2891097210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AE6D6-169F-3DDC-3B9B-6A00F6EAE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07D08-C784-7FD0-0CC7-5560FF3CC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3C6C5-6E98-A232-08D1-299262AE0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D1963-3F3C-66F8-0001-5133EA189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AF98-FE55-EBEC-8A7F-9A03E492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784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553-1679-8E91-28CC-4678CDD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38FC9-C6D0-983A-42C3-57C89AD1B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5C8A-9224-F8FA-8544-2CD60565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19B2-EDB4-8F32-A41B-58558BEF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45946-AC81-CB09-B025-E38013AE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033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7C336-E829-63CC-F106-ECD6F4D3A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F2B4A-9876-CA5B-7171-808671334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623FA-9C1A-1FBF-6151-824ADAAD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24D46-A465-FD8D-4D63-97E2418E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0B938-AA35-35A9-040B-567A9ADE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255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3D5A-584F-1F4E-B9EB-29B30D734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A8AFA-0A9B-6D0D-1A17-5E562611B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04AEB-1ABC-716F-80DD-6D9CCFC8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AA4E4-9441-A9BB-60A5-277D329B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B1A86-0D2E-A603-88EE-4440B106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01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C26A-F816-D390-CBD4-11B69C98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EE385-08EB-F927-37D2-D968C5A3E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2EBD5-9BE5-767C-EC66-9A7D3D2F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37AA-C26C-945D-182E-CB1E4654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DC58-75C4-A636-52EA-46B7BF06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59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C0B08-9D51-6459-3A31-DF2696E7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67EDA-D59B-4CB7-B74D-650C2AE07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8871C-A239-738B-D9D0-ED15CED4F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E70DD-BA21-18B4-2319-53AD2DBC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9C5C9-63F1-F1B9-54AF-FAF37349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4372E-CAE4-7FC4-CA86-259300E8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418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4A1F-745A-01F6-3865-5744625D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A712D-8B86-101B-9362-637AFE64C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03AAD-D726-1BC9-89E8-E24D5E38A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51CC6-B6D9-C7D6-1B8D-97A7C495B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803B3F-3C12-012A-488A-ADFB1F06B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D85AA-635D-B943-6624-D50933E0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7326C-196A-B5E3-BB74-8DA6B8D3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FECE6-662B-C500-AADE-A16A0A1E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841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673DF-A307-A39B-9C5A-32CBC9F2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7C913-5D53-941B-451D-A9F54D7A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FF9DE-D734-1799-0BCA-893C45F4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E448F-1949-48BE-F6B8-43ABB010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4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E3CC72-B13B-3A8A-8178-BCCB2514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2664B-A9C4-374F-1A3B-FEC115C55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7BD7-7D6E-96F5-9CFB-09287EDD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790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FCE1-6597-7523-0ED4-BBDCDA64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F5DCD-86AA-6048-13AF-2CA1FF93A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C0154-D87A-0E87-447B-30E58534E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67FD8-A3B2-DECD-65F5-C244DDD5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5FA0C-3CFB-AE2E-3500-BBDEE506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0933F-6961-C7E0-433F-CAF71E3E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52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AB7A-2474-BA24-7E16-50A5A46A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6C320-6008-BDA0-0B0A-4F765EAC6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B06B0-32BD-2761-52F3-5D4F30E70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FA2B9-665C-E05D-5FE6-7058ECC6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F668-E541-5B46-E64A-B42FFEAA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D6A09-812C-DF59-5E8B-16F616B2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224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7646F-65EE-D3D2-C666-B02925DBA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76BB9-0171-E3B4-E530-30AE9D398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F6EC-1135-1A61-6DC6-40F768480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814B6-0FB5-4809-9E56-4EE0480AF021}" type="datetimeFigureOut">
              <a:rPr lang="en-IE" smtClean="0"/>
              <a:t>09/10/2024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C8373-C2F1-FC5B-A4BA-B212D7EBF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AD79-BB55-0A55-2B63-A979AEFC0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BCDA-9AF0-41C4-BA4A-F50C5160FD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814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21" Type="http://schemas.openxmlformats.org/officeDocument/2006/relationships/image" Target="../media/image123.png"/><Relationship Id="rId34" Type="http://schemas.openxmlformats.org/officeDocument/2006/relationships/image" Target="../media/image136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jpeg"/><Relationship Id="rId25" Type="http://schemas.openxmlformats.org/officeDocument/2006/relationships/image" Target="../media/image127.png"/><Relationship Id="rId33" Type="http://schemas.openxmlformats.org/officeDocument/2006/relationships/image" Target="../media/image135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9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36" Type="http://schemas.openxmlformats.org/officeDocument/2006/relationships/image" Target="../media/image138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31" Type="http://schemas.openxmlformats.org/officeDocument/2006/relationships/image" Target="../media/image133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Relationship Id="rId30" Type="http://schemas.openxmlformats.org/officeDocument/2006/relationships/image" Target="../media/image132.png"/><Relationship Id="rId35" Type="http://schemas.openxmlformats.org/officeDocument/2006/relationships/image" Target="../media/image137.png"/><Relationship Id="rId8" Type="http://schemas.openxmlformats.org/officeDocument/2006/relationships/image" Target="../media/image110.png"/><Relationship Id="rId3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hyperlink" Target="https://iosconference.org/" TargetMode="Externa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4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1"/>
          <p:cNvSpPr/>
          <p:nvPr/>
        </p:nvSpPr>
        <p:spPr>
          <a:xfrm>
            <a:off x="1241178" y="-1"/>
            <a:ext cx="9709828" cy="6857878"/>
          </a:xfrm>
          <a:custGeom>
            <a:avLst/>
            <a:gdLst/>
            <a:ahLst/>
            <a:cxnLst/>
            <a:rect l="l" t="t" r="r" b="b"/>
            <a:pathLst>
              <a:path w="30275784" h="21383244">
                <a:moveTo>
                  <a:pt x="0" y="21383244"/>
                </a:moveTo>
                <a:lnTo>
                  <a:pt x="30275784" y="21383244"/>
                </a:lnTo>
                <a:lnTo>
                  <a:pt x="30275784" y="0"/>
                </a:lnTo>
                <a:lnTo>
                  <a:pt x="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" name="object 2"/>
          <p:cNvSpPr/>
          <p:nvPr/>
        </p:nvSpPr>
        <p:spPr>
          <a:xfrm>
            <a:off x="1238245" y="1090926"/>
            <a:ext cx="4853937" cy="259046"/>
          </a:xfrm>
          <a:custGeom>
            <a:avLst/>
            <a:gdLst/>
            <a:ahLst/>
            <a:cxnLst/>
            <a:rect l="l" t="t" r="r" b="b"/>
            <a:pathLst>
              <a:path w="15134844" h="807720">
                <a:moveTo>
                  <a:pt x="0" y="807720"/>
                </a:moveTo>
                <a:lnTo>
                  <a:pt x="15134844" y="807720"/>
                </a:lnTo>
                <a:lnTo>
                  <a:pt x="151348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01" y="4696065"/>
            <a:ext cx="2606590" cy="2156925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02" y="4696065"/>
            <a:ext cx="2606590" cy="2167189"/>
          </a:xfrm>
          <a:prstGeom prst="rect">
            <a:avLst/>
          </a:prstGeom>
        </p:spPr>
      </p:pic>
      <p:sp>
        <p:nvSpPr>
          <p:cNvPr id="38" name="object 3"/>
          <p:cNvSpPr/>
          <p:nvPr/>
        </p:nvSpPr>
        <p:spPr>
          <a:xfrm>
            <a:off x="1239222" y="0"/>
            <a:ext cx="7428268" cy="562570"/>
          </a:xfrm>
          <a:custGeom>
            <a:avLst/>
            <a:gdLst/>
            <a:ahLst/>
            <a:cxnLst/>
            <a:rect l="l" t="t" r="r" b="b"/>
            <a:pathLst>
              <a:path w="23161752" h="1754124">
                <a:moveTo>
                  <a:pt x="0" y="1754124"/>
                </a:moveTo>
                <a:lnTo>
                  <a:pt x="23161752" y="1754124"/>
                </a:lnTo>
                <a:lnTo>
                  <a:pt x="2316175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9" name="text 1"/>
          <p:cNvSpPr txBox="1"/>
          <p:nvPr/>
        </p:nvSpPr>
        <p:spPr>
          <a:xfrm>
            <a:off x="1268744" y="55271"/>
            <a:ext cx="6886052" cy="5330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32" b="1" spc="3" dirty="0">
                <a:solidFill>
                  <a:srgbClr val="FFFFFF"/>
                </a:solidFill>
                <a:latin typeface="Calibri"/>
                <a:cs typeface="Calibri"/>
              </a:rPr>
              <a:t>A Revolutionary Collaborative ENT and Anaesthetic Trainee Airway Course:</a:t>
            </a:r>
            <a:endParaRPr sz="1732">
              <a:latin typeface="Calibri"/>
              <a:cs typeface="Calibri"/>
            </a:endParaRPr>
          </a:p>
          <a:p>
            <a:r>
              <a:rPr sz="1732" b="1" spc="3" dirty="0">
                <a:solidFill>
                  <a:srgbClr val="FFFFFF"/>
                </a:solidFill>
                <a:latin typeface="Calibri"/>
                <a:cs typeface="Calibri"/>
              </a:rPr>
              <a:t>Utilising Novel Virtual Reality and Augmented Reality Technology</a:t>
            </a:r>
            <a:endParaRPr sz="1732">
              <a:latin typeface="Calibri"/>
              <a:cs typeface="Calibri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1352128" y="1169455"/>
            <a:ext cx="761234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solidFill>
                  <a:srgbClr val="FFFFFF"/>
                </a:solidFill>
                <a:latin typeface="Calibri"/>
                <a:cs typeface="Calibri"/>
              </a:rPr>
              <a:t>INTRODUCTION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1352128" y="1417985"/>
            <a:ext cx="2406108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The introduction of virtual reality (VR) within healthcare</a:t>
            </a:r>
            <a:endParaRPr sz="770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and specifically within simulation-based education is a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1454768" y="1670807"/>
            <a:ext cx="2294667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novel opportunity to enhance the care of our complex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1454769" y="1792998"/>
            <a:ext cx="676211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airway patients.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1352127" y="1906752"/>
            <a:ext cx="2312300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ENT and anaesthetic teams frequently manage airway</a:t>
            </a:r>
            <a:endParaRPr sz="770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emergencies out-of-hours, yet our airway teaching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1454768" y="2159654"/>
            <a:ext cx="2261388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programs have historically been delivered separately.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6" name="text 1"/>
          <p:cNvSpPr txBox="1"/>
          <p:nvPr/>
        </p:nvSpPr>
        <p:spPr>
          <a:xfrm>
            <a:off x="1454768" y="2281846"/>
            <a:ext cx="2302618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There is a recognised need for both specialties to train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1454768" y="2404037"/>
            <a:ext cx="2123595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together to develop team-working skills and share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8" name="text 1"/>
          <p:cNvSpPr txBox="1"/>
          <p:nvPr/>
        </p:nvSpPr>
        <p:spPr>
          <a:xfrm>
            <a:off x="1454768" y="2526229"/>
            <a:ext cx="1882054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knowledge when managing difficult airways.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1352127" y="2639982"/>
            <a:ext cx="2558264" cy="24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92" spc="3" dirty="0">
                <a:latin typeface="Courier New"/>
                <a:cs typeface="Courier New"/>
              </a:rPr>
              <a:t>o </a:t>
            </a:r>
            <a:r>
              <a:rPr sz="792" spc="3" dirty="0">
                <a:latin typeface="Calibri"/>
                <a:cs typeface="Calibri"/>
              </a:rPr>
              <a:t>We aimed to introduce a pioneering collaborative ENT and</a:t>
            </a:r>
            <a:endParaRPr sz="770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anaesthetic trainee airway teaching course utilising VR.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1327298" y="625010"/>
            <a:ext cx="3622338" cy="103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3" b="1" spc="3" dirty="0">
                <a:latin typeface="Calibri"/>
                <a:cs typeface="Calibri"/>
              </a:rPr>
              <a:t>G Donaldson </a:t>
            </a:r>
            <a:r>
              <a:rPr sz="673" spc="3" dirty="0">
                <a:latin typeface="Calibri"/>
                <a:cs typeface="Calibri"/>
              </a:rPr>
              <a:t>, J Bodels , C Jackson , K Trimble , L McCadden , S Marcus , E Lappin , T Moore , B Maxwell</a:t>
            </a:r>
            <a:endParaRPr sz="673">
              <a:latin typeface="Calibri"/>
              <a:cs typeface="Calibri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1781835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b="1" spc="3" dirty="0">
                <a:latin typeface="Calibri"/>
                <a:cs typeface="Calibri"/>
              </a:rPr>
              <a:t>1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2129958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2531724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2926158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5" name="text 1"/>
          <p:cNvSpPr txBox="1"/>
          <p:nvPr/>
        </p:nvSpPr>
        <p:spPr>
          <a:xfrm>
            <a:off x="3425677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6" name="text 1"/>
          <p:cNvSpPr txBox="1"/>
          <p:nvPr/>
        </p:nvSpPr>
        <p:spPr>
          <a:xfrm>
            <a:off x="3810825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2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4174060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2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8" name="text 1"/>
          <p:cNvSpPr txBox="1"/>
          <p:nvPr/>
        </p:nvSpPr>
        <p:spPr>
          <a:xfrm>
            <a:off x="4538679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2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59" name="text 1"/>
          <p:cNvSpPr txBox="1"/>
          <p:nvPr/>
        </p:nvSpPr>
        <p:spPr>
          <a:xfrm>
            <a:off x="4967327" y="620366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3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60" name="text 1"/>
          <p:cNvSpPr txBox="1"/>
          <p:nvPr/>
        </p:nvSpPr>
        <p:spPr>
          <a:xfrm>
            <a:off x="1327298" y="723007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61" name="text 1"/>
          <p:cNvSpPr txBox="1"/>
          <p:nvPr/>
        </p:nvSpPr>
        <p:spPr>
          <a:xfrm>
            <a:off x="1375686" y="727651"/>
            <a:ext cx="3094373" cy="2071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3" spc="3" dirty="0">
                <a:latin typeface="Calibri"/>
                <a:cs typeface="Calibri"/>
              </a:rPr>
              <a:t>Royal Belfast Hospital for Sick Children/ENT department, Royal Victoria Hospital, Belfast</a:t>
            </a:r>
            <a:endParaRPr sz="673">
              <a:latin typeface="Calibri"/>
              <a:cs typeface="Calibri"/>
            </a:endParaRPr>
          </a:p>
          <a:p>
            <a:r>
              <a:rPr sz="673" spc="3" dirty="0">
                <a:latin typeface="Calibri"/>
                <a:cs typeface="Calibri"/>
              </a:rPr>
              <a:t>Department of Anaesthesia, Royal Victoria Hospital, Belfast</a:t>
            </a:r>
            <a:endParaRPr sz="673">
              <a:latin typeface="Calibri"/>
              <a:cs typeface="Calibri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1327298" y="825648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2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1327298" y="928289"/>
            <a:ext cx="2923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3</a:t>
            </a:r>
            <a:endParaRPr sz="449">
              <a:latin typeface="Calibri"/>
              <a:cs typeface="Calibri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07" y="1119275"/>
            <a:ext cx="182310" cy="182310"/>
          </a:xfrm>
          <a:prstGeom prst="rect">
            <a:avLst/>
          </a:prstGeom>
        </p:spPr>
      </p:pic>
      <p:sp>
        <p:nvSpPr>
          <p:cNvPr id="64" name="object 4"/>
          <p:cNvSpPr/>
          <p:nvPr/>
        </p:nvSpPr>
        <p:spPr>
          <a:xfrm>
            <a:off x="8936312" y="1097769"/>
            <a:ext cx="1794261" cy="1237556"/>
          </a:xfrm>
          <a:custGeom>
            <a:avLst/>
            <a:gdLst/>
            <a:ahLst/>
            <a:cxnLst/>
            <a:rect l="l" t="t" r="r" b="b"/>
            <a:pathLst>
              <a:path w="5594604" h="3858768">
                <a:moveTo>
                  <a:pt x="0" y="3858768"/>
                </a:moveTo>
                <a:lnTo>
                  <a:pt x="5594604" y="3858768"/>
                </a:lnTo>
                <a:lnTo>
                  <a:pt x="5594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55" y="1423287"/>
            <a:ext cx="1568451" cy="687205"/>
          </a:xfrm>
          <a:prstGeom prst="rect">
            <a:avLst/>
          </a:prstGeom>
        </p:spPr>
      </p:pic>
      <p:sp>
        <p:nvSpPr>
          <p:cNvPr id="65" name="object 5"/>
          <p:cNvSpPr/>
          <p:nvPr/>
        </p:nvSpPr>
        <p:spPr>
          <a:xfrm>
            <a:off x="9115689" y="1421821"/>
            <a:ext cx="1571384" cy="621711"/>
          </a:xfrm>
          <a:custGeom>
            <a:avLst/>
            <a:gdLst/>
            <a:ahLst/>
            <a:cxnLst/>
            <a:rect l="l" t="t" r="r" b="b"/>
            <a:pathLst>
              <a:path w="4899662" h="1938528">
                <a:moveTo>
                  <a:pt x="4572" y="4572"/>
                </a:moveTo>
                <a:lnTo>
                  <a:pt x="4895088" y="4572"/>
                </a:lnTo>
                <a:close/>
              </a:path>
              <a:path w="4899662" h="1938528">
                <a:moveTo>
                  <a:pt x="4572" y="217932"/>
                </a:moveTo>
                <a:lnTo>
                  <a:pt x="4895088" y="217932"/>
                </a:lnTo>
                <a:close/>
              </a:path>
              <a:path w="4899662" h="1938528">
                <a:moveTo>
                  <a:pt x="4572" y="432815"/>
                </a:moveTo>
                <a:lnTo>
                  <a:pt x="4895088" y="432815"/>
                </a:lnTo>
                <a:close/>
              </a:path>
              <a:path w="4899662" h="1938528">
                <a:moveTo>
                  <a:pt x="4572" y="647700"/>
                </a:moveTo>
                <a:lnTo>
                  <a:pt x="4895088" y="647700"/>
                </a:lnTo>
                <a:close/>
              </a:path>
              <a:path w="4899662" h="1938528">
                <a:moveTo>
                  <a:pt x="4572" y="861060"/>
                </a:moveTo>
                <a:lnTo>
                  <a:pt x="4895088" y="861060"/>
                </a:lnTo>
                <a:close/>
              </a:path>
              <a:path w="4899662" h="1938528">
                <a:moveTo>
                  <a:pt x="4572" y="1075943"/>
                </a:moveTo>
                <a:lnTo>
                  <a:pt x="4895088" y="1075943"/>
                </a:lnTo>
                <a:close/>
              </a:path>
              <a:path w="4899662" h="1938528">
                <a:moveTo>
                  <a:pt x="4572" y="1290828"/>
                </a:moveTo>
                <a:lnTo>
                  <a:pt x="4895088" y="1290828"/>
                </a:lnTo>
                <a:close/>
              </a:path>
              <a:path w="4899662" h="1938528">
                <a:moveTo>
                  <a:pt x="4572" y="1504189"/>
                </a:moveTo>
                <a:lnTo>
                  <a:pt x="4895088" y="1504189"/>
                </a:lnTo>
                <a:close/>
              </a:path>
              <a:path w="4899662" h="1938528">
                <a:moveTo>
                  <a:pt x="4572" y="1719072"/>
                </a:moveTo>
                <a:lnTo>
                  <a:pt x="4895088" y="1719072"/>
                </a:lnTo>
                <a:close/>
              </a:path>
              <a:path w="4899662" h="1938528">
                <a:moveTo>
                  <a:pt x="4572" y="1933956"/>
                </a:moveTo>
                <a:lnTo>
                  <a:pt x="4895088" y="1933956"/>
                </a:lnTo>
                <a:close/>
              </a:path>
            </a:pathLst>
          </a:custGeom>
          <a:ln w="9144">
            <a:solidFill>
              <a:srgbClr val="E0E0E0">
                <a:alpha val="54118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" name="object 6"/>
          <p:cNvSpPr/>
          <p:nvPr/>
        </p:nvSpPr>
        <p:spPr>
          <a:xfrm>
            <a:off x="9507679" y="1421821"/>
            <a:ext cx="787403" cy="690137"/>
          </a:xfrm>
          <a:custGeom>
            <a:avLst/>
            <a:gdLst/>
            <a:ahLst/>
            <a:cxnLst/>
            <a:rect l="l" t="t" r="r" b="b"/>
            <a:pathLst>
              <a:path w="2455166" h="2151887">
                <a:moveTo>
                  <a:pt x="4572" y="4572"/>
                </a:moveTo>
                <a:lnTo>
                  <a:pt x="4572" y="2147315"/>
                </a:lnTo>
                <a:close/>
              </a:path>
              <a:path w="2455166" h="2151887">
                <a:moveTo>
                  <a:pt x="2450592" y="4572"/>
                </a:moveTo>
                <a:lnTo>
                  <a:pt x="2450592" y="2147315"/>
                </a:lnTo>
                <a:close/>
              </a:path>
            </a:pathLst>
          </a:custGeom>
          <a:ln w="9144">
            <a:solidFill>
              <a:srgbClr val="E0E0E0">
                <a:alpha val="5098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" name="object 7"/>
          <p:cNvSpPr/>
          <p:nvPr/>
        </p:nvSpPr>
        <p:spPr>
          <a:xfrm>
            <a:off x="9115689" y="1421821"/>
            <a:ext cx="1571384" cy="690137"/>
          </a:xfrm>
          <a:custGeom>
            <a:avLst/>
            <a:gdLst/>
            <a:ahLst/>
            <a:cxnLst/>
            <a:rect l="l" t="t" r="r" b="b"/>
            <a:pathLst>
              <a:path w="4899662" h="2151887">
                <a:moveTo>
                  <a:pt x="4572" y="4572"/>
                </a:moveTo>
                <a:lnTo>
                  <a:pt x="4572" y="2147315"/>
                </a:lnTo>
                <a:close/>
              </a:path>
              <a:path w="4899662" h="2151887">
                <a:moveTo>
                  <a:pt x="2449066" y="4572"/>
                </a:moveTo>
                <a:lnTo>
                  <a:pt x="2449066" y="2147315"/>
                </a:lnTo>
                <a:close/>
              </a:path>
              <a:path w="4899662" h="2151887">
                <a:moveTo>
                  <a:pt x="4895088" y="4572"/>
                </a:moveTo>
                <a:lnTo>
                  <a:pt x="4895088" y="2147315"/>
                </a:lnTo>
                <a:close/>
              </a:path>
            </a:pathLst>
          </a:custGeom>
          <a:ln w="9144">
            <a:solidFill>
              <a:srgbClr val="E0E0E0">
                <a:alpha val="54118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" name="object 8"/>
          <p:cNvSpPr/>
          <p:nvPr/>
        </p:nvSpPr>
        <p:spPr>
          <a:xfrm>
            <a:off x="9115689" y="2109026"/>
            <a:ext cx="1571384" cy="2933"/>
          </a:xfrm>
          <a:custGeom>
            <a:avLst/>
            <a:gdLst/>
            <a:ahLst/>
            <a:cxnLst/>
            <a:rect l="l" t="t" r="r" b="b"/>
            <a:pathLst>
              <a:path w="4899662" h="9144">
                <a:moveTo>
                  <a:pt x="4572" y="4572"/>
                </a:moveTo>
                <a:lnTo>
                  <a:pt x="4895088" y="4572"/>
                </a:lnTo>
                <a:close/>
              </a:path>
            </a:pathLst>
          </a:custGeom>
          <a:ln w="9144">
            <a:solidFill>
              <a:srgbClr val="E0E0E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" name="object 9"/>
          <p:cNvSpPr/>
          <p:nvPr/>
        </p:nvSpPr>
        <p:spPr>
          <a:xfrm>
            <a:off x="9503281" y="1554276"/>
            <a:ext cx="796200" cy="424738"/>
          </a:xfrm>
          <a:custGeom>
            <a:avLst/>
            <a:gdLst/>
            <a:ahLst/>
            <a:cxnLst/>
            <a:rect l="l" t="t" r="r" b="b"/>
            <a:pathLst>
              <a:path w="2482596" h="1324356">
                <a:moveTo>
                  <a:pt x="2463546" y="19050"/>
                </a:moveTo>
                <a:lnTo>
                  <a:pt x="19050" y="1305306"/>
                </a:lnTo>
                <a:close/>
              </a:path>
            </a:pathLst>
          </a:custGeom>
          <a:ln w="38100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0" name="object 10"/>
          <p:cNvSpPr/>
          <p:nvPr/>
        </p:nvSpPr>
        <p:spPr>
          <a:xfrm>
            <a:off x="9503281" y="1416933"/>
            <a:ext cx="796200" cy="390524"/>
          </a:xfrm>
          <a:custGeom>
            <a:avLst/>
            <a:gdLst/>
            <a:ahLst/>
            <a:cxnLst/>
            <a:rect l="l" t="t" r="r" b="b"/>
            <a:pathLst>
              <a:path w="2482596" h="1217676">
                <a:moveTo>
                  <a:pt x="2463546" y="19050"/>
                </a:moveTo>
                <a:lnTo>
                  <a:pt x="19050" y="1198626"/>
                </a:lnTo>
                <a:close/>
              </a:path>
            </a:pathLst>
          </a:custGeom>
          <a:ln w="38100">
            <a:solidFill>
              <a:srgbClr val="70AD4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" name="object 11"/>
          <p:cNvSpPr/>
          <p:nvPr/>
        </p:nvSpPr>
        <p:spPr>
          <a:xfrm>
            <a:off x="9484219" y="1971683"/>
            <a:ext cx="26393" cy="7820"/>
          </a:xfrm>
          <a:custGeom>
            <a:avLst/>
            <a:gdLst/>
            <a:ahLst/>
            <a:cxnLst/>
            <a:rect l="l" t="t" r="r" b="b"/>
            <a:pathLst>
              <a:path w="82296" h="24384">
                <a:moveTo>
                  <a:pt x="4572" y="19813"/>
                </a:moveTo>
                <a:lnTo>
                  <a:pt x="77724" y="4572"/>
                </a:lnTo>
                <a:lnTo>
                  <a:pt x="62484" y="19813"/>
                </a:lnTo>
                <a:close/>
              </a:path>
            </a:pathLst>
          </a:custGeom>
          <a:ln w="9144">
            <a:solidFill>
              <a:srgbClr val="B5B5B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6" name="text 1"/>
          <p:cNvSpPr txBox="1"/>
          <p:nvPr/>
        </p:nvSpPr>
        <p:spPr>
          <a:xfrm>
            <a:off x="9389194" y="1958202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20%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67" name="text 1"/>
          <p:cNvSpPr txBox="1"/>
          <p:nvPr/>
        </p:nvSpPr>
        <p:spPr>
          <a:xfrm>
            <a:off x="10310152" y="1526132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80%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9398684" y="1800900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45%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10301354" y="1388585"/>
            <a:ext cx="113749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100%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9012641" y="2088091"/>
            <a:ext cx="61684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8987917" y="2019378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10%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8987917" y="1950585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20%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8987917" y="1881832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30%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8987917" y="1813038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40%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8987917" y="1744325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50%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8987917" y="1675572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60%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8987917" y="1606778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70%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8987917" y="1538066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80%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8987917" y="1469231"/>
            <a:ext cx="87716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90%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8963194" y="1400519"/>
            <a:ext cx="113749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100%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9364186" y="2151468"/>
            <a:ext cx="2971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Before Session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10164582" y="2151468"/>
            <a:ext cx="264688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After Session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83" name="text 1"/>
          <p:cNvSpPr txBox="1"/>
          <p:nvPr/>
        </p:nvSpPr>
        <p:spPr>
          <a:xfrm>
            <a:off x="9211406" y="1122045"/>
            <a:ext cx="1280030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Calibri Light"/>
                <a:cs typeface="Calibri Light"/>
              </a:rPr>
              <a:t>Percentage of ENT/Anaesthetic trainees that felt</a:t>
            </a:r>
            <a:endParaRPr sz="513">
              <a:latin typeface="Calibri Light"/>
              <a:cs typeface="Calibri Light"/>
            </a:endParaRPr>
          </a:p>
        </p:txBody>
      </p:sp>
      <p:sp>
        <p:nvSpPr>
          <p:cNvPr id="84" name="text 1"/>
          <p:cNvSpPr txBox="1"/>
          <p:nvPr/>
        </p:nvSpPr>
        <p:spPr>
          <a:xfrm>
            <a:off x="9172305" y="1201713"/>
            <a:ext cx="1299587" cy="74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84" spc="3" dirty="0">
                <a:latin typeface="Calibri Light"/>
                <a:cs typeface="Calibri Light"/>
              </a:rPr>
              <a:t>confident discussing a difficult airway case with the</a:t>
            </a:r>
            <a:endParaRPr sz="481">
              <a:latin typeface="Calibri Light"/>
              <a:cs typeface="Calibri Light"/>
            </a:endParaRPr>
          </a:p>
        </p:txBody>
      </p:sp>
      <p:sp>
        <p:nvSpPr>
          <p:cNvPr id="85" name="text 1"/>
          <p:cNvSpPr txBox="1"/>
          <p:nvPr/>
        </p:nvSpPr>
        <p:spPr>
          <a:xfrm>
            <a:off x="9590199" y="1280894"/>
            <a:ext cx="487826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Calibri Light"/>
                <a:cs typeface="Calibri Light"/>
              </a:rPr>
              <a:t>opposing specialty</a:t>
            </a:r>
            <a:endParaRPr sz="513"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09635" y="2227307"/>
            <a:ext cx="647615" cy="83579"/>
          </a:xfrm>
          <a:custGeom>
            <a:avLst/>
            <a:gdLst/>
            <a:ahLst/>
            <a:cxnLst/>
            <a:rect l="l" t="t" r="r" b="b"/>
            <a:pathLst>
              <a:path w="2019300" h="260604">
                <a:moveTo>
                  <a:pt x="0" y="260604"/>
                </a:moveTo>
                <a:lnTo>
                  <a:pt x="2019300" y="260604"/>
                </a:lnTo>
                <a:lnTo>
                  <a:pt x="2019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" name="object 13"/>
          <p:cNvSpPr/>
          <p:nvPr/>
        </p:nvSpPr>
        <p:spPr>
          <a:xfrm>
            <a:off x="9507680" y="2225352"/>
            <a:ext cx="651525" cy="87489"/>
          </a:xfrm>
          <a:custGeom>
            <a:avLst/>
            <a:gdLst/>
            <a:ahLst/>
            <a:cxnLst/>
            <a:rect l="l" t="t" r="r" b="b"/>
            <a:pathLst>
              <a:path w="2031492" h="272796">
                <a:moveTo>
                  <a:pt x="6096" y="266700"/>
                </a:moveTo>
                <a:lnTo>
                  <a:pt x="2025396" y="266700"/>
                </a:lnTo>
                <a:lnTo>
                  <a:pt x="2025396" y="6096"/>
                </a:lnTo>
                <a:lnTo>
                  <a:pt x="6096" y="609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" name="object 14"/>
          <p:cNvSpPr/>
          <p:nvPr/>
        </p:nvSpPr>
        <p:spPr>
          <a:xfrm>
            <a:off x="9552646" y="2262987"/>
            <a:ext cx="90422" cy="12219"/>
          </a:xfrm>
          <a:custGeom>
            <a:avLst/>
            <a:gdLst/>
            <a:ahLst/>
            <a:cxnLst/>
            <a:rect l="l" t="t" r="r" b="b"/>
            <a:pathLst>
              <a:path w="281940" h="38100">
                <a:moveTo>
                  <a:pt x="19050" y="19050"/>
                </a:moveTo>
                <a:lnTo>
                  <a:pt x="262890" y="19050"/>
                </a:lnTo>
                <a:close/>
              </a:path>
            </a:pathLst>
          </a:custGeom>
          <a:ln w="38100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6" name="text 1"/>
          <p:cNvSpPr txBox="1"/>
          <p:nvPr/>
        </p:nvSpPr>
        <p:spPr>
          <a:xfrm>
            <a:off x="9645429" y="2246777"/>
            <a:ext cx="81304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ENT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765259" y="2262987"/>
            <a:ext cx="90422" cy="12219"/>
          </a:xfrm>
          <a:custGeom>
            <a:avLst/>
            <a:gdLst/>
            <a:ahLst/>
            <a:cxnLst/>
            <a:rect l="l" t="t" r="r" b="b"/>
            <a:pathLst>
              <a:path w="281940" h="38100">
                <a:moveTo>
                  <a:pt x="19050" y="19050"/>
                </a:moveTo>
                <a:lnTo>
                  <a:pt x="262890" y="19050"/>
                </a:lnTo>
                <a:close/>
              </a:path>
            </a:pathLst>
          </a:custGeom>
          <a:ln w="38100">
            <a:solidFill>
              <a:srgbClr val="70AD4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7" name="text 1"/>
          <p:cNvSpPr txBox="1"/>
          <p:nvPr/>
        </p:nvSpPr>
        <p:spPr>
          <a:xfrm>
            <a:off x="9858207" y="2246777"/>
            <a:ext cx="259495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Anaesthetics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27025" y="1088483"/>
            <a:ext cx="1812834" cy="1256129"/>
          </a:xfrm>
          <a:custGeom>
            <a:avLst/>
            <a:gdLst/>
            <a:ahLst/>
            <a:cxnLst/>
            <a:rect l="l" t="t" r="r" b="b"/>
            <a:pathLst>
              <a:path w="5652516" h="3916681">
                <a:moveTo>
                  <a:pt x="28956" y="3887724"/>
                </a:moveTo>
                <a:lnTo>
                  <a:pt x="5623560" y="3887724"/>
                </a:lnTo>
                <a:lnTo>
                  <a:pt x="5623560" y="28956"/>
                </a:lnTo>
                <a:lnTo>
                  <a:pt x="28956" y="28956"/>
                </a:lnTo>
                <a:close/>
              </a:path>
            </a:pathLst>
          </a:custGeom>
          <a:ln w="57912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7" name="object 17"/>
          <p:cNvSpPr/>
          <p:nvPr/>
        </p:nvSpPr>
        <p:spPr>
          <a:xfrm>
            <a:off x="6270582" y="2577264"/>
            <a:ext cx="1794260" cy="1237556"/>
          </a:xfrm>
          <a:custGeom>
            <a:avLst/>
            <a:gdLst/>
            <a:ahLst/>
            <a:cxnLst/>
            <a:rect l="l" t="t" r="r" b="b"/>
            <a:pathLst>
              <a:path w="5594603" h="3858768">
                <a:moveTo>
                  <a:pt x="0" y="3858768"/>
                </a:moveTo>
                <a:lnTo>
                  <a:pt x="5594603" y="3858768"/>
                </a:lnTo>
                <a:lnTo>
                  <a:pt x="559460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8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17" y="2900338"/>
            <a:ext cx="1581647" cy="68964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6437250" y="2898872"/>
            <a:ext cx="1584580" cy="623666"/>
          </a:xfrm>
          <a:custGeom>
            <a:avLst/>
            <a:gdLst/>
            <a:ahLst/>
            <a:cxnLst/>
            <a:rect l="l" t="t" r="r" b="b"/>
            <a:pathLst>
              <a:path w="4940808" h="1944624">
                <a:moveTo>
                  <a:pt x="4571" y="4572"/>
                </a:moveTo>
                <a:lnTo>
                  <a:pt x="4936236" y="4572"/>
                </a:lnTo>
                <a:close/>
              </a:path>
              <a:path w="4940808" h="1944624">
                <a:moveTo>
                  <a:pt x="4571" y="219456"/>
                </a:moveTo>
                <a:lnTo>
                  <a:pt x="4936236" y="219456"/>
                </a:lnTo>
                <a:close/>
              </a:path>
              <a:path w="4940808" h="1944624">
                <a:moveTo>
                  <a:pt x="4571" y="434340"/>
                </a:moveTo>
                <a:lnTo>
                  <a:pt x="4936236" y="434340"/>
                </a:lnTo>
                <a:close/>
              </a:path>
              <a:path w="4940808" h="1944624">
                <a:moveTo>
                  <a:pt x="4571" y="649224"/>
                </a:moveTo>
                <a:lnTo>
                  <a:pt x="4936236" y="649224"/>
                </a:lnTo>
                <a:close/>
              </a:path>
              <a:path w="4940808" h="1944624">
                <a:moveTo>
                  <a:pt x="4571" y="864108"/>
                </a:moveTo>
                <a:lnTo>
                  <a:pt x="4936236" y="864108"/>
                </a:lnTo>
                <a:close/>
              </a:path>
              <a:path w="4940808" h="1944624">
                <a:moveTo>
                  <a:pt x="4571" y="1078992"/>
                </a:moveTo>
                <a:lnTo>
                  <a:pt x="4936236" y="1078992"/>
                </a:lnTo>
                <a:close/>
              </a:path>
              <a:path w="4940808" h="1944624">
                <a:moveTo>
                  <a:pt x="4571" y="1293876"/>
                </a:moveTo>
                <a:lnTo>
                  <a:pt x="4936236" y="1293876"/>
                </a:lnTo>
                <a:close/>
              </a:path>
              <a:path w="4940808" h="1944624">
                <a:moveTo>
                  <a:pt x="4571" y="1508760"/>
                </a:moveTo>
                <a:lnTo>
                  <a:pt x="4936236" y="1508760"/>
                </a:lnTo>
                <a:close/>
              </a:path>
              <a:path w="4940808" h="1944624">
                <a:moveTo>
                  <a:pt x="4571" y="1723644"/>
                </a:moveTo>
                <a:lnTo>
                  <a:pt x="4936236" y="1723644"/>
                </a:lnTo>
                <a:close/>
              </a:path>
              <a:path w="4940808" h="1944624">
                <a:moveTo>
                  <a:pt x="4571" y="1940052"/>
                </a:moveTo>
                <a:lnTo>
                  <a:pt x="4936236" y="1940052"/>
                </a:lnTo>
                <a:close/>
              </a:path>
            </a:pathLst>
          </a:custGeom>
          <a:ln w="9144">
            <a:solidFill>
              <a:srgbClr val="E0E0E0">
                <a:alpha val="54118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9" name="object 19"/>
          <p:cNvSpPr/>
          <p:nvPr/>
        </p:nvSpPr>
        <p:spPr>
          <a:xfrm>
            <a:off x="6832662" y="2898872"/>
            <a:ext cx="793756" cy="692582"/>
          </a:xfrm>
          <a:custGeom>
            <a:avLst/>
            <a:gdLst/>
            <a:ahLst/>
            <a:cxnLst/>
            <a:rect l="l" t="t" r="r" b="b"/>
            <a:pathLst>
              <a:path w="2474976" h="2159508">
                <a:moveTo>
                  <a:pt x="4572" y="4572"/>
                </a:moveTo>
                <a:lnTo>
                  <a:pt x="4572" y="2154936"/>
                </a:lnTo>
                <a:close/>
              </a:path>
              <a:path w="2474976" h="2159508">
                <a:moveTo>
                  <a:pt x="2470404" y="4572"/>
                </a:moveTo>
                <a:lnTo>
                  <a:pt x="2470404" y="2154936"/>
                </a:lnTo>
                <a:close/>
              </a:path>
            </a:pathLst>
          </a:custGeom>
          <a:ln w="9144">
            <a:solidFill>
              <a:srgbClr val="E0E0E0">
                <a:alpha val="5098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0" name="object 20"/>
          <p:cNvSpPr/>
          <p:nvPr/>
        </p:nvSpPr>
        <p:spPr>
          <a:xfrm>
            <a:off x="7228074" y="2898872"/>
            <a:ext cx="793756" cy="692582"/>
          </a:xfrm>
          <a:custGeom>
            <a:avLst/>
            <a:gdLst/>
            <a:ahLst/>
            <a:cxnLst/>
            <a:rect l="l" t="t" r="r" b="b"/>
            <a:pathLst>
              <a:path w="2474976" h="2159508">
                <a:moveTo>
                  <a:pt x="4572" y="4572"/>
                </a:moveTo>
                <a:lnTo>
                  <a:pt x="4572" y="2154936"/>
                </a:lnTo>
                <a:close/>
              </a:path>
              <a:path w="2474976" h="2159508">
                <a:moveTo>
                  <a:pt x="2470404" y="4572"/>
                </a:moveTo>
                <a:lnTo>
                  <a:pt x="2470404" y="2154936"/>
                </a:lnTo>
                <a:close/>
              </a:path>
            </a:pathLst>
          </a:custGeom>
          <a:ln w="9144">
            <a:solidFill>
              <a:srgbClr val="E0E0E0">
                <a:alpha val="54118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1" name="object 21"/>
          <p:cNvSpPr/>
          <p:nvPr/>
        </p:nvSpPr>
        <p:spPr>
          <a:xfrm>
            <a:off x="6437739" y="2899361"/>
            <a:ext cx="1955" cy="691604"/>
          </a:xfrm>
          <a:custGeom>
            <a:avLst/>
            <a:gdLst/>
            <a:ahLst/>
            <a:cxnLst/>
            <a:rect l="l" t="t" r="r" b="b"/>
            <a:pathLst>
              <a:path w="6095" h="2156460">
                <a:moveTo>
                  <a:pt x="3047" y="3048"/>
                </a:moveTo>
                <a:lnTo>
                  <a:pt x="3047" y="215341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2" name="object 22"/>
          <p:cNvSpPr/>
          <p:nvPr/>
        </p:nvSpPr>
        <p:spPr>
          <a:xfrm>
            <a:off x="6437739" y="3589010"/>
            <a:ext cx="1583602" cy="1955"/>
          </a:xfrm>
          <a:custGeom>
            <a:avLst/>
            <a:gdLst/>
            <a:ahLst/>
            <a:cxnLst/>
            <a:rect l="l" t="t" r="r" b="b"/>
            <a:pathLst>
              <a:path w="4937760" h="6096">
                <a:moveTo>
                  <a:pt x="3047" y="3048"/>
                </a:moveTo>
                <a:lnTo>
                  <a:pt x="4934712" y="304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3" name="object 23"/>
          <p:cNvSpPr/>
          <p:nvPr/>
        </p:nvSpPr>
        <p:spPr>
          <a:xfrm>
            <a:off x="6828263" y="3149121"/>
            <a:ext cx="802554" cy="377816"/>
          </a:xfrm>
          <a:custGeom>
            <a:avLst/>
            <a:gdLst/>
            <a:ahLst/>
            <a:cxnLst/>
            <a:rect l="l" t="t" r="r" b="b"/>
            <a:pathLst>
              <a:path w="2502408" h="1178052">
                <a:moveTo>
                  <a:pt x="2483358" y="19050"/>
                </a:moveTo>
                <a:lnTo>
                  <a:pt x="19050" y="1159002"/>
                </a:lnTo>
                <a:close/>
              </a:path>
            </a:pathLst>
          </a:custGeom>
          <a:ln w="38100">
            <a:solidFill>
              <a:srgbClr val="5B9BD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8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63" y="2893985"/>
            <a:ext cx="802554" cy="357288"/>
          </a:xfrm>
          <a:prstGeom prst="rect">
            <a:avLst/>
          </a:prstGeom>
        </p:spPr>
      </p:pic>
      <p:sp>
        <p:nvSpPr>
          <p:cNvPr id="90" name="text 1"/>
          <p:cNvSpPr txBox="1"/>
          <p:nvPr/>
        </p:nvSpPr>
        <p:spPr>
          <a:xfrm>
            <a:off x="6707253" y="3520094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10%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7638638" y="3119590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63%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97471" y="3243452"/>
            <a:ext cx="38124" cy="21506"/>
          </a:xfrm>
          <a:custGeom>
            <a:avLst/>
            <a:gdLst/>
            <a:ahLst/>
            <a:cxnLst/>
            <a:rect l="l" t="t" r="r" b="b"/>
            <a:pathLst>
              <a:path w="118872" h="67056">
                <a:moveTo>
                  <a:pt x="4572" y="62484"/>
                </a:moveTo>
                <a:lnTo>
                  <a:pt x="114300" y="4572"/>
                </a:lnTo>
                <a:lnTo>
                  <a:pt x="60960" y="62484"/>
                </a:lnTo>
                <a:close/>
              </a:path>
            </a:pathLst>
          </a:custGeom>
          <a:ln w="9144">
            <a:solidFill>
              <a:srgbClr val="B5B5B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2" name="text 1"/>
          <p:cNvSpPr txBox="1"/>
          <p:nvPr/>
        </p:nvSpPr>
        <p:spPr>
          <a:xfrm>
            <a:off x="6709086" y="3245000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50%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7630899" y="2867591"/>
            <a:ext cx="100925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100%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6342919" y="3569052"/>
            <a:ext cx="55272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6320150" y="3500054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10%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6320150" y="3431138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20%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6320150" y="3362141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30%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6320150" y="3293225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40%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6320150" y="3224309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50%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6320150" y="3155270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60%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6320150" y="3086355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70%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6320150" y="3017357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80%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103" name="text 1"/>
          <p:cNvSpPr txBox="1"/>
          <p:nvPr/>
        </p:nvSpPr>
        <p:spPr>
          <a:xfrm>
            <a:off x="6320150" y="2948441"/>
            <a:ext cx="78098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90%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104" name="text 1"/>
          <p:cNvSpPr txBox="1"/>
          <p:nvPr/>
        </p:nvSpPr>
        <p:spPr>
          <a:xfrm>
            <a:off x="6297464" y="2879403"/>
            <a:ext cx="100925" cy="543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53" spc="3" dirty="0">
                <a:latin typeface="Calibri"/>
                <a:cs typeface="Calibri"/>
              </a:rPr>
              <a:t>100%</a:t>
            </a:r>
            <a:endParaRPr sz="353">
              <a:latin typeface="Calibri"/>
              <a:cs typeface="Calibri"/>
            </a:endParaRPr>
          </a:p>
        </p:txBody>
      </p:sp>
      <p:sp>
        <p:nvSpPr>
          <p:cNvPr id="105" name="text 1"/>
          <p:cNvSpPr txBox="1"/>
          <p:nvPr/>
        </p:nvSpPr>
        <p:spPr>
          <a:xfrm>
            <a:off x="6688680" y="3630841"/>
            <a:ext cx="2971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Before Session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106" name="text 1"/>
          <p:cNvSpPr txBox="1"/>
          <p:nvPr/>
        </p:nvSpPr>
        <p:spPr>
          <a:xfrm>
            <a:off x="7489768" y="3630841"/>
            <a:ext cx="264688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After Session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107" name="text 1"/>
          <p:cNvSpPr txBox="1"/>
          <p:nvPr/>
        </p:nvSpPr>
        <p:spPr>
          <a:xfrm>
            <a:off x="6504782" y="2620113"/>
            <a:ext cx="1344086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Calibri Light"/>
                <a:cs typeface="Calibri Light"/>
              </a:rPr>
              <a:t>Percentage of trainees that felt ”very confident” or</a:t>
            </a:r>
            <a:endParaRPr sz="513">
              <a:latin typeface="Calibri Light"/>
              <a:cs typeface="Calibri Light"/>
            </a:endParaRPr>
          </a:p>
        </p:txBody>
      </p:sp>
      <p:sp>
        <p:nvSpPr>
          <p:cNvPr id="108" name="text 1"/>
          <p:cNvSpPr txBox="1"/>
          <p:nvPr/>
        </p:nvSpPr>
        <p:spPr>
          <a:xfrm>
            <a:off x="6554148" y="2699782"/>
            <a:ext cx="1188339" cy="74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84" spc="3" dirty="0">
                <a:latin typeface="Calibri Light"/>
                <a:cs typeface="Calibri Light"/>
              </a:rPr>
              <a:t>“extremely confident” managing tracheostomy</a:t>
            </a:r>
            <a:endParaRPr sz="481">
              <a:latin typeface="Calibri Light"/>
              <a:cs typeface="Calibri Light"/>
            </a:endParaRPr>
          </a:p>
        </p:txBody>
      </p:sp>
      <p:sp>
        <p:nvSpPr>
          <p:cNvPr id="109" name="text 1"/>
          <p:cNvSpPr txBox="1"/>
          <p:nvPr/>
        </p:nvSpPr>
        <p:spPr>
          <a:xfrm>
            <a:off x="6555614" y="2778962"/>
            <a:ext cx="1239185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Calibri Light"/>
                <a:cs typeface="Calibri Light"/>
              </a:rPr>
              <a:t>emergencies before vs after simulation session</a:t>
            </a:r>
            <a:endParaRPr sz="513">
              <a:latin typeface="Calibri Light"/>
              <a:cs typeface="Calibri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3987" y="3706803"/>
            <a:ext cx="1307938" cy="83579"/>
          </a:xfrm>
          <a:custGeom>
            <a:avLst/>
            <a:gdLst/>
            <a:ahLst/>
            <a:cxnLst/>
            <a:rect l="l" t="t" r="r" b="b"/>
            <a:pathLst>
              <a:path w="4078223" h="260604">
                <a:moveTo>
                  <a:pt x="0" y="260604"/>
                </a:moveTo>
                <a:lnTo>
                  <a:pt x="4078223" y="260604"/>
                </a:lnTo>
                <a:lnTo>
                  <a:pt x="40782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6" name="object 26"/>
          <p:cNvSpPr/>
          <p:nvPr/>
        </p:nvSpPr>
        <p:spPr>
          <a:xfrm>
            <a:off x="6512032" y="3704848"/>
            <a:ext cx="1311848" cy="87489"/>
          </a:xfrm>
          <a:custGeom>
            <a:avLst/>
            <a:gdLst/>
            <a:ahLst/>
            <a:cxnLst/>
            <a:rect l="l" t="t" r="r" b="b"/>
            <a:pathLst>
              <a:path w="4090415" h="272796">
                <a:moveTo>
                  <a:pt x="6096" y="266700"/>
                </a:moveTo>
                <a:lnTo>
                  <a:pt x="4084319" y="266700"/>
                </a:lnTo>
                <a:lnTo>
                  <a:pt x="4084319" y="6096"/>
                </a:lnTo>
                <a:lnTo>
                  <a:pt x="6096" y="609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7" name="object 27"/>
          <p:cNvSpPr/>
          <p:nvPr/>
        </p:nvSpPr>
        <p:spPr>
          <a:xfrm>
            <a:off x="6593167" y="3742483"/>
            <a:ext cx="90422" cy="12219"/>
          </a:xfrm>
          <a:custGeom>
            <a:avLst/>
            <a:gdLst/>
            <a:ahLst/>
            <a:cxnLst/>
            <a:rect l="l" t="t" r="r" b="b"/>
            <a:pathLst>
              <a:path w="281940" h="38100">
                <a:moveTo>
                  <a:pt x="19050" y="19050"/>
                </a:moveTo>
                <a:lnTo>
                  <a:pt x="262890" y="19050"/>
                </a:lnTo>
                <a:close/>
              </a:path>
            </a:pathLst>
          </a:custGeom>
          <a:ln w="38100">
            <a:solidFill>
              <a:srgbClr val="5B9BD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0" name="text 1"/>
          <p:cNvSpPr txBox="1"/>
          <p:nvPr/>
        </p:nvSpPr>
        <p:spPr>
          <a:xfrm>
            <a:off x="6686114" y="3726272"/>
            <a:ext cx="505779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Paediatric Tracheostomy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56422" y="3742483"/>
            <a:ext cx="90422" cy="12219"/>
          </a:xfrm>
          <a:custGeom>
            <a:avLst/>
            <a:gdLst/>
            <a:ahLst/>
            <a:cxnLst/>
            <a:rect l="l" t="t" r="r" b="b"/>
            <a:pathLst>
              <a:path w="281940" h="38100">
                <a:moveTo>
                  <a:pt x="19050" y="19050"/>
                </a:moveTo>
                <a:lnTo>
                  <a:pt x="262890" y="19050"/>
                </a:lnTo>
                <a:close/>
              </a:path>
            </a:pathLst>
          </a:custGeom>
          <a:ln w="38100">
            <a:solidFill>
              <a:srgbClr val="ED7D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1" name="text 1"/>
          <p:cNvSpPr txBox="1"/>
          <p:nvPr/>
        </p:nvSpPr>
        <p:spPr>
          <a:xfrm>
            <a:off x="7349491" y="3726272"/>
            <a:ext cx="410882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Adult Tracheostomy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61295" y="2567977"/>
            <a:ext cx="1812834" cy="1256129"/>
          </a:xfrm>
          <a:custGeom>
            <a:avLst/>
            <a:gdLst/>
            <a:ahLst/>
            <a:cxnLst/>
            <a:rect l="l" t="t" r="r" b="b"/>
            <a:pathLst>
              <a:path w="5652518" h="3916680">
                <a:moveTo>
                  <a:pt x="28957" y="3887724"/>
                </a:moveTo>
                <a:lnTo>
                  <a:pt x="5623560" y="3887724"/>
                </a:lnTo>
                <a:lnTo>
                  <a:pt x="5623560" y="28956"/>
                </a:lnTo>
                <a:lnTo>
                  <a:pt x="28957" y="28956"/>
                </a:lnTo>
                <a:close/>
              </a:path>
            </a:pathLst>
          </a:custGeom>
          <a:ln w="57912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11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12" y="3936034"/>
            <a:ext cx="1791817" cy="1238045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8917739" y="3917461"/>
            <a:ext cx="1828963" cy="1275191"/>
          </a:xfrm>
          <a:custGeom>
            <a:avLst/>
            <a:gdLst/>
            <a:ahLst/>
            <a:cxnLst/>
            <a:rect l="l" t="t" r="r" b="b"/>
            <a:pathLst>
              <a:path w="5702808" h="3976117">
                <a:moveTo>
                  <a:pt x="28956" y="3947161"/>
                </a:moveTo>
                <a:lnTo>
                  <a:pt x="5673852" y="3947161"/>
                </a:lnTo>
                <a:lnTo>
                  <a:pt x="5673852" y="28957"/>
                </a:lnTo>
                <a:lnTo>
                  <a:pt x="28956" y="28957"/>
                </a:lnTo>
                <a:close/>
              </a:path>
            </a:pathLst>
          </a:custGeom>
          <a:ln w="5791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11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35" y="5046022"/>
            <a:ext cx="928656" cy="923279"/>
          </a:xfrm>
          <a:prstGeom prst="rect">
            <a:avLst/>
          </a:prstGeom>
        </p:spPr>
      </p:pic>
      <p:pic>
        <p:nvPicPr>
          <p:cNvPr id="11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57" y="0"/>
            <a:ext cx="2282049" cy="562570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241177" y="3063586"/>
            <a:ext cx="4853937" cy="258069"/>
          </a:xfrm>
          <a:custGeom>
            <a:avLst/>
            <a:gdLst/>
            <a:ahLst/>
            <a:cxnLst/>
            <a:rect l="l" t="t" r="r" b="b"/>
            <a:pathLst>
              <a:path w="15134844" h="804672">
                <a:moveTo>
                  <a:pt x="0" y="804672"/>
                </a:moveTo>
                <a:lnTo>
                  <a:pt x="15134844" y="804672"/>
                </a:lnTo>
                <a:lnTo>
                  <a:pt x="151348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5" name="text 1"/>
          <p:cNvSpPr txBox="1"/>
          <p:nvPr/>
        </p:nvSpPr>
        <p:spPr>
          <a:xfrm>
            <a:off x="1352128" y="3143019"/>
            <a:ext cx="494815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solidFill>
                  <a:srgbClr val="FFFFFF"/>
                </a:solidFill>
                <a:latin typeface="Calibri"/>
                <a:cs typeface="Calibri"/>
              </a:rPr>
              <a:t>METHODS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116" name="text 1"/>
          <p:cNvSpPr txBox="1"/>
          <p:nvPr/>
        </p:nvSpPr>
        <p:spPr>
          <a:xfrm>
            <a:off x="1352128" y="3391704"/>
            <a:ext cx="2158861" cy="246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ourier New"/>
                <a:cs typeface="Courier New"/>
              </a:rPr>
              <a:t>o </a:t>
            </a:r>
            <a:r>
              <a:rPr sz="802" spc="3" dirty="0">
                <a:latin typeface="Calibri"/>
                <a:cs typeface="Calibri"/>
              </a:rPr>
              <a:t>We present our first regional Northern Ireland</a:t>
            </a:r>
            <a:endParaRPr sz="802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collaborative airway teaching course delivered in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17" name="text 1"/>
          <p:cNvSpPr txBox="1"/>
          <p:nvPr/>
        </p:nvSpPr>
        <p:spPr>
          <a:xfrm>
            <a:off x="1437662" y="3644526"/>
            <a:ext cx="2122825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February 2024 aimed at both ENT and anaesthetic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18" name="text 1"/>
          <p:cNvSpPr txBox="1"/>
          <p:nvPr/>
        </p:nvSpPr>
        <p:spPr>
          <a:xfrm>
            <a:off x="1437661" y="3766717"/>
            <a:ext cx="2383986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trainees. Delegate feedback was collected and analysed.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19" name="text 1"/>
          <p:cNvSpPr txBox="1"/>
          <p:nvPr/>
        </p:nvSpPr>
        <p:spPr>
          <a:xfrm>
            <a:off x="1352127" y="4002662"/>
            <a:ext cx="2279342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This extensive high-fidelity full day program utilised a</a:t>
            </a:r>
            <a:endParaRPr sz="770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variety of teaching modalities, including: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0" name="text 1"/>
          <p:cNvSpPr txBox="1"/>
          <p:nvPr/>
        </p:nvSpPr>
        <p:spPr>
          <a:xfrm>
            <a:off x="8199538" y="2629637"/>
            <a:ext cx="2566152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With regards to skills acquisition, those participants that felt</a:t>
            </a:r>
            <a:endParaRPr sz="770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‘very confident’ or ‘extremely confident’ in performing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1" name="text 1"/>
          <p:cNvSpPr txBox="1"/>
          <p:nvPr/>
        </p:nvSpPr>
        <p:spPr>
          <a:xfrm>
            <a:off x="8285072" y="2882458"/>
            <a:ext cx="2137252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flexible bronchoscopy improved from 50% to 92%.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2" name="text 1"/>
          <p:cNvSpPr txBox="1"/>
          <p:nvPr/>
        </p:nvSpPr>
        <p:spPr>
          <a:xfrm>
            <a:off x="8199538" y="2996212"/>
            <a:ext cx="2529475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ENT trainees’ confidence in discussing difficult airway cases</a:t>
            </a:r>
            <a:endParaRPr sz="770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with an anaesthetic colleague improved from 20% to 80%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3" name="text 1"/>
          <p:cNvSpPr txBox="1"/>
          <p:nvPr/>
        </p:nvSpPr>
        <p:spPr>
          <a:xfrm>
            <a:off x="8285072" y="3249032"/>
            <a:ext cx="2451312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and for anaesthetic trainees improved from 45% to 100%.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4" name="text 1"/>
          <p:cNvSpPr txBox="1"/>
          <p:nvPr/>
        </p:nvSpPr>
        <p:spPr>
          <a:xfrm>
            <a:off x="8199538" y="3362786"/>
            <a:ext cx="2496196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All participants found the teaching day useful and agreed</a:t>
            </a:r>
            <a:endParaRPr sz="770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that there should be more collaborative ENT/anaesthetic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5" name="text 1"/>
          <p:cNvSpPr txBox="1"/>
          <p:nvPr/>
        </p:nvSpPr>
        <p:spPr>
          <a:xfrm>
            <a:off x="8285072" y="3615607"/>
            <a:ext cx="388183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teaching.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6" name="text 1"/>
          <p:cNvSpPr txBox="1"/>
          <p:nvPr/>
        </p:nvSpPr>
        <p:spPr>
          <a:xfrm>
            <a:off x="6223171" y="4006695"/>
            <a:ext cx="2342308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With respect to the VR simulation, 50% agreed that VR</a:t>
            </a:r>
            <a:endParaRPr sz="770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scenarios mimicked a real-life scenario better than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7" name="text 1"/>
          <p:cNvSpPr txBox="1"/>
          <p:nvPr/>
        </p:nvSpPr>
        <p:spPr>
          <a:xfrm>
            <a:off x="6308705" y="4259516"/>
            <a:ext cx="874535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mannikin-based sim.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6223171" y="4373269"/>
            <a:ext cx="2300630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100% found it useful to perform the simulation with a</a:t>
            </a:r>
            <a:endParaRPr sz="770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trainee from a different specialty.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29" name="text 1"/>
          <p:cNvSpPr txBox="1"/>
          <p:nvPr/>
        </p:nvSpPr>
        <p:spPr>
          <a:xfrm>
            <a:off x="6223171" y="4617571"/>
            <a:ext cx="2538195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100% felt that VR simulation allowed a safe environment to</a:t>
            </a:r>
            <a:endParaRPr sz="770">
              <a:latin typeface="Calibri"/>
              <a:cs typeface="Calibri"/>
            </a:endParaRPr>
          </a:p>
          <a:p>
            <a:pPr marL="85531"/>
            <a:r>
              <a:rPr sz="802" spc="3" dirty="0">
                <a:latin typeface="Calibri"/>
                <a:cs typeface="Calibri"/>
              </a:rPr>
              <a:t>learn, highlighting the psychologically safe learning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6308705" y="4870555"/>
            <a:ext cx="2408416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environment that often limits conventional sim teaching.</a:t>
            </a:r>
            <a:endParaRPr sz="802">
              <a:latin typeface="Calibri"/>
              <a:cs typeface="Calibri"/>
            </a:endParaRPr>
          </a:p>
        </p:txBody>
      </p:sp>
      <p:pic>
        <p:nvPicPr>
          <p:cNvPr id="13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24" y="3082648"/>
            <a:ext cx="219945" cy="219945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6099025" y="652014"/>
            <a:ext cx="4853936" cy="258557"/>
          </a:xfrm>
          <a:custGeom>
            <a:avLst/>
            <a:gdLst/>
            <a:ahLst/>
            <a:cxnLst/>
            <a:rect l="l" t="t" r="r" b="b"/>
            <a:pathLst>
              <a:path w="15134841" h="806196">
                <a:moveTo>
                  <a:pt x="0" y="806196"/>
                </a:moveTo>
                <a:lnTo>
                  <a:pt x="15134841" y="806196"/>
                </a:lnTo>
                <a:lnTo>
                  <a:pt x="1513484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2" name="text 1"/>
          <p:cNvSpPr txBox="1"/>
          <p:nvPr/>
        </p:nvSpPr>
        <p:spPr>
          <a:xfrm>
            <a:off x="6223171" y="725166"/>
            <a:ext cx="413062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133" name="text 1"/>
          <p:cNvSpPr txBox="1"/>
          <p:nvPr/>
        </p:nvSpPr>
        <p:spPr>
          <a:xfrm>
            <a:off x="6223171" y="1095889"/>
            <a:ext cx="2442464" cy="246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ourier New"/>
                <a:cs typeface="Courier New"/>
              </a:rPr>
              <a:t>o </a:t>
            </a:r>
            <a:r>
              <a:rPr sz="802" spc="3" dirty="0">
                <a:latin typeface="Calibri"/>
                <a:cs typeface="Calibri"/>
              </a:rPr>
              <a:t>Regarding formal feedback, those participants that felt</a:t>
            </a:r>
            <a:endParaRPr sz="802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‘very confident’ or ‘extremely confident’ in managing a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4" name="text 1"/>
          <p:cNvSpPr txBox="1"/>
          <p:nvPr/>
        </p:nvSpPr>
        <p:spPr>
          <a:xfrm>
            <a:off x="6325812" y="1348710"/>
            <a:ext cx="2443298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paediatric inhaled airway foreign body improved from 0%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6325812" y="1470902"/>
            <a:ext cx="320088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to 83%.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6223171" y="1584736"/>
            <a:ext cx="2560381" cy="246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ourier New"/>
                <a:cs typeface="Courier New"/>
              </a:rPr>
              <a:t>o </a:t>
            </a:r>
            <a:r>
              <a:rPr sz="802" spc="3" dirty="0">
                <a:latin typeface="Calibri"/>
                <a:cs typeface="Calibri"/>
              </a:rPr>
              <a:t>Participants that felt ‘very confident’ or ‘extremely</a:t>
            </a:r>
            <a:endParaRPr sz="802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confident’ in managing paediatric and adult tracheostomy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6325812" y="1837558"/>
            <a:ext cx="2480615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emergencies improved from 10% to 63% and 50% to 100%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6325812" y="1959749"/>
            <a:ext cx="532390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respectively.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39" name="text 1"/>
          <p:cNvSpPr txBox="1"/>
          <p:nvPr/>
        </p:nvSpPr>
        <p:spPr>
          <a:xfrm>
            <a:off x="6223171" y="2073503"/>
            <a:ext cx="2493696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3" spc="3" dirty="0">
                <a:latin typeface="Courier New"/>
                <a:cs typeface="Courier New"/>
              </a:rPr>
              <a:t>o </a:t>
            </a:r>
            <a:r>
              <a:rPr sz="773" spc="3" dirty="0">
                <a:latin typeface="Calibri"/>
                <a:cs typeface="Calibri"/>
              </a:rPr>
              <a:t>Afterwards, 100% of trainees were either ‘very familiar’ or</a:t>
            </a:r>
            <a:endParaRPr sz="770">
              <a:latin typeface="Calibri"/>
              <a:cs typeface="Calibri"/>
            </a:endParaRPr>
          </a:p>
          <a:p>
            <a:pPr marL="102637"/>
            <a:r>
              <a:rPr sz="802" spc="3" dirty="0">
                <a:latin typeface="Calibri"/>
                <a:cs typeface="Calibri"/>
              </a:rPr>
              <a:t>‘extremely familiar’ with tracheostomy emergency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40" name="text 1"/>
          <p:cNvSpPr txBox="1"/>
          <p:nvPr/>
        </p:nvSpPr>
        <p:spPr>
          <a:xfrm>
            <a:off x="6325812" y="2326324"/>
            <a:ext cx="475515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algorithms.</a:t>
            </a:r>
            <a:endParaRPr sz="802">
              <a:latin typeface="Calibri"/>
              <a:cs typeface="Calibri"/>
            </a:endParaRPr>
          </a:p>
        </p:txBody>
      </p:sp>
      <p:pic>
        <p:nvPicPr>
          <p:cNvPr id="141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81" y="1581647"/>
            <a:ext cx="1792305" cy="1250264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4041807" y="1563075"/>
            <a:ext cx="1829452" cy="1287410"/>
          </a:xfrm>
          <a:custGeom>
            <a:avLst/>
            <a:gdLst/>
            <a:ahLst/>
            <a:cxnLst/>
            <a:rect l="l" t="t" r="r" b="b"/>
            <a:pathLst>
              <a:path w="5704332" h="4014217">
                <a:moveTo>
                  <a:pt x="28956" y="3985260"/>
                </a:moveTo>
                <a:lnTo>
                  <a:pt x="5675376" y="3985260"/>
                </a:lnTo>
                <a:lnTo>
                  <a:pt x="5675376" y="28957"/>
                </a:lnTo>
                <a:lnTo>
                  <a:pt x="28956" y="28957"/>
                </a:lnTo>
                <a:close/>
              </a:path>
            </a:pathLst>
          </a:custGeom>
          <a:ln w="5791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142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70" y="3515207"/>
            <a:ext cx="1793772" cy="1250263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4037897" y="3496633"/>
            <a:ext cx="1830918" cy="1287410"/>
          </a:xfrm>
          <a:custGeom>
            <a:avLst/>
            <a:gdLst/>
            <a:ahLst/>
            <a:cxnLst/>
            <a:rect l="l" t="t" r="r" b="b"/>
            <a:pathLst>
              <a:path w="5708905" h="4014216">
                <a:moveTo>
                  <a:pt x="28957" y="3985260"/>
                </a:moveTo>
                <a:lnTo>
                  <a:pt x="5679949" y="3985260"/>
                </a:lnTo>
                <a:lnTo>
                  <a:pt x="5679949" y="28956"/>
                </a:lnTo>
                <a:lnTo>
                  <a:pt x="28957" y="28956"/>
                </a:lnTo>
                <a:close/>
              </a:path>
            </a:pathLst>
          </a:custGeom>
          <a:ln w="5791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5" name="object 35"/>
          <p:cNvSpPr/>
          <p:nvPr/>
        </p:nvSpPr>
        <p:spPr>
          <a:xfrm>
            <a:off x="6853190" y="5379361"/>
            <a:ext cx="4099770" cy="258557"/>
          </a:xfrm>
          <a:custGeom>
            <a:avLst/>
            <a:gdLst/>
            <a:ahLst/>
            <a:cxnLst/>
            <a:rect l="l" t="t" r="r" b="b"/>
            <a:pathLst>
              <a:path w="12783310" h="806196">
                <a:moveTo>
                  <a:pt x="0" y="806196"/>
                </a:moveTo>
                <a:lnTo>
                  <a:pt x="12783310" y="806196"/>
                </a:lnTo>
                <a:lnTo>
                  <a:pt x="12783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143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47" y="682318"/>
            <a:ext cx="180843" cy="180843"/>
          </a:xfrm>
          <a:prstGeom prst="rect">
            <a:avLst/>
          </a:prstGeom>
        </p:spPr>
      </p:pic>
      <p:sp>
        <p:nvSpPr>
          <p:cNvPr id="144" name="text 1"/>
          <p:cNvSpPr txBox="1"/>
          <p:nvPr/>
        </p:nvSpPr>
        <p:spPr>
          <a:xfrm>
            <a:off x="6967073" y="5458101"/>
            <a:ext cx="590546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solidFill>
                  <a:srgbClr val="FFFFFF"/>
                </a:solidFill>
                <a:latin typeface="Calibri"/>
                <a:cs typeface="Calibri"/>
              </a:rPr>
              <a:t>DISCUSSION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145" name="text 1"/>
          <p:cNvSpPr txBox="1"/>
          <p:nvPr/>
        </p:nvSpPr>
        <p:spPr>
          <a:xfrm>
            <a:off x="6967073" y="5715224"/>
            <a:ext cx="2196114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Incorporating VR into airway teaching programs can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46" name="text 1"/>
          <p:cNvSpPr txBox="1"/>
          <p:nvPr/>
        </p:nvSpPr>
        <p:spPr>
          <a:xfrm>
            <a:off x="6967073" y="5837416"/>
            <a:ext cx="2019912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enhance and improve emergency tracheostomy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47" name="text 1"/>
          <p:cNvSpPr txBox="1"/>
          <p:nvPr/>
        </p:nvSpPr>
        <p:spPr>
          <a:xfrm>
            <a:off x="6967073" y="5959607"/>
            <a:ext cx="1949316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management skills. Our ambition is to run this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48" name="text 1"/>
          <p:cNvSpPr txBox="1"/>
          <p:nvPr/>
        </p:nvSpPr>
        <p:spPr>
          <a:xfrm>
            <a:off x="6967073" y="6081799"/>
            <a:ext cx="2220929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collaborative airway day on an annual basis with the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49" name="text 1"/>
          <p:cNvSpPr txBox="1"/>
          <p:nvPr/>
        </p:nvSpPr>
        <p:spPr>
          <a:xfrm>
            <a:off x="6967073" y="6203990"/>
            <a:ext cx="2209707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introduction of new and exciting technologies in the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0" name="text 1"/>
          <p:cNvSpPr txBox="1"/>
          <p:nvPr/>
        </p:nvSpPr>
        <p:spPr>
          <a:xfrm>
            <a:off x="6967073" y="6326182"/>
            <a:ext cx="2057102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coming years. We have interest from 3D printing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1" name="text 1"/>
          <p:cNvSpPr txBox="1"/>
          <p:nvPr/>
        </p:nvSpPr>
        <p:spPr>
          <a:xfrm>
            <a:off x="6967073" y="6448390"/>
            <a:ext cx="2439257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companies and other allied health professionals including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2" name="text 1"/>
          <p:cNvSpPr txBox="1"/>
          <p:nvPr/>
        </p:nvSpPr>
        <p:spPr>
          <a:xfrm>
            <a:off x="6967073" y="6570581"/>
            <a:ext cx="1580754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maxillo-facial and nursing colleagues.</a:t>
            </a:r>
            <a:endParaRPr sz="802">
              <a:latin typeface="Calibri"/>
              <a:cs typeface="Calibri"/>
            </a:endParaRPr>
          </a:p>
        </p:txBody>
      </p:sp>
      <p:pic>
        <p:nvPicPr>
          <p:cNvPr id="153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95" y="5428237"/>
            <a:ext cx="152494" cy="152984"/>
          </a:xfrm>
          <a:prstGeom prst="rect">
            <a:avLst/>
          </a:prstGeom>
        </p:spPr>
      </p:pic>
      <p:sp>
        <p:nvSpPr>
          <p:cNvPr id="154" name="text 1"/>
          <p:cNvSpPr txBox="1"/>
          <p:nvPr/>
        </p:nvSpPr>
        <p:spPr>
          <a:xfrm>
            <a:off x="1456724" y="4415918"/>
            <a:ext cx="1836785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Wingdings"/>
                <a:cs typeface="Wingdings"/>
              </a:rPr>
              <a:t></a:t>
            </a:r>
            <a:r>
              <a:rPr sz="802" spc="3" dirty="0">
                <a:latin typeface="Calibri"/>
                <a:cs typeface="Calibri"/>
              </a:rPr>
              <a:t>VR oculus 3 headsets with both adult and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1576960" y="4553427"/>
            <a:ext cx="1725409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paediatric tracheostomy simulations and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6" name="text 1"/>
          <p:cNvSpPr txBox="1"/>
          <p:nvPr/>
        </p:nvSpPr>
        <p:spPr>
          <a:xfrm>
            <a:off x="1576960" y="4675619"/>
            <a:ext cx="1803507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emergency ‘front of neck access’ scenarios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7" name="text 1"/>
          <p:cNvSpPr txBox="1"/>
          <p:nvPr/>
        </p:nvSpPr>
        <p:spPr>
          <a:xfrm>
            <a:off x="1576960" y="4797810"/>
            <a:ext cx="1839927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in-built. An additional multi-player function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1576960" y="4920002"/>
            <a:ext cx="1609223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allowed cross-specialty team working.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59" name="text 1"/>
          <p:cNvSpPr txBox="1"/>
          <p:nvPr/>
        </p:nvSpPr>
        <p:spPr>
          <a:xfrm>
            <a:off x="1456723" y="5027045"/>
            <a:ext cx="1601657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Wingdings"/>
                <a:cs typeface="Wingdings"/>
              </a:rPr>
              <a:t></a:t>
            </a:r>
            <a:r>
              <a:rPr sz="802" spc="3" dirty="0">
                <a:latin typeface="Calibri"/>
                <a:cs typeface="Calibri"/>
              </a:rPr>
              <a:t>Orsim bronchoscopy simulators and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1576960" y="5164385"/>
            <a:ext cx="1416542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pioneering flexible nasendoscopy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1576960" y="5286576"/>
            <a:ext cx="1273490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technology recreating difficult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1576960" y="5408768"/>
            <a:ext cx="1052789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endotracheal intubation.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3" name="text 1"/>
          <p:cNvSpPr txBox="1"/>
          <p:nvPr/>
        </p:nvSpPr>
        <p:spPr>
          <a:xfrm>
            <a:off x="1456724" y="5515812"/>
            <a:ext cx="1604029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Wingdings"/>
                <a:cs typeface="Wingdings"/>
              </a:rPr>
              <a:t></a:t>
            </a:r>
            <a:r>
              <a:rPr sz="802" spc="3" dirty="0">
                <a:latin typeface="Calibri"/>
                <a:cs typeface="Calibri"/>
              </a:rPr>
              <a:t>An emergency ‘front of neck access’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1576960" y="5653151"/>
            <a:ext cx="1549911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simulation station utilised a bespoke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1576960" y="5775465"/>
            <a:ext cx="1582356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mannikin to recreate real-time tactile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1576960" y="5897657"/>
            <a:ext cx="412229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feedback.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7" name="text 1"/>
          <p:cNvSpPr txBox="1"/>
          <p:nvPr/>
        </p:nvSpPr>
        <p:spPr>
          <a:xfrm>
            <a:off x="1456724" y="6004700"/>
            <a:ext cx="1831142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Wingdings"/>
                <a:cs typeface="Wingdings"/>
              </a:rPr>
              <a:t></a:t>
            </a:r>
            <a:r>
              <a:rPr sz="802" spc="3" dirty="0">
                <a:latin typeface="Calibri"/>
                <a:cs typeface="Calibri"/>
              </a:rPr>
              <a:t>A collaborative paediatric inhaled foreign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8" name="text 1"/>
          <p:cNvSpPr txBox="1"/>
          <p:nvPr/>
        </p:nvSpPr>
        <p:spPr>
          <a:xfrm>
            <a:off x="1576960" y="6142040"/>
            <a:ext cx="1809150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body moulage put our delegates through a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69" name="text 1"/>
          <p:cNvSpPr txBox="1"/>
          <p:nvPr/>
        </p:nvSpPr>
        <p:spPr>
          <a:xfrm>
            <a:off x="1576960" y="6264231"/>
            <a:ext cx="1745863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comprehensive scenario from A&amp;E to our</a:t>
            </a:r>
            <a:endParaRPr sz="802">
              <a:latin typeface="Calibri"/>
              <a:cs typeface="Calibri"/>
            </a:endParaRPr>
          </a:p>
        </p:txBody>
      </p:sp>
      <p:sp>
        <p:nvSpPr>
          <p:cNvPr id="170" name="text 1"/>
          <p:cNvSpPr txBox="1"/>
          <p:nvPr/>
        </p:nvSpPr>
        <p:spPr>
          <a:xfrm>
            <a:off x="1576960" y="6386414"/>
            <a:ext cx="967060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latin typeface="Calibri"/>
                <a:cs typeface="Calibri"/>
              </a:rPr>
              <a:t>own ENT theatre suite.</a:t>
            </a:r>
            <a:endParaRPr sz="802">
              <a:latin typeface="Calibri"/>
              <a:cs typeface="Calibri"/>
            </a:endParaRPr>
          </a:p>
        </p:txBody>
      </p:sp>
      <p:pic>
        <p:nvPicPr>
          <p:cNvPr id="17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72" y="86512"/>
            <a:ext cx="1005392" cy="277130"/>
          </a:xfrm>
          <a:prstGeom prst="rect">
            <a:avLst/>
          </a:prstGeom>
        </p:spPr>
      </p:pic>
      <p:pic>
        <p:nvPicPr>
          <p:cNvPr id="172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58" y="5687772"/>
            <a:ext cx="980465" cy="980465"/>
          </a:xfrm>
          <a:prstGeom prst="rect">
            <a:avLst/>
          </a:prstGeom>
        </p:spPr>
      </p:pic>
      <p:pic>
        <p:nvPicPr>
          <p:cNvPr id="17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24" y="5046022"/>
            <a:ext cx="928167" cy="9232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9E2B3-5368-9C40-874D-CC2AFDAD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0E67-58C8-3066-719F-F73C7D49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7BF36B57-3BC1-A395-EE17-CE835477A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7774A-5CE6-055B-DE32-2B982EDC8D5A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9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"/>
          <p:cNvSpPr/>
          <p:nvPr/>
        </p:nvSpPr>
        <p:spPr>
          <a:xfrm>
            <a:off x="1239608" y="0"/>
            <a:ext cx="9712785" cy="6858000"/>
          </a:xfrm>
          <a:custGeom>
            <a:avLst/>
            <a:gdLst/>
            <a:ahLst/>
            <a:cxnLst/>
            <a:rect l="l" t="t" r="r" b="b"/>
            <a:pathLst>
              <a:path w="30289500" h="21386800">
                <a:moveTo>
                  <a:pt x="0" y="0"/>
                </a:moveTo>
                <a:lnTo>
                  <a:pt x="30289500" y="0"/>
                </a:lnTo>
                <a:lnTo>
                  <a:pt x="30289500" y="21386800"/>
                </a:lnTo>
                <a:lnTo>
                  <a:pt x="0" y="21386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8" cy="6858000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3005659" y="132932"/>
            <a:ext cx="6249468" cy="3059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988" b="1" spc="3" dirty="0">
                <a:solidFill>
                  <a:srgbClr val="FFFFFF"/>
                </a:solidFill>
                <a:latin typeface="Arial"/>
                <a:cs typeface="Arial"/>
              </a:rPr>
              <a:t>Impact of the 2014 BTA and 2015 ATA Guidelines on</a:t>
            </a:r>
            <a:endParaRPr sz="1988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440554" y="393985"/>
            <a:ext cx="5370573" cy="3059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988" b="1" spc="3" dirty="0">
                <a:solidFill>
                  <a:srgbClr val="FFFFFF"/>
                </a:solidFill>
                <a:latin typeface="Arial"/>
                <a:cs typeface="Arial"/>
              </a:rPr>
              <a:t>the management of thyroid cancer in Ireland</a:t>
            </a:r>
            <a:endParaRPr sz="1988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678122" y="764936"/>
            <a:ext cx="4878130" cy="1070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96" b="1" spc="3" dirty="0">
                <a:solidFill>
                  <a:srgbClr val="FFFFFF"/>
                </a:solidFill>
                <a:latin typeface="Arial"/>
                <a:cs typeface="Arial"/>
              </a:rPr>
              <a:t>Anahita Khoshnoud, Dr. Eoin F. Cleere, Aline Brennan, Mr. Neville Shine, Mr. Robbie Woods, Prof. James P. O’Neill</a:t>
            </a:r>
            <a:endParaRPr sz="673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632767" y="879386"/>
            <a:ext cx="951094" cy="715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65" spc="3" dirty="0">
                <a:solidFill>
                  <a:srgbClr val="FFFFFF"/>
                </a:solidFill>
                <a:latin typeface="Arial"/>
                <a:cs typeface="Arial"/>
              </a:rPr>
              <a:t>Affiliation 1, Affiliation 2, Affiliation 3</a:t>
            </a:r>
            <a:endParaRPr sz="449">
              <a:latin typeface="Arial"/>
              <a:cs typeface="Arial"/>
            </a:endParaRPr>
          </a:p>
        </p:txBody>
      </p:sp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1" y="-9886"/>
            <a:ext cx="751051" cy="422466"/>
          </a:xfrm>
          <a:prstGeom prst="rect">
            <a:avLst/>
          </a:prstGeom>
        </p:spPr>
      </p:pic>
      <p:sp>
        <p:nvSpPr>
          <p:cNvPr id="17" name="object 2"/>
          <p:cNvSpPr/>
          <p:nvPr/>
        </p:nvSpPr>
        <p:spPr>
          <a:xfrm>
            <a:off x="1609037" y="6159500"/>
            <a:ext cx="1198246" cy="280314"/>
          </a:xfrm>
          <a:custGeom>
            <a:avLst/>
            <a:gdLst/>
            <a:ahLst/>
            <a:cxnLst/>
            <a:rect l="l" t="t" r="r" b="b"/>
            <a:pathLst>
              <a:path w="3736752" h="874164">
                <a:moveTo>
                  <a:pt x="0" y="874164"/>
                </a:moveTo>
                <a:lnTo>
                  <a:pt x="3736752" y="874164"/>
                </a:lnTo>
                <a:lnTo>
                  <a:pt x="37367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8" name="object 3"/>
          <p:cNvSpPr/>
          <p:nvPr/>
        </p:nvSpPr>
        <p:spPr>
          <a:xfrm>
            <a:off x="1607001" y="6157464"/>
            <a:ext cx="1202318" cy="284386"/>
          </a:xfrm>
          <a:custGeom>
            <a:avLst/>
            <a:gdLst/>
            <a:ahLst/>
            <a:cxnLst/>
            <a:rect l="l" t="t" r="r" b="b"/>
            <a:pathLst>
              <a:path w="3749452" h="886864">
                <a:moveTo>
                  <a:pt x="6350" y="880514"/>
                </a:moveTo>
                <a:lnTo>
                  <a:pt x="3743102" y="880514"/>
                </a:lnTo>
                <a:lnTo>
                  <a:pt x="3743102" y="6350"/>
                </a:lnTo>
                <a:lnTo>
                  <a:pt x="6350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57" y="6312714"/>
            <a:ext cx="1190625" cy="443731"/>
          </a:xfrm>
          <a:prstGeom prst="rect">
            <a:avLst/>
          </a:prstGeom>
        </p:spPr>
      </p:pic>
      <p:sp>
        <p:nvSpPr>
          <p:cNvPr id="19" name="object 4"/>
          <p:cNvSpPr/>
          <p:nvPr/>
        </p:nvSpPr>
        <p:spPr>
          <a:xfrm>
            <a:off x="1516534" y="914732"/>
            <a:ext cx="3000401" cy="244446"/>
          </a:xfrm>
          <a:custGeom>
            <a:avLst/>
            <a:gdLst/>
            <a:ahLst/>
            <a:cxnLst/>
            <a:rect l="l" t="t" r="r" b="b"/>
            <a:pathLst>
              <a:path w="9356806" h="762308">
                <a:moveTo>
                  <a:pt x="0" y="762308"/>
                </a:moveTo>
                <a:lnTo>
                  <a:pt x="9356806" y="762308"/>
                </a:lnTo>
                <a:lnTo>
                  <a:pt x="93568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0" name="text 1"/>
          <p:cNvSpPr txBox="1"/>
          <p:nvPr/>
        </p:nvSpPr>
        <p:spPr>
          <a:xfrm>
            <a:off x="2612974" y="959448"/>
            <a:ext cx="815736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endParaRPr sz="109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19599" y="914732"/>
            <a:ext cx="6048426" cy="244446"/>
          </a:xfrm>
          <a:custGeom>
            <a:avLst/>
            <a:gdLst/>
            <a:ahLst/>
            <a:cxnLst/>
            <a:rect l="l" t="t" r="r" b="b"/>
            <a:pathLst>
              <a:path w="18862130" h="762308">
                <a:moveTo>
                  <a:pt x="0" y="762308"/>
                </a:moveTo>
                <a:lnTo>
                  <a:pt x="18862130" y="762308"/>
                </a:lnTo>
                <a:lnTo>
                  <a:pt x="18862130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1" name="text 1"/>
          <p:cNvSpPr txBox="1"/>
          <p:nvPr/>
        </p:nvSpPr>
        <p:spPr>
          <a:xfrm>
            <a:off x="7393726" y="959448"/>
            <a:ext cx="504433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Results</a:t>
            </a:r>
            <a:endParaRPr sz="109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94435" y="4525442"/>
            <a:ext cx="3000401" cy="244446"/>
          </a:xfrm>
          <a:custGeom>
            <a:avLst/>
            <a:gdLst/>
            <a:ahLst/>
            <a:cxnLst/>
            <a:rect l="l" t="t" r="r" b="b"/>
            <a:pathLst>
              <a:path w="9356806" h="762308">
                <a:moveTo>
                  <a:pt x="0" y="762308"/>
                </a:moveTo>
                <a:lnTo>
                  <a:pt x="9356806" y="762308"/>
                </a:lnTo>
                <a:lnTo>
                  <a:pt x="93568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2" name="text 1"/>
          <p:cNvSpPr txBox="1"/>
          <p:nvPr/>
        </p:nvSpPr>
        <p:spPr>
          <a:xfrm>
            <a:off x="8817717" y="4570161"/>
            <a:ext cx="760465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Conclusion</a:t>
            </a:r>
            <a:endParaRPr sz="109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94435" y="5201135"/>
            <a:ext cx="3000401" cy="244446"/>
          </a:xfrm>
          <a:custGeom>
            <a:avLst/>
            <a:gdLst/>
            <a:ahLst/>
            <a:cxnLst/>
            <a:rect l="l" t="t" r="r" b="b"/>
            <a:pathLst>
              <a:path w="9356806" h="762309">
                <a:moveTo>
                  <a:pt x="0" y="762309"/>
                </a:moveTo>
                <a:lnTo>
                  <a:pt x="9356806" y="762309"/>
                </a:lnTo>
                <a:lnTo>
                  <a:pt x="93568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3" name="text 1"/>
          <p:cNvSpPr txBox="1"/>
          <p:nvPr/>
        </p:nvSpPr>
        <p:spPr>
          <a:xfrm>
            <a:off x="8821335" y="5245854"/>
            <a:ext cx="752450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sz="109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16534" y="2895587"/>
            <a:ext cx="3000401" cy="244446"/>
          </a:xfrm>
          <a:custGeom>
            <a:avLst/>
            <a:gdLst/>
            <a:ahLst/>
            <a:cxnLst/>
            <a:rect l="l" t="t" r="r" b="b"/>
            <a:pathLst>
              <a:path w="9356806" h="762309">
                <a:moveTo>
                  <a:pt x="0" y="762309"/>
                </a:moveTo>
                <a:lnTo>
                  <a:pt x="9356806" y="762309"/>
                </a:lnTo>
                <a:lnTo>
                  <a:pt x="93568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4" name="text 1"/>
          <p:cNvSpPr txBox="1"/>
          <p:nvPr/>
        </p:nvSpPr>
        <p:spPr>
          <a:xfrm>
            <a:off x="2889832" y="2911798"/>
            <a:ext cx="257635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AIM</a:t>
            </a:r>
            <a:endParaRPr sz="109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16534" y="3537116"/>
            <a:ext cx="3000401" cy="244446"/>
          </a:xfrm>
          <a:custGeom>
            <a:avLst/>
            <a:gdLst/>
            <a:ahLst/>
            <a:cxnLst/>
            <a:rect l="l" t="t" r="r" b="b"/>
            <a:pathLst>
              <a:path w="9356806" h="762308">
                <a:moveTo>
                  <a:pt x="0" y="762308"/>
                </a:moveTo>
                <a:lnTo>
                  <a:pt x="9356806" y="762308"/>
                </a:lnTo>
                <a:lnTo>
                  <a:pt x="93568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5" name="text 1"/>
          <p:cNvSpPr txBox="1"/>
          <p:nvPr/>
        </p:nvSpPr>
        <p:spPr>
          <a:xfrm>
            <a:off x="2732134" y="3581835"/>
            <a:ext cx="574966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Methods</a:t>
            </a:r>
            <a:endParaRPr sz="109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19738" y="4528164"/>
            <a:ext cx="3000401" cy="244446"/>
          </a:xfrm>
          <a:custGeom>
            <a:avLst/>
            <a:gdLst/>
            <a:ahLst/>
            <a:cxnLst/>
            <a:rect l="l" t="t" r="r" b="b"/>
            <a:pathLst>
              <a:path w="9356806" h="762309">
                <a:moveTo>
                  <a:pt x="0" y="762309"/>
                </a:moveTo>
                <a:lnTo>
                  <a:pt x="9356806" y="762309"/>
                </a:lnTo>
                <a:lnTo>
                  <a:pt x="93568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73763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6" name="text 1"/>
          <p:cNvSpPr txBox="1"/>
          <p:nvPr/>
        </p:nvSpPr>
        <p:spPr>
          <a:xfrm>
            <a:off x="5750591" y="4572883"/>
            <a:ext cx="744435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Discussion</a:t>
            </a:r>
            <a:endParaRPr sz="109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37821" y="3149610"/>
            <a:ext cx="2845138" cy="3524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To determine the effects of the updated 2014 British Thyroid</a:t>
            </a:r>
            <a:endParaRPr sz="770">
              <a:latin typeface="Arial"/>
              <a:cs typeface="Arial"/>
            </a:endParaRPr>
          </a:p>
          <a:p>
            <a:r>
              <a:rPr sz="750" spc="3" dirty="0">
                <a:latin typeface="Arial"/>
                <a:cs typeface="Arial"/>
              </a:rPr>
              <a:t>Guidelines (BTA) and 2015 American Thyroid Guidelines (ATA) on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the treatment approach of thyroid cancer in a Irish cohort.</a:t>
            </a:r>
            <a:endParaRPr sz="77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534204" y="3833510"/>
            <a:ext cx="2853089" cy="233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A retrospective evaluation of patients with thyroid cancer was</a:t>
            </a:r>
            <a:endParaRPr sz="770">
              <a:latin typeface="Arial"/>
              <a:cs typeface="Arial"/>
            </a:endParaRPr>
          </a:p>
          <a:p>
            <a:r>
              <a:rPr sz="750" spc="3" dirty="0">
                <a:latin typeface="Arial"/>
                <a:cs typeface="Arial"/>
              </a:rPr>
              <a:t>performed using data from the National Cancer Registry of Ireland.</a:t>
            </a:r>
            <a:endParaRPr sz="738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534204" y="4175595"/>
            <a:ext cx="2910797" cy="5893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Data extracted included total number of patients diagnosed with</a:t>
            </a:r>
            <a:endParaRPr sz="770">
              <a:latin typeface="Arial"/>
              <a:cs typeface="Arial"/>
            </a:endParaRPr>
          </a:p>
          <a:p>
            <a:r>
              <a:rPr sz="750" spc="3" dirty="0">
                <a:latin typeface="Arial"/>
                <a:cs typeface="Arial"/>
              </a:rPr>
              <a:t>thyroid cancer (data code C73), and total case numbers categorized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by three main treatment modalities–partial thyroidectomy, total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thyroidectomy, and radioactive iodine (RAI) therapy–between the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2010-2018.</a:t>
            </a:r>
            <a:endParaRPr sz="77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534203" y="4859766"/>
            <a:ext cx="2858668" cy="3524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Patient data was stratified according to implementation timelines of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the updated 2014 BTA and 2015 ATA guidelines in Ireland.  Date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ranges used to stratify the data were 2010-2014 and 2015-2018. </a:t>
            </a:r>
            <a:endParaRPr sz="77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534203" y="5315880"/>
            <a:ext cx="2941574" cy="3493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To provide data stratification for high risk patients according to AJCC</a:t>
            </a:r>
            <a:endParaRPr sz="738">
              <a:latin typeface="Arial"/>
              <a:cs typeface="Arial"/>
            </a:endParaRPr>
          </a:p>
          <a:p>
            <a:r>
              <a:rPr sz="750" spc="3" dirty="0">
                <a:latin typeface="Arial"/>
                <a:cs typeface="Arial"/>
              </a:rPr>
              <a:t>staging system, both 2010-2014 and 2015-2018 groups were further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divided by age into cases &lt;55 years of age and &gt;55years of age .</a:t>
            </a:r>
            <a:endParaRPr sz="770">
              <a:latin typeface="Arial"/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4310833" y="5550085"/>
            <a:ext cx="37254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Arial"/>
                <a:cs typeface="Arial"/>
              </a:rPr>
              <a:t>4</a:t>
            </a:r>
            <a:endParaRPr sz="513">
              <a:latin typeface="Arial"/>
              <a:cs typeface="Arial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1534204" y="5771994"/>
            <a:ext cx="2944845" cy="4739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Statistical analysis using STATA-18 was performed. Differences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between groups were compared using chi-squared (</a:t>
            </a:r>
            <a:r>
              <a:rPr sz="770" i="1" spc="3" dirty="0">
                <a:latin typeface="Arial"/>
                <a:cs typeface="Arial"/>
              </a:rPr>
              <a:t>x </a:t>
            </a:r>
            <a:r>
              <a:rPr sz="770" spc="3" dirty="0">
                <a:latin typeface="Arial"/>
                <a:cs typeface="Arial"/>
              </a:rPr>
              <a:t>) test. </a:t>
            </a:r>
            <a:r>
              <a:rPr sz="770" i="1" spc="3" dirty="0">
                <a:latin typeface="Arial"/>
                <a:cs typeface="Arial"/>
              </a:rPr>
              <a:t>P-</a:t>
            </a:r>
            <a:endParaRPr sz="770">
              <a:latin typeface="Arial"/>
              <a:cs typeface="Arial"/>
            </a:endParaRPr>
          </a:p>
          <a:p>
            <a:r>
              <a:rPr sz="770" i="1" spc="3" dirty="0">
                <a:latin typeface="Arial"/>
                <a:cs typeface="Arial"/>
              </a:rPr>
              <a:t>values &lt;0.05 </a:t>
            </a:r>
            <a:r>
              <a:rPr sz="770" spc="3" dirty="0">
                <a:latin typeface="Arial"/>
                <a:cs typeface="Arial"/>
              </a:rPr>
              <a:t>were considered statistically significant. Comparisons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were made for types of surgeries performed and RAI therapy use.</a:t>
            </a:r>
            <a:endParaRPr sz="770">
              <a:latin typeface="Arial"/>
              <a:cs typeface="Arial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3837745" y="5892186"/>
            <a:ext cx="37254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i="1" spc="3" dirty="0">
                <a:latin typeface="Arial"/>
                <a:cs typeface="Arial"/>
              </a:rPr>
              <a:t>2</a:t>
            </a:r>
            <a:endParaRPr sz="513">
              <a:latin typeface="Arial"/>
              <a:cs typeface="Arial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1535087" y="1181152"/>
            <a:ext cx="2879891" cy="4708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In the past 30 years, increased detection has exponentially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increased the incidence of thyroid cancer . In contrast, mortality</a:t>
            </a:r>
            <a:endParaRPr sz="770">
              <a:latin typeface="Arial"/>
              <a:cs typeface="Arial"/>
            </a:endParaRPr>
          </a:p>
          <a:p>
            <a:r>
              <a:rPr sz="750" spc="3" dirty="0">
                <a:latin typeface="Arial"/>
                <a:cs typeface="Arial"/>
              </a:rPr>
              <a:t>from thyroid cancer has remained relatively static, indicating we are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detecting subclinical disease .</a:t>
            </a:r>
            <a:endParaRPr sz="770">
              <a:latin typeface="Arial"/>
              <a:cs typeface="Arial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3311707" y="1301328"/>
            <a:ext cx="37254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Arial"/>
                <a:cs typeface="Arial"/>
              </a:rPr>
              <a:t>1</a:t>
            </a:r>
            <a:endParaRPr sz="513">
              <a:latin typeface="Arial"/>
              <a:cs typeface="Arial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2773858" y="1529385"/>
            <a:ext cx="37254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Arial"/>
                <a:cs typeface="Arial"/>
              </a:rPr>
              <a:t>1</a:t>
            </a:r>
            <a:endParaRPr sz="513">
              <a:latin typeface="Arial"/>
              <a:cs typeface="Arial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1535086" y="1751295"/>
            <a:ext cx="2967672" cy="8294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Given the excellent prognosis of disease, it was recognized that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thyroid lobectomy was sufficient treatment for most patients, and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post-operative RAI treatment did not improve disease free survival .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In this context, the 2014 British Thyroid Guidelines and 2015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American Thyroid Guidelines acknowledged over detection of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subclinical disease and reduced treatment guidelines in low and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intermediate risk cases .</a:t>
            </a:r>
            <a:endParaRPr sz="770">
              <a:latin typeface="Arial"/>
              <a:cs typeface="Arial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4398001" y="1985499"/>
            <a:ext cx="37254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Arial"/>
                <a:cs typeface="Arial"/>
              </a:rPr>
              <a:t>2</a:t>
            </a:r>
            <a:endParaRPr sz="513">
              <a:latin typeface="Arial"/>
              <a:cs typeface="Arial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2534570" y="2441613"/>
            <a:ext cx="37254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Arial"/>
                <a:cs typeface="Arial"/>
              </a:rPr>
              <a:t>3</a:t>
            </a:r>
            <a:endParaRPr sz="513">
              <a:latin typeface="Arial"/>
              <a:cs typeface="Arial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4649603" y="4817732"/>
            <a:ext cx="2584682" cy="5893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In Ireland, following publication of the updated BTA and ATA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guidelines, there was an overall significant decrease in the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proportion of patients undergoing surgery having a total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thyroidectomy in the treatment of thyroid cancer and also a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decrease in RAI use.</a:t>
            </a:r>
            <a:endParaRPr sz="770">
              <a:latin typeface="Arial"/>
              <a:cs typeface="Arial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4848939" y="5501903"/>
            <a:ext cx="2717282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significant decrease in use of RAI, while no significant change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was seen in surgical interventions</a:t>
            </a:r>
            <a:endParaRPr sz="770">
              <a:latin typeface="Arial"/>
              <a:cs typeface="Arial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4848939" y="5843988"/>
            <a:ext cx="2613921" cy="233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treatment modality were seen in RAI use or extent of surgical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intervention</a:t>
            </a:r>
            <a:endParaRPr sz="770">
              <a:latin typeface="Arial"/>
              <a:cs typeface="Arial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4649603" y="6186074"/>
            <a:ext cx="2728889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alter risk determination and management of higher risk patients.</a:t>
            </a:r>
            <a:endParaRPr sz="738">
              <a:latin typeface="Arial"/>
              <a:cs typeface="Arial"/>
            </a:endParaRPr>
          </a:p>
          <a:p>
            <a:r>
              <a:rPr sz="750" spc="3" dirty="0">
                <a:latin typeface="Arial"/>
                <a:cs typeface="Arial"/>
              </a:rPr>
              <a:t>Our study has demonstrated that the updated thyroid guidelines</a:t>
            </a:r>
            <a:endParaRPr sz="738">
              <a:latin typeface="Arial"/>
              <a:cs typeface="Arial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4654404" y="2060561"/>
            <a:ext cx="2691827" cy="1943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2" b="1" spc="3" dirty="0">
                <a:latin typeface="Arial"/>
                <a:cs typeface="Arial"/>
              </a:rPr>
              <a:t>Ta b l e  1 .  </a:t>
            </a:r>
            <a:r>
              <a:rPr sz="622" spc="3" dirty="0">
                <a:latin typeface="Arial"/>
                <a:cs typeface="Arial"/>
              </a:rPr>
              <a:t>Differences in Treatment Modalities for C73 Thyroid Cancer in</a:t>
            </a:r>
            <a:endParaRPr sz="609">
              <a:latin typeface="Arial"/>
              <a:cs typeface="Arial"/>
            </a:endParaRPr>
          </a:p>
          <a:p>
            <a:r>
              <a:rPr sz="641" spc="3" dirty="0">
                <a:latin typeface="Arial"/>
                <a:cs typeface="Arial"/>
              </a:rPr>
              <a:t>Ireland over time. P-value using chi-square (</a:t>
            </a:r>
            <a:r>
              <a:rPr sz="641" i="1" spc="3" dirty="0">
                <a:latin typeface="Arial"/>
                <a:cs typeface="Arial"/>
              </a:rPr>
              <a:t>x ).</a:t>
            </a:r>
            <a:endParaRPr sz="641">
              <a:latin typeface="Arial"/>
              <a:cs typeface="Arial"/>
            </a:endParaRPr>
          </a:p>
        </p:txBody>
      </p:sp>
      <p:sp>
        <p:nvSpPr>
          <p:cNvPr id="46" name="text 1"/>
          <p:cNvSpPr txBox="1"/>
          <p:nvPr/>
        </p:nvSpPr>
        <p:spPr>
          <a:xfrm>
            <a:off x="6293166" y="2159363"/>
            <a:ext cx="30842" cy="666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3" i="1" spc="3" dirty="0">
                <a:latin typeface="Arial"/>
                <a:cs typeface="Arial"/>
              </a:rPr>
              <a:t>2</a:t>
            </a:r>
            <a:endParaRPr sz="417">
              <a:latin typeface="Arial"/>
              <a:cs typeface="Arial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7747552" y="2588651"/>
            <a:ext cx="2743187" cy="195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2" b="1" spc="3" dirty="0">
                <a:latin typeface="Arial"/>
                <a:cs typeface="Arial"/>
              </a:rPr>
              <a:t>Figure 1</a:t>
            </a:r>
            <a:r>
              <a:rPr sz="632" spc="3" dirty="0">
                <a:latin typeface="Arial"/>
                <a:cs typeface="Arial"/>
              </a:rPr>
              <a:t>. Number of cases presenting with Thyroid Cancer (C73) each year</a:t>
            </a:r>
            <a:endParaRPr sz="609">
              <a:latin typeface="Arial"/>
              <a:cs typeface="Arial"/>
            </a:endParaRPr>
          </a:p>
          <a:p>
            <a:r>
              <a:rPr sz="641" spc="3" dirty="0">
                <a:latin typeface="Arial"/>
                <a:cs typeface="Arial"/>
              </a:rPr>
              <a:t>2010-2018</a:t>
            </a:r>
            <a:endParaRPr sz="641">
              <a:latin typeface="Arial"/>
              <a:cs typeface="Arial"/>
            </a:endParaRPr>
          </a:p>
        </p:txBody>
      </p:sp>
      <p:sp>
        <p:nvSpPr>
          <p:cNvPr id="48" name="text 1"/>
          <p:cNvSpPr txBox="1"/>
          <p:nvPr/>
        </p:nvSpPr>
        <p:spPr>
          <a:xfrm>
            <a:off x="7704661" y="4817732"/>
            <a:ext cx="2975686" cy="3524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In Ireland, following publication of the BTA and ATA guidelines, there</a:t>
            </a:r>
            <a:endParaRPr sz="738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was a significant decrease in total thyroidectomy and RAI use in the</a:t>
            </a:r>
            <a:endParaRPr sz="770">
              <a:latin typeface="Arial"/>
              <a:cs typeface="Arial"/>
            </a:endParaRPr>
          </a:p>
          <a:p>
            <a:r>
              <a:rPr sz="770" spc="3" dirty="0">
                <a:latin typeface="Arial"/>
                <a:cs typeface="Arial"/>
              </a:rPr>
              <a:t>treatment of thyroid cancer.</a:t>
            </a:r>
            <a:endParaRPr sz="770">
              <a:latin typeface="Arial"/>
              <a:cs typeface="Arial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7694463" y="5490764"/>
            <a:ext cx="2830070" cy="71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62" spc="3" dirty="0">
                <a:latin typeface="Arial"/>
                <a:cs typeface="Arial"/>
              </a:rPr>
              <a:t>1. Bray F, Laversanne M, Sung H, et al. Global cancer statistics 2022: GLOBOCAN estimates of incidence</a:t>
            </a:r>
            <a:endParaRPr sz="449">
              <a:latin typeface="Arial"/>
              <a:cs typeface="Arial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7763052" y="5559996"/>
            <a:ext cx="2745239" cy="145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18912"/>
            <a:r>
              <a:rPr sz="462" spc="3" dirty="0">
                <a:latin typeface="Arial"/>
                <a:cs typeface="Arial"/>
              </a:rPr>
              <a:t>mortality worldwide for 36 cancers in 185 countries. CA Cancer J Clin. 2024;74(3):229-263. https://</a:t>
            </a:r>
            <a:endParaRPr sz="449">
              <a:latin typeface="Arial"/>
              <a:cs typeface="Arial"/>
            </a:endParaRPr>
          </a:p>
          <a:p>
            <a:r>
              <a:rPr sz="481" spc="3" dirty="0">
                <a:latin typeface="Arial"/>
                <a:cs typeface="Arial"/>
              </a:rPr>
              <a:t>doi.org/10.3322/caac.21834. doi: 10.3322/caac.21834.</a:t>
            </a:r>
            <a:endParaRPr sz="481">
              <a:latin typeface="Arial"/>
              <a:cs typeface="Arial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7763052" y="5767691"/>
            <a:ext cx="2313390" cy="1479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81" spc="3" dirty="0">
                <a:latin typeface="Arial"/>
                <a:cs typeface="Arial"/>
              </a:rPr>
              <a:t>survival: An analysis of 61,775 patients. Ann Surg. 2014;260(4):601-7. doi: 10.1097/</a:t>
            </a:r>
            <a:endParaRPr sz="481">
              <a:latin typeface="Arial"/>
              <a:cs typeface="Arial"/>
            </a:endParaRPr>
          </a:p>
          <a:p>
            <a:r>
              <a:rPr sz="481" spc="3" dirty="0">
                <a:latin typeface="Arial"/>
                <a:cs typeface="Arial"/>
              </a:rPr>
              <a:t>SLA.0000000000000925.</a:t>
            </a:r>
            <a:endParaRPr sz="481">
              <a:latin typeface="Arial"/>
              <a:cs typeface="Arial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7763052" y="5906154"/>
            <a:ext cx="2891304" cy="2944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01904"/>
            <a:r>
              <a:rPr sz="471" spc="3" dirty="0">
                <a:latin typeface="Arial"/>
                <a:cs typeface="Arial"/>
              </a:rPr>
              <a:t>Haugen BR, Alexander EK, Bible KC, et al. 2015 american thyroid association management guidelines</a:t>
            </a:r>
            <a:endParaRPr sz="449">
              <a:latin typeface="Arial"/>
              <a:cs typeface="Arial"/>
            </a:endParaRPr>
          </a:p>
          <a:p>
            <a:r>
              <a:rPr sz="481" spc="3" dirty="0">
                <a:latin typeface="Arial"/>
                <a:cs typeface="Arial"/>
              </a:rPr>
              <a:t>for adult patients with thyroid nodules and differentiated thyroid cancer: The american thyroid association</a:t>
            </a:r>
            <a:endParaRPr sz="481">
              <a:latin typeface="Arial"/>
              <a:cs typeface="Arial"/>
            </a:endParaRPr>
          </a:p>
          <a:p>
            <a:r>
              <a:rPr sz="481" spc="3" dirty="0">
                <a:latin typeface="Arial"/>
                <a:cs typeface="Arial"/>
              </a:rPr>
              <a:t>guidelines task force on thyroid nodules and differentiated thyroid cancer. Thyroid. 2016;26(1):1-133. doi:</a:t>
            </a:r>
            <a:endParaRPr sz="481">
              <a:latin typeface="Arial"/>
              <a:cs typeface="Arial"/>
            </a:endParaRPr>
          </a:p>
          <a:p>
            <a:r>
              <a:rPr sz="481" spc="3" dirty="0">
                <a:latin typeface="Arial"/>
                <a:cs typeface="Arial"/>
              </a:rPr>
              <a:t>10.1089/thy.2015.0020.</a:t>
            </a:r>
            <a:endParaRPr sz="481">
              <a:latin typeface="Arial"/>
              <a:cs typeface="Arial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7763052" y="6252312"/>
            <a:ext cx="2769541" cy="145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62" spc="3" dirty="0">
                <a:latin typeface="Arial"/>
                <a:cs typeface="Arial"/>
              </a:rPr>
              <a:t>staging system for differentiated and anaplastic thyroid cancer (eighth edition): What changed and why?</a:t>
            </a:r>
            <a:endParaRPr sz="449">
              <a:latin typeface="Arial"/>
              <a:cs typeface="Arial"/>
            </a:endParaRPr>
          </a:p>
          <a:p>
            <a:r>
              <a:rPr sz="481" spc="3" dirty="0">
                <a:latin typeface="Arial"/>
                <a:cs typeface="Arial"/>
              </a:rPr>
              <a:t>Thyroid. 2017;27(6):751-756. doi: 10.1089/thy.2017.0102.</a:t>
            </a:r>
            <a:endParaRPr sz="481">
              <a:latin typeface="Arial"/>
              <a:cs typeface="Arial"/>
            </a:endParaRPr>
          </a:p>
        </p:txBody>
      </p:sp>
      <p:pic>
        <p:nvPicPr>
          <p:cNvPr id="5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00" y="1169965"/>
            <a:ext cx="2777861" cy="892884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73" y="2310800"/>
            <a:ext cx="2777409" cy="891866"/>
          </a:xfrm>
          <a:prstGeom prst="rect">
            <a:avLst/>
          </a:prstGeom>
        </p:spPr>
      </p:pic>
      <p:sp>
        <p:nvSpPr>
          <p:cNvPr id="56" name="text 1"/>
          <p:cNvSpPr txBox="1"/>
          <p:nvPr/>
        </p:nvSpPr>
        <p:spPr>
          <a:xfrm>
            <a:off x="4653025" y="3201366"/>
            <a:ext cx="2691827" cy="1943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2" b="1" spc="3" dirty="0">
                <a:latin typeface="Arial"/>
                <a:cs typeface="Arial"/>
              </a:rPr>
              <a:t>Ta b l e  2 .  </a:t>
            </a:r>
            <a:r>
              <a:rPr sz="622" spc="3" dirty="0">
                <a:latin typeface="Arial"/>
                <a:cs typeface="Arial"/>
              </a:rPr>
              <a:t>Differences in Treatment Modalities for C73 Thyroid Cancer in</a:t>
            </a:r>
            <a:endParaRPr sz="609">
              <a:latin typeface="Arial"/>
              <a:cs typeface="Arial"/>
            </a:endParaRPr>
          </a:p>
          <a:p>
            <a:r>
              <a:rPr sz="641" spc="3" dirty="0">
                <a:latin typeface="Arial"/>
                <a:cs typeface="Arial"/>
              </a:rPr>
              <a:t>patients aged &lt;55 inIreland over time. P-value using chi-square (</a:t>
            </a:r>
            <a:r>
              <a:rPr sz="641" i="1" spc="3" dirty="0">
                <a:latin typeface="Arial"/>
                <a:cs typeface="Arial"/>
              </a:rPr>
              <a:t>x ).</a:t>
            </a:r>
            <a:endParaRPr sz="641">
              <a:latin typeface="Arial"/>
              <a:cs typeface="Arial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7027692" y="3300168"/>
            <a:ext cx="30842" cy="666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3" i="1" spc="3" dirty="0">
                <a:latin typeface="Arial"/>
                <a:cs typeface="Arial"/>
              </a:rPr>
              <a:t>2</a:t>
            </a:r>
            <a:endParaRPr sz="417">
              <a:latin typeface="Arial"/>
              <a:cs typeface="Arial"/>
            </a:endParaRPr>
          </a:p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73" y="3442856"/>
            <a:ext cx="2777409" cy="893519"/>
          </a:xfrm>
          <a:prstGeom prst="rect">
            <a:avLst/>
          </a:prstGeom>
        </p:spPr>
      </p:pic>
      <p:sp>
        <p:nvSpPr>
          <p:cNvPr id="59" name="text 1"/>
          <p:cNvSpPr txBox="1"/>
          <p:nvPr/>
        </p:nvSpPr>
        <p:spPr>
          <a:xfrm>
            <a:off x="4646529" y="4319542"/>
            <a:ext cx="2691827" cy="1943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2" b="1" spc="3" dirty="0">
                <a:latin typeface="Arial"/>
                <a:cs typeface="Arial"/>
              </a:rPr>
              <a:t>Ta b l e  3 .  </a:t>
            </a:r>
            <a:r>
              <a:rPr sz="622" spc="3" dirty="0">
                <a:latin typeface="Arial"/>
                <a:cs typeface="Arial"/>
              </a:rPr>
              <a:t>Differences in Treatment Modalities for C73 Thyroid Cancer in</a:t>
            </a:r>
            <a:endParaRPr sz="609">
              <a:latin typeface="Arial"/>
              <a:cs typeface="Arial"/>
            </a:endParaRPr>
          </a:p>
          <a:p>
            <a:r>
              <a:rPr sz="641" spc="3" dirty="0">
                <a:latin typeface="Arial"/>
                <a:cs typeface="Arial"/>
              </a:rPr>
              <a:t>patients aged &gt;55 in Ireland over time. P-value using chi-square (</a:t>
            </a:r>
            <a:r>
              <a:rPr sz="641" i="1" spc="3" dirty="0">
                <a:latin typeface="Arial"/>
                <a:cs typeface="Arial"/>
              </a:rPr>
              <a:t>x ).</a:t>
            </a:r>
            <a:endParaRPr sz="641">
              <a:latin typeface="Arial"/>
              <a:cs typeface="Arial"/>
            </a:endParaRPr>
          </a:p>
        </p:txBody>
      </p:sp>
      <p:sp>
        <p:nvSpPr>
          <p:cNvPr id="60" name="text 1"/>
          <p:cNvSpPr txBox="1"/>
          <p:nvPr/>
        </p:nvSpPr>
        <p:spPr>
          <a:xfrm>
            <a:off x="7043824" y="4418344"/>
            <a:ext cx="30842" cy="666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3" i="1" spc="3" dirty="0">
                <a:latin typeface="Arial"/>
                <a:cs typeface="Arial"/>
              </a:rPr>
              <a:t>2</a:t>
            </a:r>
            <a:endParaRPr sz="417">
              <a:latin typeface="Arial"/>
              <a:cs typeface="Arial"/>
            </a:endParaRPr>
          </a:p>
        </p:txBody>
      </p:sp>
      <p:pic>
        <p:nvPicPr>
          <p:cNvPr id="6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10" y="2835453"/>
            <a:ext cx="2443468" cy="1396918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11" y="1182658"/>
            <a:ext cx="2444661" cy="1402365"/>
          </a:xfrm>
          <a:prstGeom prst="rect">
            <a:avLst/>
          </a:prstGeom>
        </p:spPr>
      </p:pic>
      <p:sp>
        <p:nvSpPr>
          <p:cNvPr id="63" name="text 1"/>
          <p:cNvSpPr txBox="1"/>
          <p:nvPr/>
        </p:nvSpPr>
        <p:spPr>
          <a:xfrm>
            <a:off x="7710017" y="4294625"/>
            <a:ext cx="3090461" cy="195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2" b="1" spc="3" dirty="0">
                <a:latin typeface="Arial"/>
                <a:cs typeface="Arial"/>
              </a:rPr>
              <a:t>Figure 2</a:t>
            </a:r>
            <a:r>
              <a:rPr sz="632" spc="3" dirty="0">
                <a:latin typeface="Arial"/>
                <a:cs typeface="Arial"/>
              </a:rPr>
              <a:t>. Thyroid Cancer (C73) case numbers undergoing total thyroidectomy, partial</a:t>
            </a:r>
            <a:endParaRPr sz="609">
              <a:latin typeface="Arial"/>
              <a:cs typeface="Arial"/>
            </a:endParaRPr>
          </a:p>
          <a:p>
            <a:r>
              <a:rPr sz="641" spc="3" dirty="0">
                <a:latin typeface="Arial"/>
                <a:cs typeface="Arial"/>
              </a:rPr>
              <a:t>thyroidectomy, or radioactive iodine (RAI) treatment each year 2010-2018</a:t>
            </a:r>
            <a:endParaRPr sz="641">
              <a:latin typeface="Arial"/>
              <a:cs typeface="Arial"/>
            </a:endParaRPr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82" y="61106"/>
            <a:ext cx="532202" cy="735579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94" y="409568"/>
            <a:ext cx="757169" cy="44644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43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"/>
          <p:cNvSpPr/>
          <p:nvPr/>
        </p:nvSpPr>
        <p:spPr>
          <a:xfrm>
            <a:off x="1241644" y="0"/>
            <a:ext cx="9708387" cy="6857348"/>
          </a:xfrm>
          <a:custGeom>
            <a:avLst/>
            <a:gdLst/>
            <a:ahLst/>
            <a:cxnLst/>
            <a:rect l="l" t="t" r="r" b="b"/>
            <a:pathLst>
              <a:path w="30275784" h="21384768">
                <a:moveTo>
                  <a:pt x="0" y="0"/>
                </a:moveTo>
                <a:lnTo>
                  <a:pt x="30275784" y="0"/>
                </a:lnTo>
                <a:lnTo>
                  <a:pt x="30275784" y="21384768"/>
                </a:lnTo>
                <a:lnTo>
                  <a:pt x="0" y="21384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" name="object 2"/>
          <p:cNvSpPr/>
          <p:nvPr/>
        </p:nvSpPr>
        <p:spPr>
          <a:xfrm>
            <a:off x="1241644" y="0"/>
            <a:ext cx="9708203" cy="6856982"/>
          </a:xfrm>
          <a:custGeom>
            <a:avLst/>
            <a:gdLst/>
            <a:ahLst/>
            <a:cxnLst/>
            <a:rect l="l" t="t" r="r" b="b"/>
            <a:pathLst>
              <a:path w="30275212" h="21383624">
                <a:moveTo>
                  <a:pt x="0" y="0"/>
                </a:moveTo>
                <a:lnTo>
                  <a:pt x="30275212" y="0"/>
                </a:lnTo>
                <a:lnTo>
                  <a:pt x="30275212" y="21383624"/>
                </a:lnTo>
                <a:lnTo>
                  <a:pt x="0" y="21383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2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44" y="0"/>
            <a:ext cx="9708387" cy="6856371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69" y="9773"/>
            <a:ext cx="9667337" cy="6802615"/>
          </a:xfrm>
          <a:prstGeom prst="rect">
            <a:avLst/>
          </a:prstGeom>
        </p:spPr>
      </p:pic>
      <p:sp>
        <p:nvSpPr>
          <p:cNvPr id="25" name="object 3"/>
          <p:cNvSpPr/>
          <p:nvPr/>
        </p:nvSpPr>
        <p:spPr>
          <a:xfrm>
            <a:off x="2954025" y="304224"/>
            <a:ext cx="6685329" cy="296079"/>
          </a:xfrm>
          <a:custGeom>
            <a:avLst/>
            <a:gdLst/>
            <a:ahLst/>
            <a:cxnLst/>
            <a:rect l="l" t="t" r="r" b="b"/>
            <a:pathLst>
              <a:path w="20848322" h="923328">
                <a:moveTo>
                  <a:pt x="1" y="0"/>
                </a:moveTo>
                <a:lnTo>
                  <a:pt x="20848322" y="0"/>
                </a:lnTo>
                <a:lnTo>
                  <a:pt x="20848322" y="923328"/>
                </a:lnTo>
                <a:lnTo>
                  <a:pt x="1" y="923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6" name="text 1"/>
          <p:cNvSpPr txBox="1"/>
          <p:nvPr/>
        </p:nvSpPr>
        <p:spPr>
          <a:xfrm>
            <a:off x="2983347" y="302955"/>
            <a:ext cx="6573210" cy="229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491" b="1" spc="3" dirty="0">
                <a:solidFill>
                  <a:srgbClr val="203864"/>
                </a:solidFill>
                <a:latin typeface="Arial"/>
                <a:cs typeface="Arial"/>
              </a:rPr>
              <a:t>The Natural History of Hearing Loss in Intra-Labyrinthine Schwannomas</a:t>
            </a:r>
            <a:endParaRPr sz="1475">
              <a:latin typeface="Arial"/>
              <a:cs typeface="Arial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96" y="6354971"/>
            <a:ext cx="765294" cy="478920"/>
          </a:xfrm>
          <a:prstGeom prst="rect">
            <a:avLst/>
          </a:prstGeom>
        </p:spPr>
      </p:pic>
      <p:sp>
        <p:nvSpPr>
          <p:cNvPr id="27" name="object 4"/>
          <p:cNvSpPr/>
          <p:nvPr/>
        </p:nvSpPr>
        <p:spPr>
          <a:xfrm>
            <a:off x="1841164" y="1418584"/>
            <a:ext cx="1895434" cy="2516676"/>
          </a:xfrm>
          <a:custGeom>
            <a:avLst/>
            <a:gdLst/>
            <a:ahLst/>
            <a:cxnLst/>
            <a:rect l="l" t="t" r="r" b="b"/>
            <a:pathLst>
              <a:path w="5910945" h="7848301">
                <a:moveTo>
                  <a:pt x="0" y="0"/>
                </a:moveTo>
                <a:lnTo>
                  <a:pt x="5910945" y="0"/>
                </a:lnTo>
                <a:lnTo>
                  <a:pt x="5910945" y="7848301"/>
                </a:lnTo>
                <a:lnTo>
                  <a:pt x="0" y="78483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8" name="text 1"/>
          <p:cNvSpPr txBox="1"/>
          <p:nvPr/>
        </p:nvSpPr>
        <p:spPr>
          <a:xfrm>
            <a:off x="1870486" y="1427685"/>
            <a:ext cx="1738617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Vestibulocochlear Schwannomas (VS) are a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well-recognised condition usually located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870485" y="1899763"/>
            <a:ext cx="1775038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Patterns of growth typically extend towards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the cerebellopontine angle, however, rarely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870486" y="2250645"/>
            <a:ext cx="1829925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schwannomas (ILS); either within the cochlea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(ICS) or vestibular system (IVS). These are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870486" y="2600549"/>
            <a:ext cx="1857175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presenting when the associated sensorineural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hearing loss (SNHL)  progresses to profound.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1870486" y="2955341"/>
            <a:ext cx="1881605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In Neurofibromatosis-Type 2 (NF2), ILS may be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diagnosed before development of profound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1870485" y="3305246"/>
            <a:ext cx="1741374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ear is believed to cause conductive hearing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loss (CHL).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1870485" y="3659060"/>
            <a:ext cx="1729320" cy="25667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Our primary aim was to review the natural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history of hearing loss in affected patients</a:t>
            </a:r>
            <a:r>
              <a:rPr sz="898" spc="3" dirty="0">
                <a:latin typeface="Calibri"/>
                <a:cs typeface="Calibri"/>
              </a:rPr>
              <a:t>.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60560" y="1143230"/>
            <a:ext cx="1256641" cy="187515"/>
          </a:xfrm>
          <a:custGeom>
            <a:avLst/>
            <a:gdLst/>
            <a:ahLst/>
            <a:cxnLst/>
            <a:rect l="l" t="t" r="r" b="b"/>
            <a:pathLst>
              <a:path w="3918858" h="584770">
                <a:moveTo>
                  <a:pt x="1" y="0"/>
                </a:moveTo>
                <a:lnTo>
                  <a:pt x="3918858" y="0"/>
                </a:lnTo>
                <a:lnTo>
                  <a:pt x="3918858" y="584770"/>
                </a:lnTo>
                <a:lnTo>
                  <a:pt x="1" y="58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5" name="text 1"/>
          <p:cNvSpPr txBox="1"/>
          <p:nvPr/>
        </p:nvSpPr>
        <p:spPr>
          <a:xfrm>
            <a:off x="2398445" y="1147722"/>
            <a:ext cx="802143" cy="131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b="1" spc="3" dirty="0">
                <a:latin typeface="Arial"/>
                <a:cs typeface="Arial"/>
              </a:rPr>
              <a:t>BACKGROUND</a:t>
            </a:r>
            <a:endParaRPr sz="834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43781" y="4589022"/>
            <a:ext cx="1895433" cy="1569222"/>
          </a:xfrm>
          <a:custGeom>
            <a:avLst/>
            <a:gdLst/>
            <a:ahLst/>
            <a:cxnLst/>
            <a:rect l="l" t="t" r="r" b="b"/>
            <a:pathLst>
              <a:path w="5910943" h="4893648">
                <a:moveTo>
                  <a:pt x="0" y="0"/>
                </a:moveTo>
                <a:lnTo>
                  <a:pt x="5910943" y="0"/>
                </a:lnTo>
                <a:lnTo>
                  <a:pt x="5910943" y="4893648"/>
                </a:lnTo>
                <a:lnTo>
                  <a:pt x="0" y="4893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6" name="text 1"/>
          <p:cNvSpPr txBox="1"/>
          <p:nvPr/>
        </p:nvSpPr>
        <p:spPr>
          <a:xfrm>
            <a:off x="1873103" y="4598329"/>
            <a:ext cx="1811073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A retrospective chart review of patients with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NF2 was undertaken in Oxford University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1873103" y="5070407"/>
            <a:ext cx="1479444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Two patients with Intra-Cochlear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Schwannomas that presented with a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1873102" y="5421289"/>
            <a:ext cx="1716560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were included. Co-occurring ear pathology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was out-ruled.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1873103" y="5771193"/>
            <a:ext cx="1774653" cy="3554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Serial audiograms were compared. Intra-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operative clinical photo documentation was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also reviewed. 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63177" y="4294396"/>
            <a:ext cx="1256641" cy="187517"/>
          </a:xfrm>
          <a:custGeom>
            <a:avLst/>
            <a:gdLst/>
            <a:ahLst/>
            <a:cxnLst/>
            <a:rect l="l" t="t" r="r" b="b"/>
            <a:pathLst>
              <a:path w="3918857" h="584775">
                <a:moveTo>
                  <a:pt x="1" y="0"/>
                </a:moveTo>
                <a:lnTo>
                  <a:pt x="3918857" y="0"/>
                </a:lnTo>
                <a:lnTo>
                  <a:pt x="3918857" y="584775"/>
                </a:lnTo>
                <a:lnTo>
                  <a:pt x="1" y="5847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0" name="text 1"/>
          <p:cNvSpPr txBox="1"/>
          <p:nvPr/>
        </p:nvSpPr>
        <p:spPr>
          <a:xfrm>
            <a:off x="2544096" y="4298818"/>
            <a:ext cx="529697" cy="1460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9" b="1" spc="3" dirty="0">
                <a:latin typeface="Arial"/>
                <a:cs typeface="Arial"/>
              </a:rPr>
              <a:t>METHOD</a:t>
            </a:r>
            <a:endParaRPr sz="93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15417" y="687787"/>
            <a:ext cx="3162547" cy="305951"/>
          </a:xfrm>
          <a:custGeom>
            <a:avLst/>
            <a:gdLst/>
            <a:ahLst/>
            <a:cxnLst/>
            <a:rect l="l" t="t" r="r" b="b"/>
            <a:pathLst>
              <a:path w="9862460" h="954114">
                <a:moveTo>
                  <a:pt x="0" y="0"/>
                </a:moveTo>
                <a:lnTo>
                  <a:pt x="9862460" y="0"/>
                </a:lnTo>
                <a:lnTo>
                  <a:pt x="9862460" y="954114"/>
                </a:lnTo>
                <a:lnTo>
                  <a:pt x="0" y="954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1" name="text 1"/>
          <p:cNvSpPr txBox="1"/>
          <p:nvPr/>
        </p:nvSpPr>
        <p:spPr>
          <a:xfrm>
            <a:off x="5413519" y="692226"/>
            <a:ext cx="1819281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b="1" spc="3" dirty="0">
                <a:latin typeface="Arial"/>
                <a:cs typeface="Arial"/>
              </a:rPr>
              <a:t>Nathaniel McHugh, Samuel MacKeith</a:t>
            </a:r>
            <a:endParaRPr sz="80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5796" y="1138595"/>
            <a:ext cx="1256643" cy="187516"/>
          </a:xfrm>
          <a:custGeom>
            <a:avLst/>
            <a:gdLst/>
            <a:ahLst/>
            <a:cxnLst/>
            <a:rect l="l" t="t" r="r" b="b"/>
            <a:pathLst>
              <a:path w="3918865" h="584772">
                <a:moveTo>
                  <a:pt x="0" y="0"/>
                </a:moveTo>
                <a:lnTo>
                  <a:pt x="3918865" y="0"/>
                </a:lnTo>
                <a:lnTo>
                  <a:pt x="3918865" y="584772"/>
                </a:lnTo>
                <a:lnTo>
                  <a:pt x="0" y="5847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2" name="text 1"/>
          <p:cNvSpPr txBox="1"/>
          <p:nvPr/>
        </p:nvSpPr>
        <p:spPr>
          <a:xfrm>
            <a:off x="5987465" y="1142835"/>
            <a:ext cx="496418" cy="126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24" b="1" spc="3" dirty="0">
                <a:latin typeface="Arial"/>
                <a:cs typeface="Arial"/>
              </a:rPr>
              <a:t>RESULTS</a:t>
            </a:r>
            <a:endParaRPr sz="802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33293" y="5065764"/>
            <a:ext cx="1256643" cy="187516"/>
          </a:xfrm>
          <a:custGeom>
            <a:avLst/>
            <a:gdLst/>
            <a:ahLst/>
            <a:cxnLst/>
            <a:rect l="l" t="t" r="r" b="b"/>
            <a:pathLst>
              <a:path w="3918864" h="584773">
                <a:moveTo>
                  <a:pt x="0" y="0"/>
                </a:moveTo>
                <a:lnTo>
                  <a:pt x="3918864" y="0"/>
                </a:lnTo>
                <a:lnTo>
                  <a:pt x="3918864" y="584773"/>
                </a:lnTo>
                <a:lnTo>
                  <a:pt x="0" y="584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3" name="text 1"/>
          <p:cNvSpPr txBox="1"/>
          <p:nvPr/>
        </p:nvSpPr>
        <p:spPr>
          <a:xfrm>
            <a:off x="9306547" y="5069976"/>
            <a:ext cx="738023" cy="134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72" b="1" spc="3" dirty="0">
                <a:latin typeface="Arial"/>
                <a:cs typeface="Arial"/>
              </a:rPr>
              <a:t>WHAT NEXT?</a:t>
            </a:r>
            <a:endParaRPr sz="866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54355" y="1125470"/>
            <a:ext cx="1256639" cy="187515"/>
          </a:xfrm>
          <a:custGeom>
            <a:avLst/>
            <a:gdLst/>
            <a:ahLst/>
            <a:cxnLst/>
            <a:rect l="l" t="t" r="r" b="b"/>
            <a:pathLst>
              <a:path w="3918852" h="584770">
                <a:moveTo>
                  <a:pt x="0" y="0"/>
                </a:moveTo>
                <a:lnTo>
                  <a:pt x="3918852" y="0"/>
                </a:lnTo>
                <a:lnTo>
                  <a:pt x="3918852" y="584770"/>
                </a:lnTo>
                <a:lnTo>
                  <a:pt x="0" y="58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4" name="text 1"/>
          <p:cNvSpPr txBox="1"/>
          <p:nvPr/>
        </p:nvSpPr>
        <p:spPr>
          <a:xfrm>
            <a:off x="9350516" y="1130129"/>
            <a:ext cx="697948" cy="134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72" b="1" spc="3" dirty="0">
                <a:latin typeface="Arial"/>
                <a:cs typeface="Arial"/>
              </a:rPr>
              <a:t>DISCUSSION</a:t>
            </a:r>
            <a:endParaRPr sz="866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83767" y="36652"/>
            <a:ext cx="9623955" cy="6802004"/>
          </a:xfrm>
          <a:custGeom>
            <a:avLst/>
            <a:gdLst/>
            <a:ahLst/>
            <a:cxnLst/>
            <a:rect l="l" t="t" r="r" b="b"/>
            <a:pathLst>
              <a:path w="30012481" h="21212174">
                <a:moveTo>
                  <a:pt x="1" y="21212174"/>
                </a:moveTo>
                <a:lnTo>
                  <a:pt x="1" y="0"/>
                </a:lnTo>
                <a:lnTo>
                  <a:pt x="30012481" y="0"/>
                </a:lnTo>
                <a:lnTo>
                  <a:pt x="59179" y="59182"/>
                </a:lnTo>
                <a:lnTo>
                  <a:pt x="59179" y="21152996"/>
                </a:lnTo>
                <a:lnTo>
                  <a:pt x="29953313" y="21152996"/>
                </a:lnTo>
                <a:lnTo>
                  <a:pt x="29953313" y="59182"/>
                </a:lnTo>
                <a:lnTo>
                  <a:pt x="59179" y="59182"/>
                </a:lnTo>
                <a:lnTo>
                  <a:pt x="30012481" y="0"/>
                </a:lnTo>
                <a:lnTo>
                  <a:pt x="30012481" y="2121217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26" y="1427387"/>
            <a:ext cx="1256640" cy="1067875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20" y="1418571"/>
            <a:ext cx="1297233" cy="1067438"/>
          </a:xfrm>
          <a:prstGeom prst="rect">
            <a:avLst/>
          </a:prstGeom>
        </p:spPr>
      </p:pic>
      <p:pic>
        <p:nvPicPr>
          <p:cNvPr id="4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87" y="1418583"/>
            <a:ext cx="1297234" cy="106787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691639" y="5345151"/>
            <a:ext cx="1895431" cy="858631"/>
          </a:xfrm>
          <a:custGeom>
            <a:avLst/>
            <a:gdLst/>
            <a:ahLst/>
            <a:cxnLst/>
            <a:rect l="l" t="t" r="r" b="b"/>
            <a:pathLst>
              <a:path w="5910936" h="2677656">
                <a:moveTo>
                  <a:pt x="0" y="0"/>
                </a:moveTo>
                <a:lnTo>
                  <a:pt x="5910936" y="0"/>
                </a:lnTo>
                <a:lnTo>
                  <a:pt x="5910936" y="2677656"/>
                </a:lnTo>
                <a:lnTo>
                  <a:pt x="0" y="2677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8" name="text 1"/>
          <p:cNvSpPr txBox="1"/>
          <p:nvPr/>
        </p:nvSpPr>
        <p:spPr>
          <a:xfrm>
            <a:off x="8720960" y="5353850"/>
            <a:ext cx="1877565" cy="3554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Future treatment options for this variant of VS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may differ from current practice. Further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research into this early audiological finding,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8720961" y="5826905"/>
            <a:ext cx="1645194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potentially identify it as a prognosticator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mandating earlier surgical or systemic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91639" y="1427389"/>
            <a:ext cx="1895431" cy="3345698"/>
          </a:xfrm>
          <a:custGeom>
            <a:avLst/>
            <a:gdLst/>
            <a:ahLst/>
            <a:cxnLst/>
            <a:rect l="l" t="t" r="r" b="b"/>
            <a:pathLst>
              <a:path w="5910936" h="10433622">
                <a:moveTo>
                  <a:pt x="0" y="0"/>
                </a:moveTo>
                <a:lnTo>
                  <a:pt x="5910936" y="0"/>
                </a:lnTo>
                <a:lnTo>
                  <a:pt x="5910936" y="10433622"/>
                </a:lnTo>
                <a:lnTo>
                  <a:pt x="0" y="1043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0" name="text 1"/>
          <p:cNvSpPr txBox="1"/>
          <p:nvPr/>
        </p:nvSpPr>
        <p:spPr>
          <a:xfrm>
            <a:off x="8720961" y="1436482"/>
            <a:ext cx="1801455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The natural history of hearing loss in ILS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differs from the traditional knowledge of VS.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8720960" y="1791273"/>
            <a:ext cx="1729769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element precedes the sensorineural loss in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affected patients.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8720960" y="2141178"/>
            <a:ext cx="1534266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The aetiology of hearing loss in ILS is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multifactorial with complex interplays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8720961" y="2609346"/>
            <a:ext cx="1872372" cy="3554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10-30% experience SNHL, understood to be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due to direct mechanical compression of the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auditory nerve and labyrinthine artery causing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8720961" y="3081424"/>
            <a:ext cx="1645643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theory that Schwann cells produce toxic-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metabolites which alter the micro-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5" name="text 1"/>
          <p:cNvSpPr txBox="1"/>
          <p:nvPr/>
        </p:nvSpPr>
        <p:spPr>
          <a:xfrm>
            <a:off x="8720961" y="3432306"/>
            <a:ext cx="1746184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damage.  This is supported by the fact non-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growing and smaller tumours may develop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6" name="text 1"/>
          <p:cNvSpPr txBox="1"/>
          <p:nvPr/>
        </p:nvSpPr>
        <p:spPr>
          <a:xfrm>
            <a:off x="8720960" y="3900475"/>
            <a:ext cx="1682512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The conduction deficit is believed to be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secondary to the dampening effect of the</a:t>
            </a:r>
            <a:endParaRPr sz="770">
              <a:latin typeface="Calibri"/>
              <a:cs typeface="Calibri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8720961" y="4254289"/>
            <a:ext cx="1807482" cy="2369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"/>
                <a:cs typeface="Calibri"/>
              </a:rPr>
              <a:t>reduction of movement of inner ear fluid by</a:t>
            </a:r>
            <a:endParaRPr sz="770">
              <a:latin typeface="Calibri"/>
              <a:cs typeface="Calibri"/>
            </a:endParaRPr>
          </a:p>
          <a:p>
            <a:r>
              <a:rPr sz="770" spc="3" dirty="0">
                <a:latin typeface="Calibri"/>
                <a:cs typeface="Calibri"/>
              </a:rPr>
              <a:t>tumour blockage. It has also been correlated</a:t>
            </a:r>
            <a:endParaRPr sz="770">
              <a:latin typeface="Calibri"/>
              <a:cs typeface="Calibri"/>
            </a:endParaRPr>
          </a:p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16" y="2029056"/>
            <a:ext cx="732063" cy="483807"/>
          </a:xfrm>
          <a:prstGeom prst="rect">
            <a:avLst/>
          </a:prstGeom>
        </p:spPr>
      </p:pic>
      <p:sp>
        <p:nvSpPr>
          <p:cNvPr id="59" name="text 1"/>
          <p:cNvSpPr txBox="1"/>
          <p:nvPr/>
        </p:nvSpPr>
        <p:spPr>
          <a:xfrm>
            <a:off x="4567151" y="2092694"/>
            <a:ext cx="443968" cy="263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3" spc="3" dirty="0">
                <a:solidFill>
                  <a:srgbClr val="4472C4"/>
                </a:solidFill>
                <a:latin typeface="Calibri"/>
                <a:cs typeface="Calibri"/>
              </a:rPr>
              <a:t>2018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6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53" y="2055445"/>
            <a:ext cx="732063" cy="483807"/>
          </a:xfrm>
          <a:prstGeom prst="rect">
            <a:avLst/>
          </a:prstGeom>
        </p:spPr>
      </p:pic>
      <p:sp>
        <p:nvSpPr>
          <p:cNvPr id="61" name="text 1"/>
          <p:cNvSpPr txBox="1"/>
          <p:nvPr/>
        </p:nvSpPr>
        <p:spPr>
          <a:xfrm>
            <a:off x="6004700" y="2119084"/>
            <a:ext cx="443968" cy="263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3" spc="3" dirty="0">
                <a:solidFill>
                  <a:srgbClr val="4472C4"/>
                </a:solidFill>
                <a:latin typeface="Calibri"/>
                <a:cs typeface="Calibri"/>
              </a:rPr>
              <a:t>2021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6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17" y="2043716"/>
            <a:ext cx="731086" cy="483807"/>
          </a:xfrm>
          <a:prstGeom prst="rect">
            <a:avLst/>
          </a:prstGeom>
        </p:spPr>
      </p:pic>
      <p:sp>
        <p:nvSpPr>
          <p:cNvPr id="63" name="text 1"/>
          <p:cNvSpPr txBox="1"/>
          <p:nvPr/>
        </p:nvSpPr>
        <p:spPr>
          <a:xfrm>
            <a:off x="7483805" y="2107356"/>
            <a:ext cx="443968" cy="263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3" spc="3" dirty="0">
                <a:solidFill>
                  <a:srgbClr val="4472C4"/>
                </a:solidFill>
                <a:latin typeface="Calibri"/>
                <a:cs typeface="Calibri"/>
              </a:rPr>
              <a:t>2023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62" y="4521108"/>
            <a:ext cx="1721157" cy="1391115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00" y="3293007"/>
            <a:ext cx="1754858" cy="43584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376858" y="2540421"/>
            <a:ext cx="3700387" cy="305950"/>
          </a:xfrm>
          <a:custGeom>
            <a:avLst/>
            <a:gdLst/>
            <a:ahLst/>
            <a:cxnLst/>
            <a:rect l="l" t="t" r="r" b="b"/>
            <a:pathLst>
              <a:path w="11539724" h="954112">
                <a:moveTo>
                  <a:pt x="0" y="0"/>
                </a:moveTo>
                <a:lnTo>
                  <a:pt x="11539724" y="0"/>
                </a:lnTo>
                <a:lnTo>
                  <a:pt x="11539724" y="954112"/>
                </a:lnTo>
                <a:lnTo>
                  <a:pt x="0" y="95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6" name="text 1"/>
          <p:cNvSpPr txBox="1"/>
          <p:nvPr/>
        </p:nvSpPr>
        <p:spPr>
          <a:xfrm>
            <a:off x="5972279" y="2545352"/>
            <a:ext cx="539250" cy="1234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b="1" spc="3" dirty="0">
                <a:latin typeface="Arial"/>
                <a:cs typeface="Arial"/>
              </a:rPr>
              <a:t>Audiology:</a:t>
            </a:r>
            <a:endParaRPr sz="802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08095" y="3792207"/>
            <a:ext cx="1895434" cy="305949"/>
          </a:xfrm>
          <a:custGeom>
            <a:avLst/>
            <a:gdLst/>
            <a:ahLst/>
            <a:cxnLst/>
            <a:rect l="l" t="t" r="r" b="b"/>
            <a:pathLst>
              <a:path w="5910947" h="954107">
                <a:moveTo>
                  <a:pt x="0" y="0"/>
                </a:moveTo>
                <a:lnTo>
                  <a:pt x="5910947" y="0"/>
                </a:lnTo>
                <a:lnTo>
                  <a:pt x="5910947" y="954107"/>
                </a:lnTo>
                <a:lnTo>
                  <a:pt x="0" y="9541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7" name="text 1"/>
          <p:cNvSpPr txBox="1"/>
          <p:nvPr/>
        </p:nvSpPr>
        <p:spPr>
          <a:xfrm>
            <a:off x="4516693" y="3796407"/>
            <a:ext cx="1537922" cy="276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02300"/>
            <a:r>
              <a:rPr sz="898" b="1" spc="3" dirty="0">
                <a:latin typeface="Arial"/>
                <a:cs typeface="Arial"/>
              </a:rPr>
              <a:t>T2 Weighted MRI IAM:</a:t>
            </a:r>
            <a:endParaRPr sz="898">
              <a:latin typeface="Arial"/>
              <a:cs typeface="Arial"/>
            </a:endParaRPr>
          </a:p>
          <a:p>
            <a:r>
              <a:rPr sz="898" spc="3" dirty="0">
                <a:latin typeface="Calibri"/>
                <a:cs typeface="Calibri"/>
              </a:rPr>
              <a:t>Right Intra-cochlear filling defect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59971" y="3697649"/>
            <a:ext cx="163642" cy="115811"/>
          </a:xfrm>
          <a:custGeom>
            <a:avLst/>
            <a:gdLst/>
            <a:ahLst/>
            <a:cxnLst/>
            <a:rect l="l" t="t" r="r" b="b"/>
            <a:pathLst>
              <a:path w="510321" h="361158">
                <a:moveTo>
                  <a:pt x="0" y="361158"/>
                </a:moveTo>
                <a:lnTo>
                  <a:pt x="255161" y="0"/>
                </a:lnTo>
                <a:lnTo>
                  <a:pt x="510321" y="36115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55" y="3298259"/>
            <a:ext cx="1525709" cy="43514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6725804" y="3610762"/>
            <a:ext cx="163643" cy="149338"/>
          </a:xfrm>
          <a:custGeom>
            <a:avLst/>
            <a:gdLst/>
            <a:ahLst/>
            <a:cxnLst/>
            <a:rect l="l" t="t" r="r" b="b"/>
            <a:pathLst>
              <a:path w="510324" h="465714">
                <a:moveTo>
                  <a:pt x="0" y="465714"/>
                </a:moveTo>
                <a:lnTo>
                  <a:pt x="241312" y="0"/>
                </a:lnTo>
                <a:lnTo>
                  <a:pt x="510324" y="46571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9" name="object 19"/>
          <p:cNvSpPr/>
          <p:nvPr/>
        </p:nvSpPr>
        <p:spPr>
          <a:xfrm>
            <a:off x="6249490" y="3788402"/>
            <a:ext cx="1754858" cy="305949"/>
          </a:xfrm>
          <a:custGeom>
            <a:avLst/>
            <a:gdLst/>
            <a:ahLst/>
            <a:cxnLst/>
            <a:rect l="l" t="t" r="r" b="b"/>
            <a:pathLst>
              <a:path w="5472558" h="954107">
                <a:moveTo>
                  <a:pt x="0" y="0"/>
                </a:moveTo>
                <a:lnTo>
                  <a:pt x="5472558" y="0"/>
                </a:lnTo>
                <a:lnTo>
                  <a:pt x="5472558" y="954107"/>
                </a:lnTo>
                <a:lnTo>
                  <a:pt x="0" y="9541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9" name="text 1"/>
          <p:cNvSpPr txBox="1"/>
          <p:nvPr/>
        </p:nvSpPr>
        <p:spPr>
          <a:xfrm>
            <a:off x="6334523" y="3792497"/>
            <a:ext cx="1654492" cy="2689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502"/>
            <a:r>
              <a:rPr sz="850" b="1" spc="3" dirty="0">
                <a:latin typeface="Arial"/>
                <a:cs typeface="Arial"/>
              </a:rPr>
              <a:t>T1 Weighted with Gadolinium:</a:t>
            </a:r>
            <a:endParaRPr sz="834">
              <a:latin typeface="Arial"/>
              <a:cs typeface="Arial"/>
            </a:endParaRPr>
          </a:p>
          <a:p>
            <a:r>
              <a:rPr sz="898" spc="3" dirty="0">
                <a:latin typeface="Calibri"/>
                <a:cs typeface="Calibri"/>
              </a:rPr>
              <a:t>Discrete gadolinium enhancement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69031" y="5945213"/>
            <a:ext cx="2046041" cy="305948"/>
          </a:xfrm>
          <a:custGeom>
            <a:avLst/>
            <a:gdLst/>
            <a:ahLst/>
            <a:cxnLst/>
            <a:rect l="l" t="t" r="r" b="b"/>
            <a:pathLst>
              <a:path w="6380616" h="954106">
                <a:moveTo>
                  <a:pt x="0" y="0"/>
                </a:moveTo>
                <a:lnTo>
                  <a:pt x="6380616" y="0"/>
                </a:lnTo>
                <a:lnTo>
                  <a:pt x="6380616" y="954106"/>
                </a:lnTo>
                <a:lnTo>
                  <a:pt x="0" y="9541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0" name="text 1"/>
          <p:cNvSpPr txBox="1"/>
          <p:nvPr/>
        </p:nvSpPr>
        <p:spPr>
          <a:xfrm>
            <a:off x="5293221" y="5949592"/>
            <a:ext cx="1759584" cy="2542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4" b="1" spc="3" dirty="0">
                <a:latin typeface="Arial"/>
                <a:cs typeface="Arial"/>
              </a:rPr>
              <a:t>Intra-Operative Photo Documentation</a:t>
            </a:r>
            <a:endParaRPr sz="738">
              <a:latin typeface="Arial"/>
              <a:cs typeface="Arial"/>
            </a:endParaRPr>
          </a:p>
          <a:p>
            <a:pPr marL="69787"/>
            <a:r>
              <a:rPr sz="898" spc="3" dirty="0">
                <a:latin typeface="Calibri"/>
                <a:cs typeface="Calibri"/>
              </a:rPr>
              <a:t>Mass extruding from round window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27666" y="5390058"/>
            <a:ext cx="163643" cy="149338"/>
          </a:xfrm>
          <a:custGeom>
            <a:avLst/>
            <a:gdLst/>
            <a:ahLst/>
            <a:cxnLst/>
            <a:rect l="l" t="t" r="r" b="b"/>
            <a:pathLst>
              <a:path w="510324" h="465714">
                <a:moveTo>
                  <a:pt x="0" y="465714"/>
                </a:moveTo>
                <a:lnTo>
                  <a:pt x="241300" y="0"/>
                </a:lnTo>
                <a:lnTo>
                  <a:pt x="510324" y="46571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2" name="object 22"/>
          <p:cNvSpPr/>
          <p:nvPr/>
        </p:nvSpPr>
        <p:spPr>
          <a:xfrm>
            <a:off x="6295790" y="5539395"/>
            <a:ext cx="14661" cy="402013"/>
          </a:xfrm>
          <a:custGeom>
            <a:avLst/>
            <a:gdLst/>
            <a:ahLst/>
            <a:cxnLst/>
            <a:rect l="l" t="t" r="r" b="b"/>
            <a:pathLst>
              <a:path w="45721" h="1253684">
                <a:moveTo>
                  <a:pt x="0" y="0"/>
                </a:moveTo>
                <a:lnTo>
                  <a:pt x="45721" y="0"/>
                </a:lnTo>
                <a:lnTo>
                  <a:pt x="45721" y="1253684"/>
                </a:lnTo>
                <a:lnTo>
                  <a:pt x="0" y="125368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1"/>
          <p:cNvSpPr/>
          <p:nvPr/>
        </p:nvSpPr>
        <p:spPr>
          <a:xfrm>
            <a:off x="1241178" y="-1"/>
            <a:ext cx="9709828" cy="6857878"/>
          </a:xfrm>
          <a:custGeom>
            <a:avLst/>
            <a:gdLst/>
            <a:ahLst/>
            <a:cxnLst/>
            <a:rect l="l" t="t" r="r" b="b"/>
            <a:pathLst>
              <a:path w="30275784" h="21383244">
                <a:moveTo>
                  <a:pt x="0" y="21383244"/>
                </a:moveTo>
                <a:lnTo>
                  <a:pt x="30275784" y="21383244"/>
                </a:lnTo>
                <a:lnTo>
                  <a:pt x="302757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6" name="text 1"/>
          <p:cNvSpPr txBox="1"/>
          <p:nvPr/>
        </p:nvSpPr>
        <p:spPr>
          <a:xfrm>
            <a:off x="1404426" y="75922"/>
            <a:ext cx="7990393" cy="4229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69" b="1" spc="3" dirty="0">
                <a:latin typeface="Calibri"/>
                <a:cs typeface="Calibri"/>
              </a:rPr>
              <a:t>The diagnostic conundrum of an adult with iron deficient anaemia presenting with bilateral profound sudden</a:t>
            </a:r>
            <a:endParaRPr sz="1347">
              <a:latin typeface="Calibri"/>
              <a:cs typeface="Calibri"/>
            </a:endParaRPr>
          </a:p>
          <a:p>
            <a:r>
              <a:rPr sz="1379" b="1" spc="3" dirty="0">
                <a:latin typeface="Calibri"/>
                <a:cs typeface="Calibri"/>
              </a:rPr>
              <a:t>sensorineural hearing loss. A case report and literature review.</a:t>
            </a:r>
            <a:endParaRPr sz="1379">
              <a:latin typeface="Calibri"/>
              <a:cs typeface="Calibri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1404425" y="452516"/>
            <a:ext cx="909864" cy="1777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55" spc="3" dirty="0">
                <a:latin typeface="Calibri Light"/>
                <a:cs typeface="Calibri Light"/>
              </a:rPr>
              <a:t>G. E. McCorkell</a:t>
            </a:r>
            <a:endParaRPr sz="1155">
              <a:latin typeface="Calibri Light"/>
              <a:cs typeface="Calibri Light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2294061" y="445184"/>
            <a:ext cx="50078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 Light"/>
                <a:cs typeface="Calibri Light"/>
              </a:rPr>
              <a:t>1</a:t>
            </a:r>
            <a:endParaRPr sz="770">
              <a:latin typeface="Calibri Light"/>
              <a:cs typeface="Calibri Light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2398658" y="452516"/>
            <a:ext cx="1067343" cy="1777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55" spc="3" dirty="0">
                <a:latin typeface="Calibri Light"/>
                <a:cs typeface="Calibri Light"/>
              </a:rPr>
              <a:t>and E.J. McNaboe</a:t>
            </a:r>
            <a:endParaRPr sz="1155">
              <a:latin typeface="Calibri Light"/>
              <a:cs typeface="Calibri Light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3448038" y="445184"/>
            <a:ext cx="74508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Calibri Light"/>
                <a:cs typeface="Calibri Light"/>
              </a:rPr>
              <a:t>1.</a:t>
            </a:r>
            <a:endParaRPr sz="770">
              <a:latin typeface="Calibri Light"/>
              <a:cs typeface="Calibri Light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1404426" y="709119"/>
            <a:ext cx="2655535" cy="1154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Calibri Light"/>
                <a:cs typeface="Calibri Light"/>
              </a:rPr>
              <a:t>1. Otolaryngology department, Craigavon Area Hospital, Portadown.</a:t>
            </a:r>
            <a:endParaRPr sz="738">
              <a:latin typeface="Calibri Light"/>
              <a:cs typeface="Calibri Light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388296" y="859251"/>
            <a:ext cx="2648624" cy="167647"/>
          </a:xfrm>
          <a:custGeom>
            <a:avLst/>
            <a:gdLst/>
            <a:ahLst/>
            <a:cxnLst/>
            <a:rect l="l" t="t" r="r" b="b"/>
            <a:pathLst>
              <a:path w="8258556" h="522732">
                <a:moveTo>
                  <a:pt x="0" y="522732"/>
                </a:moveTo>
                <a:lnTo>
                  <a:pt x="8258556" y="522732"/>
                </a:lnTo>
                <a:lnTo>
                  <a:pt x="8258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2" name="text 1"/>
          <p:cNvSpPr txBox="1"/>
          <p:nvPr/>
        </p:nvSpPr>
        <p:spPr>
          <a:xfrm>
            <a:off x="1417427" y="895054"/>
            <a:ext cx="560090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latin typeface="Calibri"/>
                <a:cs typeface="Calibri"/>
              </a:rPr>
              <a:t>Background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1417622" y="1069176"/>
            <a:ext cx="244047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Sudden sensorineural hearing loss (SNHL) is defined as a rapid decline of 30db or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1417622" y="1163508"/>
            <a:ext cx="245849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more, in at least 3 contiguous audiometric frequencies within a 72hour period . It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3890860" y="1159843"/>
            <a:ext cx="260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1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46" name="text 1"/>
          <p:cNvSpPr txBox="1"/>
          <p:nvPr/>
        </p:nvSpPr>
        <p:spPr>
          <a:xfrm>
            <a:off x="1417622" y="1257840"/>
            <a:ext cx="248330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usually occurs unilaterally, with 90% of cases being idiopathic and affects 5-27 per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1417622" y="1351683"/>
            <a:ext cx="74302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100,000 people annually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48" name="text 1"/>
          <p:cNvSpPr txBox="1"/>
          <p:nvPr/>
        </p:nvSpPr>
        <p:spPr>
          <a:xfrm>
            <a:off x="2151342" y="1348017"/>
            <a:ext cx="65274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2,3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2213415" y="1351683"/>
            <a:ext cx="1962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1417622" y="1580915"/>
            <a:ext cx="188570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Bilateral SNHL is rare and represents in less than 4.9% of cases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3276482" y="1577249"/>
            <a:ext cx="7848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4,5.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3361527" y="1580915"/>
            <a:ext cx="66447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It is mainly associated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1417622" y="1674684"/>
            <a:ext cx="242040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with serious systemic conditions and  can  be a “red flag” for underlying  sinister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1417622" y="1769171"/>
            <a:ext cx="257987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diseases.  Some reports demonstrate bilateral SNHL as the first manifestation in male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5" name="text 1"/>
          <p:cNvSpPr txBox="1"/>
          <p:nvPr/>
        </p:nvSpPr>
        <p:spPr>
          <a:xfrm>
            <a:off x="1685955" y="1765505"/>
            <a:ext cx="260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3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56" name="text 1"/>
          <p:cNvSpPr txBox="1"/>
          <p:nvPr/>
        </p:nvSpPr>
        <p:spPr>
          <a:xfrm>
            <a:off x="1417622" y="1863014"/>
            <a:ext cx="255544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gastric cancers and meningeal carcinomatosis . It has also been associated with drug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2800912" y="1859348"/>
            <a:ext cx="260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6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58" name="text 1"/>
          <p:cNvSpPr txBox="1"/>
          <p:nvPr/>
        </p:nvSpPr>
        <p:spPr>
          <a:xfrm>
            <a:off x="1417622" y="1957346"/>
            <a:ext cx="141391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toxicity, vascular and autoimmune conditions 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9" name="text 1"/>
          <p:cNvSpPr txBox="1"/>
          <p:nvPr/>
        </p:nvSpPr>
        <p:spPr>
          <a:xfrm>
            <a:off x="2762300" y="1953680"/>
            <a:ext cx="260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3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60" name="text 1"/>
          <p:cNvSpPr txBox="1"/>
          <p:nvPr/>
        </p:nvSpPr>
        <p:spPr>
          <a:xfrm>
            <a:off x="1417622" y="2186577"/>
            <a:ext cx="248536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Iron deficiency anaemia (IDA) accounts for half of anaemic cases worldwide and is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1" name="text 1"/>
          <p:cNvSpPr txBox="1"/>
          <p:nvPr/>
        </p:nvSpPr>
        <p:spPr>
          <a:xfrm>
            <a:off x="1417622" y="2280420"/>
            <a:ext cx="212302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caused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1680578" y="2280420"/>
            <a:ext cx="7290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by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1806680" y="2280420"/>
            <a:ext cx="33964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insufficient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4" name="text 1"/>
          <p:cNvSpPr txBox="1"/>
          <p:nvPr/>
        </p:nvSpPr>
        <p:spPr>
          <a:xfrm>
            <a:off x="2192398" y="2280420"/>
            <a:ext cx="21428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dietary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5" name="text 1"/>
          <p:cNvSpPr txBox="1"/>
          <p:nvPr/>
        </p:nvSpPr>
        <p:spPr>
          <a:xfrm>
            <a:off x="2456821" y="2280420"/>
            <a:ext cx="54514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intake/absorption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6" name="text 1"/>
          <p:cNvSpPr txBox="1"/>
          <p:nvPr/>
        </p:nvSpPr>
        <p:spPr>
          <a:xfrm>
            <a:off x="3042851" y="2280420"/>
            <a:ext cx="6168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of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7" name="text 1"/>
          <p:cNvSpPr txBox="1"/>
          <p:nvPr/>
        </p:nvSpPr>
        <p:spPr>
          <a:xfrm>
            <a:off x="3158689" y="2280420"/>
            <a:ext cx="14138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iron,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3350774" y="2280420"/>
            <a:ext cx="6489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or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3469544" y="2280420"/>
            <a:ext cx="17344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blood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3696332" y="2280420"/>
            <a:ext cx="11535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loss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3863978" y="2280420"/>
            <a:ext cx="14741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from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1417622" y="2374752"/>
            <a:ext cx="90800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urinary/gastrointestinal tracts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2310191" y="2371087"/>
            <a:ext cx="39242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7.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2361022" y="2374752"/>
            <a:ext cx="1600182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 meta-analysis identified the odds of SNHL was 55%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1417622" y="2468595"/>
            <a:ext cx="255101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higher in patients with IDA . It has also been reported that unilateral SNHL was more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2231499" y="2464930"/>
            <a:ext cx="260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8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1417622" y="2562927"/>
            <a:ext cx="260193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prevalent in adults and children under 60 years old with IDA, although the mechanism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1417622" y="2656770"/>
            <a:ext cx="48827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remains unclear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1895147" y="2653104"/>
            <a:ext cx="91307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9,10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1982147" y="2656770"/>
            <a:ext cx="1962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1417622" y="2884046"/>
            <a:ext cx="2551468" cy="1776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 literature search of Pubmed, Medline, Embase and Google Scholar did not identify</a:t>
            </a:r>
            <a:endParaRPr sz="577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any previous published cases of bilateral profound SNHL with IDA. Two cases have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1417622" y="3060124"/>
            <a:ext cx="113672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been reported with sickle cell disease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83" name="text 1"/>
          <p:cNvSpPr txBox="1"/>
          <p:nvPr/>
        </p:nvSpPr>
        <p:spPr>
          <a:xfrm>
            <a:off x="2533557" y="3056459"/>
            <a:ext cx="91307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4,11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84" name="text 1"/>
          <p:cNvSpPr txBox="1"/>
          <p:nvPr/>
        </p:nvSpPr>
        <p:spPr>
          <a:xfrm>
            <a:off x="2620557" y="3060124"/>
            <a:ext cx="1962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75099" y="3252250"/>
            <a:ext cx="2654978" cy="167647"/>
          </a:xfrm>
          <a:custGeom>
            <a:avLst/>
            <a:gdLst/>
            <a:ahLst/>
            <a:cxnLst/>
            <a:rect l="l" t="t" r="r" b="b"/>
            <a:pathLst>
              <a:path w="8278368" h="522732">
                <a:moveTo>
                  <a:pt x="0" y="522732"/>
                </a:moveTo>
                <a:lnTo>
                  <a:pt x="8278368" y="522732"/>
                </a:lnTo>
                <a:lnTo>
                  <a:pt x="8278368" y="0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5" name="text 1"/>
          <p:cNvSpPr txBox="1"/>
          <p:nvPr/>
        </p:nvSpPr>
        <p:spPr>
          <a:xfrm>
            <a:off x="1404425" y="3288134"/>
            <a:ext cx="492764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latin typeface="Calibri"/>
                <a:cs typeface="Calibri"/>
              </a:rPr>
              <a:t>Objectives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1395041" y="3431179"/>
            <a:ext cx="12176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This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1592992" y="3431179"/>
            <a:ext cx="13458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case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88" name="text 1"/>
          <p:cNvSpPr txBox="1"/>
          <p:nvPr/>
        </p:nvSpPr>
        <p:spPr>
          <a:xfrm>
            <a:off x="1802281" y="3431179"/>
            <a:ext cx="1914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report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89" name="text 1"/>
          <p:cNvSpPr txBox="1"/>
          <p:nvPr/>
        </p:nvSpPr>
        <p:spPr>
          <a:xfrm>
            <a:off x="2069636" y="3431179"/>
            <a:ext cx="29918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illustrates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0" name="text 1"/>
          <p:cNvSpPr txBox="1"/>
          <p:nvPr/>
        </p:nvSpPr>
        <p:spPr>
          <a:xfrm>
            <a:off x="2436211" y="3431179"/>
            <a:ext cx="10054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the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2614611" y="3431179"/>
            <a:ext cx="40735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presentation,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2" name="text 1"/>
          <p:cNvSpPr txBox="1"/>
          <p:nvPr/>
        </p:nvSpPr>
        <p:spPr>
          <a:xfrm>
            <a:off x="3091158" y="3431179"/>
            <a:ext cx="28238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diagnosis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3446491" y="3431179"/>
            <a:ext cx="11336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and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3637110" y="3431179"/>
            <a:ext cx="35169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subsequent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1395041" y="3607257"/>
            <a:ext cx="478272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profound SNHL.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1395041" y="3783213"/>
            <a:ext cx="2607124" cy="1776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Early identification and treatment with oral supplements could prevent future hearing</a:t>
            </a:r>
            <a:endParaRPr sz="577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impairment 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1744118" y="3867526"/>
            <a:ext cx="2603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7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5813" y="4121277"/>
            <a:ext cx="2675017" cy="167646"/>
          </a:xfrm>
          <a:custGeom>
            <a:avLst/>
            <a:gdLst/>
            <a:ahLst/>
            <a:cxnLst/>
            <a:rect l="l" t="t" r="r" b="b"/>
            <a:pathLst>
              <a:path w="8340852" h="522731">
                <a:moveTo>
                  <a:pt x="0" y="522731"/>
                </a:moveTo>
                <a:lnTo>
                  <a:pt x="8340852" y="522731"/>
                </a:lnTo>
                <a:lnTo>
                  <a:pt x="8340852" y="0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8" name="text 1"/>
          <p:cNvSpPr txBox="1"/>
          <p:nvPr/>
        </p:nvSpPr>
        <p:spPr>
          <a:xfrm>
            <a:off x="1395041" y="4157290"/>
            <a:ext cx="546047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latin typeface="Calibri"/>
                <a:cs typeface="Calibri"/>
              </a:rPr>
              <a:t>Case report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1374024" y="4328961"/>
            <a:ext cx="261873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 fifty-five year-old Caucasian  male developed simultaneous sudden onset of bilateral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1374025" y="4423293"/>
            <a:ext cx="254582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SNHL within 48 hours and complete loss by day ten with associated bilateral tinnitus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1374024" y="4517551"/>
            <a:ext cx="11336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and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1539716" y="4517551"/>
            <a:ext cx="31444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imbalance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3" name="text 1"/>
          <p:cNvSpPr txBox="1"/>
          <p:nvPr/>
        </p:nvSpPr>
        <p:spPr>
          <a:xfrm>
            <a:off x="1900442" y="4517551"/>
            <a:ext cx="10214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but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4" name="text 1"/>
          <p:cNvSpPr txBox="1"/>
          <p:nvPr/>
        </p:nvSpPr>
        <p:spPr>
          <a:xfrm>
            <a:off x="2055380" y="4517551"/>
            <a:ext cx="7771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no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5" name="text 1"/>
          <p:cNvSpPr txBox="1"/>
          <p:nvPr/>
        </p:nvSpPr>
        <p:spPr>
          <a:xfrm>
            <a:off x="2185881" y="4517551"/>
            <a:ext cx="12657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true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6" name="text 1"/>
          <p:cNvSpPr txBox="1"/>
          <p:nvPr/>
        </p:nvSpPr>
        <p:spPr>
          <a:xfrm>
            <a:off x="2364769" y="4517551"/>
            <a:ext cx="24833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rotatory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7" name="text 1"/>
          <p:cNvSpPr txBox="1"/>
          <p:nvPr/>
        </p:nvSpPr>
        <p:spPr>
          <a:xfrm>
            <a:off x="2660554" y="4517551"/>
            <a:ext cx="23391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vertigo.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8" name="text 1"/>
          <p:cNvSpPr txBox="1"/>
          <p:nvPr/>
        </p:nvSpPr>
        <p:spPr>
          <a:xfrm>
            <a:off x="2940618" y="4517551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09" name="text 1"/>
          <p:cNvSpPr txBox="1"/>
          <p:nvPr/>
        </p:nvSpPr>
        <p:spPr>
          <a:xfrm>
            <a:off x="3076006" y="4517551"/>
            <a:ext cx="37535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commenced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0" name="text 1"/>
          <p:cNvSpPr txBox="1"/>
          <p:nvPr/>
        </p:nvSpPr>
        <p:spPr>
          <a:xfrm>
            <a:off x="3496834" y="4517551"/>
            <a:ext cx="13138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high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1" name="text 1"/>
          <p:cNvSpPr txBox="1"/>
          <p:nvPr/>
        </p:nvSpPr>
        <p:spPr>
          <a:xfrm>
            <a:off x="3678655" y="4517551"/>
            <a:ext cx="14420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dose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2" name="text 1"/>
          <p:cNvSpPr txBox="1"/>
          <p:nvPr/>
        </p:nvSpPr>
        <p:spPr>
          <a:xfrm>
            <a:off x="3875627" y="4517551"/>
            <a:ext cx="11855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oral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3" name="text 1"/>
          <p:cNvSpPr txBox="1"/>
          <p:nvPr/>
        </p:nvSpPr>
        <p:spPr>
          <a:xfrm>
            <a:off x="1374024" y="4611549"/>
            <a:ext cx="159056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prednisolone with tapering and was referred to ENT.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4" name="text 1"/>
          <p:cNvSpPr txBox="1"/>
          <p:nvPr/>
        </p:nvSpPr>
        <p:spPr>
          <a:xfrm>
            <a:off x="1374024" y="4840781"/>
            <a:ext cx="26447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He denied any recent trauma, infections, recreational drug use and no risk factors were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5" name="text 1"/>
          <p:cNvSpPr txBox="1"/>
          <p:nvPr/>
        </p:nvSpPr>
        <p:spPr>
          <a:xfrm>
            <a:off x="1374024" y="4934624"/>
            <a:ext cx="251248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identified  in  a  sexual  history.  He  reported  weight  loss  but  denied  melaena  or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6" name="text 1"/>
          <p:cNvSpPr txBox="1"/>
          <p:nvPr/>
        </p:nvSpPr>
        <p:spPr>
          <a:xfrm>
            <a:off x="1374024" y="5028956"/>
            <a:ext cx="260276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haematuria. His medical history included hypertension, subarachnoid haemorrhage in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7" name="text 1"/>
          <p:cNvSpPr txBox="1"/>
          <p:nvPr/>
        </p:nvSpPr>
        <p:spPr>
          <a:xfrm>
            <a:off x="1374024" y="5122799"/>
            <a:ext cx="262552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2020 and falls. He was taking clopidogrel, pantoprazole and iron replacement. Socially,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8" name="text 1"/>
          <p:cNvSpPr txBox="1"/>
          <p:nvPr/>
        </p:nvSpPr>
        <p:spPr>
          <a:xfrm>
            <a:off x="1374024" y="5217131"/>
            <a:ext cx="255544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he smoked sporadically and had a history of excess alcohol but had been teetotal for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19" name="text 1"/>
          <p:cNvSpPr txBox="1"/>
          <p:nvPr/>
        </p:nvSpPr>
        <p:spPr>
          <a:xfrm>
            <a:off x="1374024" y="5311463"/>
            <a:ext cx="256820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over five years. He lived alone with a poor diet, which was likely the cause of his IDA.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43730" y="867560"/>
            <a:ext cx="2560157" cy="167647"/>
          </a:xfrm>
          <a:custGeom>
            <a:avLst/>
            <a:gdLst/>
            <a:ahLst/>
            <a:cxnLst/>
            <a:rect l="l" t="t" r="r" b="b"/>
            <a:pathLst>
              <a:path w="7982712" h="522734">
                <a:moveTo>
                  <a:pt x="0" y="522734"/>
                </a:moveTo>
                <a:lnTo>
                  <a:pt x="7982712" y="522734"/>
                </a:lnTo>
                <a:lnTo>
                  <a:pt x="7982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20" name="text 1"/>
          <p:cNvSpPr txBox="1"/>
          <p:nvPr/>
        </p:nvSpPr>
        <p:spPr>
          <a:xfrm>
            <a:off x="8273260" y="903281"/>
            <a:ext cx="491160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latin typeface="Calibri"/>
                <a:cs typeface="Calibri"/>
              </a:rPr>
              <a:t>Discussion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44708" y="4813369"/>
            <a:ext cx="2591926" cy="167647"/>
          </a:xfrm>
          <a:custGeom>
            <a:avLst/>
            <a:gdLst/>
            <a:ahLst/>
            <a:cxnLst/>
            <a:rect l="l" t="t" r="r" b="b"/>
            <a:pathLst>
              <a:path w="8081770" h="522732">
                <a:moveTo>
                  <a:pt x="0" y="522732"/>
                </a:moveTo>
                <a:lnTo>
                  <a:pt x="8081770" y="522732"/>
                </a:lnTo>
                <a:lnTo>
                  <a:pt x="8081770" y="0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21" name="text 1"/>
          <p:cNvSpPr txBox="1"/>
          <p:nvPr/>
        </p:nvSpPr>
        <p:spPr>
          <a:xfrm>
            <a:off x="8274318" y="4849579"/>
            <a:ext cx="513602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latin typeface="Calibri"/>
                <a:cs typeface="Calibri"/>
              </a:rPr>
              <a:t>Conclusion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122" name="text 1"/>
          <p:cNvSpPr txBox="1"/>
          <p:nvPr/>
        </p:nvSpPr>
        <p:spPr>
          <a:xfrm>
            <a:off x="8280469" y="5019954"/>
            <a:ext cx="2483309" cy="1776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This case presents a rare entity of bilateral profound SNHL in association with IDA.</a:t>
            </a:r>
            <a:endParaRPr sz="577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Bilateral SNHL is usually characterised by more severe degrees of hearing loss and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23" name="text 1"/>
          <p:cNvSpPr txBox="1"/>
          <p:nvPr/>
        </p:nvSpPr>
        <p:spPr>
          <a:xfrm>
            <a:off x="10674568" y="5192245"/>
            <a:ext cx="65274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Calibri"/>
                <a:cs typeface="Calibri"/>
              </a:rPr>
              <a:t>3,7</a:t>
            </a:r>
            <a:endParaRPr sz="385">
              <a:latin typeface="Calibri"/>
              <a:cs typeface="Calibri"/>
            </a:endParaRPr>
          </a:p>
        </p:txBody>
      </p:sp>
      <p:sp>
        <p:nvSpPr>
          <p:cNvPr id="124" name="text 1"/>
          <p:cNvSpPr txBox="1"/>
          <p:nvPr/>
        </p:nvSpPr>
        <p:spPr>
          <a:xfrm>
            <a:off x="10736642" y="5195910"/>
            <a:ext cx="1962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25" name="text 1"/>
          <p:cNvSpPr txBox="1"/>
          <p:nvPr/>
        </p:nvSpPr>
        <p:spPr>
          <a:xfrm>
            <a:off x="8280469" y="5371866"/>
            <a:ext cx="2561855" cy="1776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Serum  iron  profiles  should,  therefore,  be  included  in  baseline  assessments  of</a:t>
            </a:r>
            <a:endParaRPr sz="577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patients presenting with acute SNHL and early supplemental iron therapy initiated in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26" name="text 1"/>
          <p:cNvSpPr txBox="1"/>
          <p:nvPr/>
        </p:nvSpPr>
        <p:spPr>
          <a:xfrm>
            <a:off x="8280469" y="5635800"/>
            <a:ext cx="2472921" cy="1776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it is hoped early prevention may help to reduce the burden of hearing loss in the</a:t>
            </a:r>
            <a:endParaRPr sz="577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future. Unsuccessful cases of bilateral profound SNHL should be referred early for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27" name="text 1"/>
          <p:cNvSpPr txBox="1"/>
          <p:nvPr/>
        </p:nvSpPr>
        <p:spPr>
          <a:xfrm>
            <a:off x="8280469" y="5811877"/>
            <a:ext cx="1832809" cy="873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68" spc="3" dirty="0">
                <a:latin typeface="Calibri"/>
                <a:cs typeface="Calibri"/>
              </a:rPr>
              <a:t>cochlear implantation to optimise the patient’s quality of life.</a:t>
            </a:r>
            <a:endParaRPr sz="545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301" y="5525990"/>
            <a:ext cx="2741490" cy="1255640"/>
          </a:xfrm>
          <a:custGeom>
            <a:avLst/>
            <a:gdLst/>
            <a:ahLst/>
            <a:cxnLst/>
            <a:rect l="l" t="t" r="r" b="b"/>
            <a:pathLst>
              <a:path w="8548117" h="3915156">
                <a:moveTo>
                  <a:pt x="1" y="3915156"/>
                </a:moveTo>
                <a:lnTo>
                  <a:pt x="8548117" y="3915156"/>
                </a:lnTo>
                <a:lnTo>
                  <a:pt x="8548117" y="0"/>
                </a:lnTo>
                <a:lnTo>
                  <a:pt x="1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28" name="text 1"/>
          <p:cNvSpPr txBox="1"/>
          <p:nvPr/>
        </p:nvSpPr>
        <p:spPr>
          <a:xfrm>
            <a:off x="1308627" y="5547863"/>
            <a:ext cx="175754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Calibri"/>
                <a:cs typeface="Calibri"/>
              </a:rPr>
              <a:t>References;</a:t>
            </a:r>
            <a:endParaRPr sz="257">
              <a:latin typeface="Calibri"/>
              <a:cs typeface="Calibri"/>
            </a:endParaRPr>
          </a:p>
        </p:txBody>
      </p:sp>
      <p:sp>
        <p:nvSpPr>
          <p:cNvPr id="129" name="text 1"/>
          <p:cNvSpPr txBox="1"/>
          <p:nvPr/>
        </p:nvSpPr>
        <p:spPr>
          <a:xfrm>
            <a:off x="2628296" y="5586524"/>
            <a:ext cx="1000530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Otolaryngology Head and Neck surgery 146 (3s_supp): S1-s35.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1308628" y="5633934"/>
            <a:ext cx="2397708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2)   Chandrasekhar, S.S. et al (2019) Clinical practice guideline: sudden hearing loss (update). Otolaryngol Head Neck Surg, Aug:161(1_suppl0:S1-S45.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1" name="text 1"/>
          <p:cNvSpPr txBox="1"/>
          <p:nvPr/>
        </p:nvSpPr>
        <p:spPr>
          <a:xfrm>
            <a:off x="1308627" y="5680856"/>
            <a:ext cx="31227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3)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2" name="text 1"/>
          <p:cNvSpPr txBox="1"/>
          <p:nvPr/>
        </p:nvSpPr>
        <p:spPr>
          <a:xfrm>
            <a:off x="1374610" y="5680856"/>
            <a:ext cx="2163028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Sara, S.A. et al. (2014) Bilateral sudden sensorineural hearing loss: review. The journal of laryngology and otology 128: (Suppl.1) S8-S15.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3" name="text 1"/>
          <p:cNvSpPr txBox="1"/>
          <p:nvPr/>
        </p:nvSpPr>
        <p:spPr>
          <a:xfrm>
            <a:off x="1308627" y="5727777"/>
            <a:ext cx="31227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4)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4" name="text 1"/>
          <p:cNvSpPr txBox="1"/>
          <p:nvPr/>
        </p:nvSpPr>
        <p:spPr>
          <a:xfrm>
            <a:off x="1374611" y="5727777"/>
            <a:ext cx="2524153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Mace, A. et al. (2009) Bilateral profound sudden sensorineural hearing loss presenting a diagnostic conundrum in a child with sickle cell anaemia. The journal of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1374610" y="5774699"/>
            <a:ext cx="613373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Laryngology and Otology 123;811-816.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1308628" y="5822109"/>
            <a:ext cx="1995803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5)   Fetterman BL, Luxford WM, Saunders JE (1996) Sudden bilateral sensorineural hearing loss. Laryngoscope 1(06):1347–50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1308627" y="5869031"/>
            <a:ext cx="2266774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6)   Rakusic, Z. (2015) Sudden bilateral hearing loss in gastric cancer as the only symptom of disease. Onco Targets and therapy 8: 1285-1289.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1308627" y="5915952"/>
            <a:ext cx="2576346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7)   Chung et al. JAMA Otolaryngology Head and neck Surgery (2014) Sudden Sensorineural Hearing Loss Associated with Iron Deficiency Anaemia, A population-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39" name="text 1"/>
          <p:cNvSpPr txBox="1"/>
          <p:nvPr/>
        </p:nvSpPr>
        <p:spPr>
          <a:xfrm>
            <a:off x="1374611" y="5963363"/>
            <a:ext cx="209801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Based Study.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0" name="text 1"/>
          <p:cNvSpPr txBox="1"/>
          <p:nvPr/>
        </p:nvSpPr>
        <p:spPr>
          <a:xfrm>
            <a:off x="1308627" y="6010284"/>
            <a:ext cx="31227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8)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1" name="text 1"/>
          <p:cNvSpPr txBox="1"/>
          <p:nvPr/>
        </p:nvSpPr>
        <p:spPr>
          <a:xfrm>
            <a:off x="1374611" y="6010284"/>
            <a:ext cx="2445413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Mohammed, S.H. et al (2019) Association of anaemia with senorineural hearing loss: a systematic review and meta-analysis. BMC Research Notes 12:283.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2" name="text 1"/>
          <p:cNvSpPr txBox="1"/>
          <p:nvPr/>
        </p:nvSpPr>
        <p:spPr>
          <a:xfrm>
            <a:off x="1308627" y="6057206"/>
            <a:ext cx="2388539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9)   Chung S-D. et al (2014) Sudden Sensorineural hearing loss associated with iron-deficiency anaemia. JAMA Otolaryngology Neck Surg 140(5): 417.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3" name="text 1"/>
          <p:cNvSpPr txBox="1"/>
          <p:nvPr/>
        </p:nvSpPr>
        <p:spPr>
          <a:xfrm>
            <a:off x="1308627" y="6104127"/>
            <a:ext cx="2004523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10) Schieffer,K. et al (2017) Iron deficiency anaemia is associated with hearing loss in adult population. JAMA 143(4)L350-354.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4" name="text 1"/>
          <p:cNvSpPr txBox="1"/>
          <p:nvPr/>
        </p:nvSpPr>
        <p:spPr>
          <a:xfrm>
            <a:off x="1308627" y="6151538"/>
            <a:ext cx="2615396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11) Sun et al. (1987) Iron deficiency and hearing loss. Experimental study in growing rats. ORL: Journal for oto-rhinolaryngolgy and its related specialties, 49,118-122.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5" name="text 1"/>
          <p:cNvSpPr txBox="1"/>
          <p:nvPr/>
        </p:nvSpPr>
        <p:spPr>
          <a:xfrm>
            <a:off x="1308627" y="6198459"/>
            <a:ext cx="2564613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12) Schieffer K. et al (2017) The relationship between iron deficiency anemia and sensorineural hearing loss in the paediatric and adolescent population. Research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6" name="text 1"/>
          <p:cNvSpPr txBox="1"/>
          <p:nvPr/>
        </p:nvSpPr>
        <p:spPr>
          <a:xfrm>
            <a:off x="1374610" y="6245381"/>
            <a:ext cx="108876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Article.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7" name="text 1"/>
          <p:cNvSpPr txBox="1"/>
          <p:nvPr/>
        </p:nvSpPr>
        <p:spPr>
          <a:xfrm>
            <a:off x="1308627" y="6292791"/>
            <a:ext cx="1867627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13) Suga, F. et al (1970) Experimental micro-embolisation of cochlear vessels. Archives of Otolarynology 92: 213-220.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8" name="text 1"/>
          <p:cNvSpPr txBox="1"/>
          <p:nvPr/>
        </p:nvSpPr>
        <p:spPr>
          <a:xfrm>
            <a:off x="1308627" y="6339713"/>
            <a:ext cx="2659382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14) Sun,  et  al.  (1990)  Changes  in  the  cochlear  iron  enzymes  and  adenosine  triphosphatase  in  experimental  iron  deficiency.  Annals  of  otology,  rhinology  and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49" name="text 1"/>
          <p:cNvSpPr txBox="1"/>
          <p:nvPr/>
        </p:nvSpPr>
        <p:spPr>
          <a:xfrm>
            <a:off x="1374610" y="6386634"/>
            <a:ext cx="390748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laryngology 99, 988-992.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0" name="text 1"/>
          <p:cNvSpPr txBox="1"/>
          <p:nvPr/>
        </p:nvSpPr>
        <p:spPr>
          <a:xfrm>
            <a:off x="1308627" y="6434045"/>
            <a:ext cx="2580194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15) Kurioka, T. et al, (2021) Iron deficiency is associated with poor prognosis in idiopathic sudden sensorineural hearing loss. The Journal of Laryngology &amp; Otology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1" name="text 1"/>
          <p:cNvSpPr txBox="1"/>
          <p:nvPr/>
        </p:nvSpPr>
        <p:spPr>
          <a:xfrm>
            <a:off x="1374611" y="6480966"/>
            <a:ext cx="208199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135:508-512.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2" name="text 1"/>
          <p:cNvSpPr txBox="1"/>
          <p:nvPr/>
        </p:nvSpPr>
        <p:spPr>
          <a:xfrm>
            <a:off x="1308627" y="6527888"/>
            <a:ext cx="2233432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16) Zhang, C. (2014) Essential functions of iron-requiring proteins in DNA replication, repair and cell cycle control. Protein cell 5(10): 750-760.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3" name="text 1"/>
          <p:cNvSpPr txBox="1"/>
          <p:nvPr/>
        </p:nvSpPr>
        <p:spPr>
          <a:xfrm>
            <a:off x="1308627" y="6574809"/>
            <a:ext cx="2696892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17) Liu,  X.  et  al  (2013)  Lead  exposure  results  in  hearing  loss  and  disruption  of  the  cochlear  blood-labyrinth  barrier  and  the  protective  role  of  iron  supplement.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4" name="text 1"/>
          <p:cNvSpPr txBox="1"/>
          <p:nvPr/>
        </p:nvSpPr>
        <p:spPr>
          <a:xfrm>
            <a:off x="1374610" y="6622219"/>
            <a:ext cx="385939" cy="41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69" spc="3" dirty="0">
                <a:latin typeface="Microsoft Sans Serif"/>
                <a:cs typeface="Microsoft Sans Serif"/>
              </a:rPr>
              <a:t>Neurotoxicity 39:173-81.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1308627" y="6669141"/>
            <a:ext cx="2027350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18) NaiboğlluB, et al (2015) Efficacy of multi-modality approach to sudden hearing loss. Kulak Burun Bogaz Ihtis Derg, 25:77-81.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6" name="text 1"/>
          <p:cNvSpPr txBox="1"/>
          <p:nvPr/>
        </p:nvSpPr>
        <p:spPr>
          <a:xfrm>
            <a:off x="1308628" y="6716063"/>
            <a:ext cx="1707455" cy="429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79" spc="3" dirty="0">
                <a:latin typeface="Microsoft Sans Serif"/>
                <a:cs typeface="Microsoft Sans Serif"/>
              </a:rPr>
              <a:t>19) Martins, S.J. et al (2011) Meningeal carcinomatosis in solid tumors. Arq Neurop-siquiatr, 69(6): 973-980.</a:t>
            </a:r>
            <a:endParaRPr sz="257">
              <a:latin typeface="Microsoft Sans Serif"/>
              <a:cs typeface="Microsoft Sans Serif"/>
            </a:endParaRPr>
          </a:p>
        </p:txBody>
      </p:sp>
      <p:sp>
        <p:nvSpPr>
          <p:cNvPr id="157" name="text 1"/>
          <p:cNvSpPr txBox="1"/>
          <p:nvPr/>
        </p:nvSpPr>
        <p:spPr>
          <a:xfrm>
            <a:off x="1308628" y="6763168"/>
            <a:ext cx="2225738" cy="380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7" spc="3" dirty="0">
                <a:latin typeface="Microsoft Sans Serif"/>
                <a:cs typeface="Microsoft Sans Serif"/>
              </a:rPr>
              <a:t>20)  Antonopoulos, S et al (2012) Bilateral sudden sensorineural hearing loss caused by alcohol abuse and heroin sniffing. Auris Nasus Larynx 39:305-309</a:t>
            </a:r>
            <a:endParaRPr sz="224">
              <a:latin typeface="Microsoft Sans Serif"/>
              <a:cs typeface="Microsoft Sans Serif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6236164" y="3790993"/>
            <a:ext cx="1287981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spc="3" dirty="0">
                <a:latin typeface="Calibri"/>
                <a:cs typeface="Calibri"/>
              </a:rPr>
              <a:t>Figure 2: This VHIT demonstrates equal eye movements</a:t>
            </a:r>
            <a:endParaRPr sz="417">
              <a:latin typeface="Calibri"/>
              <a:cs typeface="Calibri"/>
            </a:endParaRPr>
          </a:p>
        </p:txBody>
      </p:sp>
      <p:pic>
        <p:nvPicPr>
          <p:cNvPr id="15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31" y="57186"/>
            <a:ext cx="1476563" cy="324052"/>
          </a:xfrm>
          <a:prstGeom prst="rect">
            <a:avLst/>
          </a:prstGeom>
        </p:spPr>
      </p:pic>
      <p:pic>
        <p:nvPicPr>
          <p:cNvPr id="16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72" y="2290358"/>
            <a:ext cx="2124666" cy="974111"/>
          </a:xfrm>
          <a:prstGeom prst="rect">
            <a:avLst/>
          </a:prstGeom>
        </p:spPr>
      </p:pic>
      <p:sp>
        <p:nvSpPr>
          <p:cNvPr id="161" name="text 1"/>
          <p:cNvSpPr txBox="1"/>
          <p:nvPr/>
        </p:nvSpPr>
        <p:spPr>
          <a:xfrm>
            <a:off x="4173000" y="3248104"/>
            <a:ext cx="2024400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spc="3" dirty="0">
                <a:latin typeface="Calibri"/>
                <a:cs typeface="Calibri"/>
              </a:rPr>
              <a:t>Figure 1: This image shows profound hearing loss with no responses at 90db bilaterally.</a:t>
            </a:r>
            <a:endParaRPr sz="417">
              <a:latin typeface="Calibri"/>
              <a:cs typeface="Calibri"/>
            </a:endParaRPr>
          </a:p>
        </p:txBody>
      </p:sp>
      <p:pic>
        <p:nvPicPr>
          <p:cNvPr id="1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95" y="2365140"/>
            <a:ext cx="1979992" cy="135241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210463" y="2362207"/>
            <a:ext cx="1985857" cy="1358281"/>
          </a:xfrm>
          <a:custGeom>
            <a:avLst/>
            <a:gdLst/>
            <a:ahLst/>
            <a:cxnLst/>
            <a:rect l="l" t="t" r="r" b="b"/>
            <a:pathLst>
              <a:path w="6192012" h="4235196">
                <a:moveTo>
                  <a:pt x="4572" y="4230624"/>
                </a:moveTo>
                <a:lnTo>
                  <a:pt x="6187440" y="4230624"/>
                </a:lnTo>
                <a:lnTo>
                  <a:pt x="6187440" y="4572"/>
                </a:lnTo>
                <a:lnTo>
                  <a:pt x="4572" y="457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63" name="text 1"/>
          <p:cNvSpPr txBox="1"/>
          <p:nvPr/>
        </p:nvSpPr>
        <p:spPr>
          <a:xfrm>
            <a:off x="4120906" y="6218409"/>
            <a:ext cx="33887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Treatment: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4120906" y="6333269"/>
            <a:ext cx="396659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Empirical treatment was started immediately which included five consecutive days of methylprednisolone intratympanic injections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4120906" y="6427128"/>
            <a:ext cx="391447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(40mg/ml) bilaterally. Haematology advised to treat his IDA with ferrous fumarate, vitamin K and fresh frozen plasma. His correct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4120907" y="6521387"/>
            <a:ext cx="384483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haemoglobin was 9.9g/dl and iron 55.8umol/l. Unfortunately, a pure-tone audiogram at day five and at three months follow up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67" name="text 1"/>
          <p:cNvSpPr txBox="1"/>
          <p:nvPr/>
        </p:nvSpPr>
        <p:spPr>
          <a:xfrm>
            <a:off x="4120906" y="6615401"/>
            <a:ext cx="293599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showed no improvement. He was fitted with hearing aids and referred for cochlear implantation.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38094" y="867560"/>
            <a:ext cx="4042585" cy="168136"/>
          </a:xfrm>
          <a:custGeom>
            <a:avLst/>
            <a:gdLst/>
            <a:ahLst/>
            <a:cxnLst/>
            <a:rect l="l" t="t" r="r" b="b"/>
            <a:pathLst>
              <a:path w="12605004" h="524256">
                <a:moveTo>
                  <a:pt x="0" y="524256"/>
                </a:moveTo>
                <a:lnTo>
                  <a:pt x="12605004" y="524256"/>
                </a:lnTo>
                <a:lnTo>
                  <a:pt x="12605004" y="0"/>
                </a:lnTo>
                <a:lnTo>
                  <a:pt x="0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68" name="text 1"/>
          <p:cNvSpPr txBox="1"/>
          <p:nvPr/>
        </p:nvSpPr>
        <p:spPr>
          <a:xfrm>
            <a:off x="4167421" y="903566"/>
            <a:ext cx="727892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latin typeface="Calibri"/>
                <a:cs typeface="Calibri"/>
              </a:rPr>
              <a:t>Clinical findings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169" name="text 1"/>
          <p:cNvSpPr txBox="1"/>
          <p:nvPr/>
        </p:nvSpPr>
        <p:spPr>
          <a:xfrm>
            <a:off x="4165751" y="1072190"/>
            <a:ext cx="3972241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Calibri"/>
                <a:cs typeface="Calibri"/>
              </a:rPr>
              <a:t>On examination, he appeared pale with a normal ENT examination. His cranial nerves I-XII were intact. A head impulse test showed no</a:t>
            </a:r>
            <a:endParaRPr sz="545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nystagmus. A pure-tone audiogram (PTA) showed thresholds of 100+db bilaterally (figure 1) and type A tympanograms with normal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0" name="text 1"/>
          <p:cNvSpPr txBox="1"/>
          <p:nvPr/>
        </p:nvSpPr>
        <p:spPr>
          <a:xfrm>
            <a:off x="4165750" y="1248268"/>
            <a:ext cx="3940118" cy="2634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Calibri"/>
                <a:cs typeface="Calibri"/>
              </a:rPr>
              <a:t>stapedial reflexes. He had a 0% AB word score bilaterally. A video head impulse test (VHIT) figure 2) showed minimal right posterior</a:t>
            </a:r>
            <a:endParaRPr sz="545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gain, possibly caused by covert saccades, otherwise normal.  In the absence of confirmed aetiology, he was admitted for empirical</a:t>
            </a:r>
            <a:endParaRPr sz="577">
              <a:latin typeface="Calibri"/>
              <a:cs typeface="Calibri"/>
            </a:endParaRPr>
          </a:p>
          <a:p>
            <a:r>
              <a:rPr sz="577" spc="3" dirty="0">
                <a:latin typeface="Calibri"/>
                <a:cs typeface="Calibri"/>
              </a:rPr>
              <a:t>treatment and investigations.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1" name="text 1"/>
          <p:cNvSpPr txBox="1"/>
          <p:nvPr/>
        </p:nvSpPr>
        <p:spPr>
          <a:xfrm>
            <a:off x="4165751" y="1602135"/>
            <a:ext cx="44178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Investigations: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2" name="text 1"/>
          <p:cNvSpPr txBox="1"/>
          <p:nvPr/>
        </p:nvSpPr>
        <p:spPr>
          <a:xfrm>
            <a:off x="4165751" y="1716995"/>
            <a:ext cx="399385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Serum investigations demonstrated results compatible with IDA (table 1). All autoimmune and viral screens were normal (CMV, EBV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3" name="text 1"/>
          <p:cNvSpPr txBox="1"/>
          <p:nvPr/>
        </p:nvSpPr>
        <p:spPr>
          <a:xfrm>
            <a:off x="4165751" y="1810838"/>
            <a:ext cx="401494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and syphilis). There was no evidence of sickle cell or thalassemia traits. Radiological investigations included MRI of head and Internal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4" name="text 1"/>
          <p:cNvSpPr txBox="1"/>
          <p:nvPr/>
        </p:nvSpPr>
        <p:spPr>
          <a:xfrm>
            <a:off x="4165750" y="1905170"/>
            <a:ext cx="400263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auditory meatus, CT temporal bone and CT angiogram of the head. There was no structural abnormality or evidence of acute infarct.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5" name="text 1"/>
          <p:cNvSpPr txBox="1"/>
          <p:nvPr/>
        </p:nvSpPr>
        <p:spPr>
          <a:xfrm>
            <a:off x="4165751" y="1999013"/>
            <a:ext cx="406226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Cerebrospinal fluid (CSF) analysis was also normal. A liver ultrasound confirmed liver steatosis. An OGD and colonoscopy with biopsies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6" name="text 1"/>
          <p:cNvSpPr txBox="1"/>
          <p:nvPr/>
        </p:nvSpPr>
        <p:spPr>
          <a:xfrm>
            <a:off x="4165751" y="2093345"/>
            <a:ext cx="50949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Calibri"/>
                <a:cs typeface="Calibri"/>
              </a:rPr>
              <a:t>was also normal.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177" name="text 1"/>
          <p:cNvSpPr txBox="1"/>
          <p:nvPr/>
        </p:nvSpPr>
        <p:spPr>
          <a:xfrm>
            <a:off x="4165751" y="2271826"/>
            <a:ext cx="1499065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b="1" spc="3" dirty="0">
                <a:latin typeface="Calibri"/>
                <a:cs typeface="Calibri"/>
              </a:rPr>
              <a:t>Figure 1: Pure tone audiogram, on day 19 from symptom onset</a:t>
            </a:r>
            <a:endParaRPr sz="417">
              <a:latin typeface="Calibri"/>
              <a:cs typeface="Calibri"/>
            </a:endParaRPr>
          </a:p>
        </p:txBody>
      </p:sp>
      <p:sp>
        <p:nvSpPr>
          <p:cNvPr id="178" name="text 1"/>
          <p:cNvSpPr txBox="1"/>
          <p:nvPr/>
        </p:nvSpPr>
        <p:spPr>
          <a:xfrm>
            <a:off x="6226307" y="2267916"/>
            <a:ext cx="812595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b="1" spc="3" dirty="0">
                <a:latin typeface="Calibri"/>
                <a:cs typeface="Calibri"/>
              </a:rPr>
              <a:t>Figure 2: Video Head Impulse Test</a:t>
            </a:r>
            <a:endParaRPr sz="417">
              <a:latin typeface="Calibri"/>
              <a:cs typeface="Calibri"/>
            </a:endParaRPr>
          </a:p>
        </p:txBody>
      </p:sp>
      <p:sp>
        <p:nvSpPr>
          <p:cNvPr id="179" name="text 1"/>
          <p:cNvSpPr txBox="1"/>
          <p:nvPr/>
        </p:nvSpPr>
        <p:spPr>
          <a:xfrm>
            <a:off x="6213600" y="2331578"/>
            <a:ext cx="8400" cy="370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41" spc="3" dirty="0">
                <a:latin typeface="Calibri"/>
                <a:cs typeface="Calibri"/>
              </a:rPr>
              <a:t>:</a:t>
            </a:r>
            <a:endParaRPr sz="224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69736" y="3507264"/>
            <a:ext cx="471456" cy="94821"/>
          </a:xfrm>
          <a:custGeom>
            <a:avLst/>
            <a:gdLst/>
            <a:ahLst/>
            <a:cxnLst/>
            <a:rect l="l" t="t" r="r" b="b"/>
            <a:pathLst>
              <a:path w="1470025" h="295656">
                <a:moveTo>
                  <a:pt x="0" y="295656"/>
                </a:moveTo>
                <a:lnTo>
                  <a:pt x="1470025" y="295656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" name="object 11"/>
          <p:cNvSpPr/>
          <p:nvPr/>
        </p:nvSpPr>
        <p:spPr>
          <a:xfrm>
            <a:off x="4741151" y="3507264"/>
            <a:ext cx="471456" cy="94821"/>
          </a:xfrm>
          <a:custGeom>
            <a:avLst/>
            <a:gdLst/>
            <a:ahLst/>
            <a:cxnLst/>
            <a:rect l="l" t="t" r="r" b="b"/>
            <a:pathLst>
              <a:path w="1470025" h="295656">
                <a:moveTo>
                  <a:pt x="0" y="295656"/>
                </a:moveTo>
                <a:lnTo>
                  <a:pt x="1470025" y="295656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2" name="object 12"/>
          <p:cNvSpPr/>
          <p:nvPr/>
        </p:nvSpPr>
        <p:spPr>
          <a:xfrm>
            <a:off x="5212606" y="3507264"/>
            <a:ext cx="471456" cy="94821"/>
          </a:xfrm>
          <a:custGeom>
            <a:avLst/>
            <a:gdLst/>
            <a:ahLst/>
            <a:cxnLst/>
            <a:rect l="l" t="t" r="r" b="b"/>
            <a:pathLst>
              <a:path w="1470026" h="295656">
                <a:moveTo>
                  <a:pt x="0" y="295656"/>
                </a:moveTo>
                <a:lnTo>
                  <a:pt x="1470026" y="295656"/>
                </a:lnTo>
                <a:lnTo>
                  <a:pt x="147002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" name="object 13"/>
          <p:cNvSpPr/>
          <p:nvPr/>
        </p:nvSpPr>
        <p:spPr>
          <a:xfrm>
            <a:off x="4269736" y="3602064"/>
            <a:ext cx="471456" cy="204202"/>
          </a:xfrm>
          <a:custGeom>
            <a:avLst/>
            <a:gdLst/>
            <a:ahLst/>
            <a:cxnLst/>
            <a:rect l="l" t="t" r="r" b="b"/>
            <a:pathLst>
              <a:path w="1470025" h="636714">
                <a:moveTo>
                  <a:pt x="0" y="636714"/>
                </a:moveTo>
                <a:lnTo>
                  <a:pt x="1470025" y="636714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5EA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" name="object 14"/>
          <p:cNvSpPr/>
          <p:nvPr/>
        </p:nvSpPr>
        <p:spPr>
          <a:xfrm>
            <a:off x="4741151" y="3602064"/>
            <a:ext cx="471456" cy="204202"/>
          </a:xfrm>
          <a:custGeom>
            <a:avLst/>
            <a:gdLst/>
            <a:ahLst/>
            <a:cxnLst/>
            <a:rect l="l" t="t" r="r" b="b"/>
            <a:pathLst>
              <a:path w="1470025" h="636714">
                <a:moveTo>
                  <a:pt x="0" y="636714"/>
                </a:moveTo>
                <a:lnTo>
                  <a:pt x="1470025" y="636714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5EA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" name="object 15"/>
          <p:cNvSpPr/>
          <p:nvPr/>
        </p:nvSpPr>
        <p:spPr>
          <a:xfrm>
            <a:off x="5212606" y="3602064"/>
            <a:ext cx="471456" cy="204202"/>
          </a:xfrm>
          <a:custGeom>
            <a:avLst/>
            <a:gdLst/>
            <a:ahLst/>
            <a:cxnLst/>
            <a:rect l="l" t="t" r="r" b="b"/>
            <a:pathLst>
              <a:path w="1470026" h="636714">
                <a:moveTo>
                  <a:pt x="0" y="636714"/>
                </a:moveTo>
                <a:lnTo>
                  <a:pt x="1470026" y="636714"/>
                </a:lnTo>
                <a:lnTo>
                  <a:pt x="1470026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5EA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6" name="object 16"/>
          <p:cNvSpPr/>
          <p:nvPr/>
        </p:nvSpPr>
        <p:spPr>
          <a:xfrm>
            <a:off x="4269736" y="3806287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5" h="636715">
                <a:moveTo>
                  <a:pt x="0" y="636715"/>
                </a:moveTo>
                <a:lnTo>
                  <a:pt x="1470025" y="636715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7" name="object 17"/>
          <p:cNvSpPr/>
          <p:nvPr/>
        </p:nvSpPr>
        <p:spPr>
          <a:xfrm>
            <a:off x="4741151" y="3806287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5" h="636715">
                <a:moveTo>
                  <a:pt x="0" y="636715"/>
                </a:moveTo>
                <a:lnTo>
                  <a:pt x="1470025" y="636715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8" name="object 18"/>
          <p:cNvSpPr/>
          <p:nvPr/>
        </p:nvSpPr>
        <p:spPr>
          <a:xfrm>
            <a:off x="5212606" y="3806287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6" h="636715">
                <a:moveTo>
                  <a:pt x="0" y="636715"/>
                </a:moveTo>
                <a:lnTo>
                  <a:pt x="1470026" y="636715"/>
                </a:lnTo>
                <a:lnTo>
                  <a:pt x="1470026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9" name="object 19"/>
          <p:cNvSpPr/>
          <p:nvPr/>
        </p:nvSpPr>
        <p:spPr>
          <a:xfrm>
            <a:off x="4269736" y="4010469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5" h="636715">
                <a:moveTo>
                  <a:pt x="0" y="636715"/>
                </a:moveTo>
                <a:lnTo>
                  <a:pt x="1470025" y="636715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5EA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0" name="object 20"/>
          <p:cNvSpPr/>
          <p:nvPr/>
        </p:nvSpPr>
        <p:spPr>
          <a:xfrm>
            <a:off x="4741151" y="4010469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5" h="636715">
                <a:moveTo>
                  <a:pt x="0" y="636715"/>
                </a:moveTo>
                <a:lnTo>
                  <a:pt x="1470025" y="636715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5EA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1" name="object 21"/>
          <p:cNvSpPr/>
          <p:nvPr/>
        </p:nvSpPr>
        <p:spPr>
          <a:xfrm>
            <a:off x="5212606" y="4010469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6" h="636715">
                <a:moveTo>
                  <a:pt x="0" y="636715"/>
                </a:moveTo>
                <a:lnTo>
                  <a:pt x="1470026" y="636715"/>
                </a:lnTo>
                <a:lnTo>
                  <a:pt x="1470026" y="0"/>
                </a:lnTo>
                <a:lnTo>
                  <a:pt x="0" y="0"/>
                </a:lnTo>
                <a:close/>
              </a:path>
            </a:pathLst>
          </a:custGeom>
          <a:solidFill>
            <a:srgbClr val="CFD5EA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2" name="object 22"/>
          <p:cNvSpPr/>
          <p:nvPr/>
        </p:nvSpPr>
        <p:spPr>
          <a:xfrm>
            <a:off x="4269736" y="4214692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5" h="636715">
                <a:moveTo>
                  <a:pt x="0" y="636715"/>
                </a:moveTo>
                <a:lnTo>
                  <a:pt x="1470025" y="636715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3" name="object 23"/>
          <p:cNvSpPr/>
          <p:nvPr/>
        </p:nvSpPr>
        <p:spPr>
          <a:xfrm>
            <a:off x="4741151" y="4214692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5" h="636715">
                <a:moveTo>
                  <a:pt x="0" y="636715"/>
                </a:moveTo>
                <a:lnTo>
                  <a:pt x="1470025" y="636715"/>
                </a:lnTo>
                <a:lnTo>
                  <a:pt x="147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4" name="object 24"/>
          <p:cNvSpPr/>
          <p:nvPr/>
        </p:nvSpPr>
        <p:spPr>
          <a:xfrm>
            <a:off x="5212606" y="4214692"/>
            <a:ext cx="471456" cy="204203"/>
          </a:xfrm>
          <a:custGeom>
            <a:avLst/>
            <a:gdLst/>
            <a:ahLst/>
            <a:cxnLst/>
            <a:rect l="l" t="t" r="r" b="b"/>
            <a:pathLst>
              <a:path w="1470026" h="636715">
                <a:moveTo>
                  <a:pt x="0" y="636715"/>
                </a:moveTo>
                <a:lnTo>
                  <a:pt x="1470026" y="636715"/>
                </a:lnTo>
                <a:lnTo>
                  <a:pt x="1470026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BF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5" name="object 25"/>
          <p:cNvSpPr/>
          <p:nvPr/>
        </p:nvSpPr>
        <p:spPr>
          <a:xfrm>
            <a:off x="4739114" y="3503191"/>
            <a:ext cx="4073" cy="919776"/>
          </a:xfrm>
          <a:custGeom>
            <a:avLst/>
            <a:gdLst/>
            <a:ahLst/>
            <a:cxnLst/>
            <a:rect l="l" t="t" r="r" b="b"/>
            <a:pathLst>
              <a:path w="12700" h="2867914">
                <a:moveTo>
                  <a:pt x="6350" y="6350"/>
                </a:moveTo>
                <a:lnTo>
                  <a:pt x="6350" y="286156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6" name="object 26"/>
          <p:cNvSpPr/>
          <p:nvPr/>
        </p:nvSpPr>
        <p:spPr>
          <a:xfrm>
            <a:off x="5210570" y="3503191"/>
            <a:ext cx="4073" cy="919776"/>
          </a:xfrm>
          <a:custGeom>
            <a:avLst/>
            <a:gdLst/>
            <a:ahLst/>
            <a:cxnLst/>
            <a:rect l="l" t="t" r="r" b="b"/>
            <a:pathLst>
              <a:path w="12700" h="2867914">
                <a:moveTo>
                  <a:pt x="6350" y="6350"/>
                </a:moveTo>
                <a:lnTo>
                  <a:pt x="6350" y="286156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7" name="object 27"/>
          <p:cNvSpPr/>
          <p:nvPr/>
        </p:nvSpPr>
        <p:spPr>
          <a:xfrm>
            <a:off x="4261590" y="3595975"/>
            <a:ext cx="1430619" cy="12219"/>
          </a:xfrm>
          <a:custGeom>
            <a:avLst/>
            <a:gdLst/>
            <a:ahLst/>
            <a:cxnLst/>
            <a:rect l="l" t="t" r="r" b="b"/>
            <a:pathLst>
              <a:path w="4460749" h="38100">
                <a:moveTo>
                  <a:pt x="19050" y="19050"/>
                </a:moveTo>
                <a:lnTo>
                  <a:pt x="4441699" y="1905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8" name="object 28"/>
          <p:cNvSpPr/>
          <p:nvPr/>
        </p:nvSpPr>
        <p:spPr>
          <a:xfrm>
            <a:off x="4265663" y="3804230"/>
            <a:ext cx="1422473" cy="4073"/>
          </a:xfrm>
          <a:custGeom>
            <a:avLst/>
            <a:gdLst/>
            <a:ahLst/>
            <a:cxnLst/>
            <a:rect l="l" t="t" r="r" b="b"/>
            <a:pathLst>
              <a:path w="4435349" h="12700">
                <a:moveTo>
                  <a:pt x="6350" y="6350"/>
                </a:moveTo>
                <a:lnTo>
                  <a:pt x="4428999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9" name="object 29"/>
          <p:cNvSpPr/>
          <p:nvPr/>
        </p:nvSpPr>
        <p:spPr>
          <a:xfrm>
            <a:off x="4265663" y="4008453"/>
            <a:ext cx="1422473" cy="4073"/>
          </a:xfrm>
          <a:custGeom>
            <a:avLst/>
            <a:gdLst/>
            <a:ahLst/>
            <a:cxnLst/>
            <a:rect l="l" t="t" r="r" b="b"/>
            <a:pathLst>
              <a:path w="4435349" h="12700">
                <a:moveTo>
                  <a:pt x="6350" y="6350"/>
                </a:moveTo>
                <a:lnTo>
                  <a:pt x="4428999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0" name="object 30"/>
          <p:cNvSpPr/>
          <p:nvPr/>
        </p:nvSpPr>
        <p:spPr>
          <a:xfrm>
            <a:off x="4265663" y="4212635"/>
            <a:ext cx="1422473" cy="4073"/>
          </a:xfrm>
          <a:custGeom>
            <a:avLst/>
            <a:gdLst/>
            <a:ahLst/>
            <a:cxnLst/>
            <a:rect l="l" t="t" r="r" b="b"/>
            <a:pathLst>
              <a:path w="4435349" h="12700">
                <a:moveTo>
                  <a:pt x="6350" y="6350"/>
                </a:moveTo>
                <a:lnTo>
                  <a:pt x="4428999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1" name="object 31"/>
          <p:cNvSpPr/>
          <p:nvPr/>
        </p:nvSpPr>
        <p:spPr>
          <a:xfrm>
            <a:off x="4267699" y="3503191"/>
            <a:ext cx="4073" cy="919776"/>
          </a:xfrm>
          <a:custGeom>
            <a:avLst/>
            <a:gdLst/>
            <a:ahLst/>
            <a:cxnLst/>
            <a:rect l="l" t="t" r="r" b="b"/>
            <a:pathLst>
              <a:path w="12700" h="2867914">
                <a:moveTo>
                  <a:pt x="6350" y="6350"/>
                </a:moveTo>
                <a:lnTo>
                  <a:pt x="6350" y="286156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2" name="object 32"/>
          <p:cNvSpPr/>
          <p:nvPr/>
        </p:nvSpPr>
        <p:spPr>
          <a:xfrm>
            <a:off x="5682026" y="3503191"/>
            <a:ext cx="4073" cy="919776"/>
          </a:xfrm>
          <a:custGeom>
            <a:avLst/>
            <a:gdLst/>
            <a:ahLst/>
            <a:cxnLst/>
            <a:rect l="l" t="t" r="r" b="b"/>
            <a:pathLst>
              <a:path w="12700" h="2867914">
                <a:moveTo>
                  <a:pt x="6350" y="6350"/>
                </a:moveTo>
                <a:lnTo>
                  <a:pt x="6350" y="286156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3" name="object 33"/>
          <p:cNvSpPr/>
          <p:nvPr/>
        </p:nvSpPr>
        <p:spPr>
          <a:xfrm>
            <a:off x="4265663" y="3505227"/>
            <a:ext cx="1422473" cy="4073"/>
          </a:xfrm>
          <a:custGeom>
            <a:avLst/>
            <a:gdLst/>
            <a:ahLst/>
            <a:cxnLst/>
            <a:rect l="l" t="t" r="r" b="b"/>
            <a:pathLst>
              <a:path w="4435349" h="12700">
                <a:moveTo>
                  <a:pt x="6350" y="6350"/>
                </a:moveTo>
                <a:lnTo>
                  <a:pt x="4428999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4" name="object 34"/>
          <p:cNvSpPr/>
          <p:nvPr/>
        </p:nvSpPr>
        <p:spPr>
          <a:xfrm>
            <a:off x="4265663" y="4416858"/>
            <a:ext cx="1422473" cy="4073"/>
          </a:xfrm>
          <a:custGeom>
            <a:avLst/>
            <a:gdLst/>
            <a:ahLst/>
            <a:cxnLst/>
            <a:rect l="l" t="t" r="r" b="b"/>
            <a:pathLst>
              <a:path w="4435349" h="12700">
                <a:moveTo>
                  <a:pt x="6350" y="6350"/>
                </a:moveTo>
                <a:lnTo>
                  <a:pt x="4428999" y="63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80" name="text 1"/>
          <p:cNvSpPr txBox="1"/>
          <p:nvPr/>
        </p:nvSpPr>
        <p:spPr>
          <a:xfrm>
            <a:off x="4287454" y="3526651"/>
            <a:ext cx="244298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b="1" spc="3" dirty="0">
                <a:solidFill>
                  <a:srgbClr val="FFFFFF"/>
                </a:solidFill>
                <a:latin typeface="Calibri"/>
                <a:cs typeface="Calibri"/>
              </a:rPr>
              <a:t>Blood test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1" name="text 1"/>
          <p:cNvSpPr txBox="1"/>
          <p:nvPr/>
        </p:nvSpPr>
        <p:spPr>
          <a:xfrm>
            <a:off x="4758909" y="3526651"/>
            <a:ext cx="14978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b="1" spc="3" dirty="0">
                <a:solidFill>
                  <a:srgbClr val="FFFFFF"/>
                </a:solidFill>
                <a:latin typeface="Calibri"/>
                <a:cs typeface="Calibri"/>
              </a:rPr>
              <a:t>Result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2" name="text 1"/>
          <p:cNvSpPr txBox="1"/>
          <p:nvPr/>
        </p:nvSpPr>
        <p:spPr>
          <a:xfrm>
            <a:off x="5230405" y="3526651"/>
            <a:ext cx="343235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b="1" spc="3" dirty="0">
                <a:solidFill>
                  <a:srgbClr val="FFFFFF"/>
                </a:solidFill>
                <a:latin typeface="Calibri"/>
                <a:cs typeface="Calibri"/>
              </a:rPr>
              <a:t>Normal values</a:t>
            </a:r>
            <a:endParaRPr sz="417">
              <a:latin typeface="Calibri"/>
              <a:cs typeface="Calibri"/>
            </a:endParaRPr>
          </a:p>
        </p:txBody>
      </p:sp>
      <p:sp>
        <p:nvSpPr>
          <p:cNvPr id="183" name="text 1"/>
          <p:cNvSpPr txBox="1"/>
          <p:nvPr/>
        </p:nvSpPr>
        <p:spPr>
          <a:xfrm>
            <a:off x="4287453" y="3621472"/>
            <a:ext cx="316818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Haemoglobin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4" name="text 1"/>
          <p:cNvSpPr txBox="1"/>
          <p:nvPr/>
        </p:nvSpPr>
        <p:spPr>
          <a:xfrm>
            <a:off x="4758909" y="3621472"/>
            <a:ext cx="167803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7.8g/dl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5" name="text 1"/>
          <p:cNvSpPr txBox="1"/>
          <p:nvPr/>
        </p:nvSpPr>
        <p:spPr>
          <a:xfrm>
            <a:off x="5230405" y="3621472"/>
            <a:ext cx="229486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13-17g/dl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6" name="text 1"/>
          <p:cNvSpPr txBox="1"/>
          <p:nvPr/>
        </p:nvSpPr>
        <p:spPr>
          <a:xfrm>
            <a:off x="4287453" y="3825776"/>
            <a:ext cx="295978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Haematocrit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7" name="text 1"/>
          <p:cNvSpPr txBox="1"/>
          <p:nvPr/>
        </p:nvSpPr>
        <p:spPr>
          <a:xfrm>
            <a:off x="4758909" y="3825776"/>
            <a:ext cx="181012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0.246l/l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8" name="text 1"/>
          <p:cNvSpPr txBox="1"/>
          <p:nvPr/>
        </p:nvSpPr>
        <p:spPr>
          <a:xfrm>
            <a:off x="5230406" y="3825776"/>
            <a:ext cx="27231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0.40-0.50l/l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89" name="text 1"/>
          <p:cNvSpPr txBox="1"/>
          <p:nvPr/>
        </p:nvSpPr>
        <p:spPr>
          <a:xfrm>
            <a:off x="4287453" y="4030000"/>
            <a:ext cx="357662" cy="1382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Mean Corpusc.</a:t>
            </a:r>
            <a:endParaRPr sz="449">
              <a:latin typeface="Calibri"/>
              <a:cs typeface="Calibri"/>
            </a:endParaRPr>
          </a:p>
          <a:p>
            <a:r>
              <a:rPr sz="449" spc="3" dirty="0">
                <a:latin typeface="Calibri"/>
                <a:cs typeface="Calibri"/>
              </a:rPr>
              <a:t>Volume (MCV)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90" name="text 1"/>
          <p:cNvSpPr txBox="1"/>
          <p:nvPr/>
        </p:nvSpPr>
        <p:spPr>
          <a:xfrm>
            <a:off x="4758909" y="4029999"/>
            <a:ext cx="13375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96.1fl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91" name="text 1"/>
          <p:cNvSpPr txBox="1"/>
          <p:nvPr/>
        </p:nvSpPr>
        <p:spPr>
          <a:xfrm>
            <a:off x="5230406" y="4029999"/>
            <a:ext cx="195438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83-191fl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92" name="text 1"/>
          <p:cNvSpPr txBox="1"/>
          <p:nvPr/>
        </p:nvSpPr>
        <p:spPr>
          <a:xfrm>
            <a:off x="4287453" y="4234222"/>
            <a:ext cx="97719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Iron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93" name="text 1"/>
          <p:cNvSpPr txBox="1"/>
          <p:nvPr/>
        </p:nvSpPr>
        <p:spPr>
          <a:xfrm>
            <a:off x="4758909" y="4234222"/>
            <a:ext cx="261931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5.8uumol/l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94" name="text 1"/>
          <p:cNvSpPr txBox="1"/>
          <p:nvPr/>
        </p:nvSpPr>
        <p:spPr>
          <a:xfrm>
            <a:off x="5230405" y="4234222"/>
            <a:ext cx="292772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latin typeface="Calibri"/>
                <a:cs typeface="Calibri"/>
              </a:rPr>
              <a:t>10-30umol/l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195" name="text 1"/>
          <p:cNvSpPr txBox="1"/>
          <p:nvPr/>
        </p:nvSpPr>
        <p:spPr>
          <a:xfrm>
            <a:off x="4190107" y="3418349"/>
            <a:ext cx="537840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b="1" spc="3" dirty="0">
                <a:latin typeface="Calibri"/>
                <a:cs typeface="Calibri"/>
              </a:rPr>
              <a:t>Table 1: Serum results</a:t>
            </a:r>
            <a:r>
              <a:rPr sz="231" b="1" spc="3" dirty="0">
                <a:latin typeface="Calibri"/>
                <a:cs typeface="Calibri"/>
              </a:rPr>
              <a:t>.</a:t>
            </a:r>
            <a:endParaRPr sz="224">
              <a:latin typeface="Calibri"/>
              <a:cs typeface="Calibri"/>
            </a:endParaRPr>
          </a:p>
        </p:txBody>
      </p:sp>
      <p:sp>
        <p:nvSpPr>
          <p:cNvPr id="196" name="text 1"/>
          <p:cNvSpPr txBox="1"/>
          <p:nvPr/>
        </p:nvSpPr>
        <p:spPr>
          <a:xfrm>
            <a:off x="4186971" y="4469318"/>
            <a:ext cx="1817742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spc="3" dirty="0">
                <a:latin typeface="Calibri"/>
                <a:cs typeface="Calibri"/>
              </a:rPr>
              <a:t>Table 1: highlights iron deficiency anaemia. All other serum tests were normal.</a:t>
            </a:r>
            <a:endParaRPr sz="417">
              <a:latin typeface="Calibri"/>
              <a:cs typeface="Calibri"/>
            </a:endParaRPr>
          </a:p>
        </p:txBody>
      </p:sp>
      <p:pic>
        <p:nvPicPr>
          <p:cNvPr id="19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01" y="4689223"/>
            <a:ext cx="1233157" cy="1270792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89" y="4695577"/>
            <a:ext cx="1746361" cy="1259550"/>
          </a:xfrm>
          <a:prstGeom prst="rect">
            <a:avLst/>
          </a:prstGeom>
        </p:spPr>
      </p:pic>
      <p:sp>
        <p:nvSpPr>
          <p:cNvPr id="199" name="text 1"/>
          <p:cNvSpPr txBox="1"/>
          <p:nvPr/>
        </p:nvSpPr>
        <p:spPr>
          <a:xfrm>
            <a:off x="4230879" y="4615745"/>
            <a:ext cx="1689245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b="1" spc="3" dirty="0">
                <a:latin typeface="Calibri"/>
                <a:cs typeface="Calibri"/>
              </a:rPr>
              <a:t>Figure 3: CT temporal bone and MRI internal acoustic meatus findings  </a:t>
            </a:r>
            <a:endParaRPr sz="417">
              <a:latin typeface="Calibri"/>
              <a:cs typeface="Calibri"/>
            </a:endParaRPr>
          </a:p>
        </p:txBody>
      </p:sp>
      <p:sp>
        <p:nvSpPr>
          <p:cNvPr id="200" name="text 1"/>
          <p:cNvSpPr txBox="1"/>
          <p:nvPr/>
        </p:nvSpPr>
        <p:spPr>
          <a:xfrm>
            <a:off x="4226765" y="4729017"/>
            <a:ext cx="38857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Calibri"/>
                <a:cs typeface="Calibri"/>
              </a:rPr>
              <a:t>A</a:t>
            </a:r>
            <a:endParaRPr sz="513">
              <a:latin typeface="Calibri"/>
              <a:cs typeface="Calibri"/>
            </a:endParaRPr>
          </a:p>
        </p:txBody>
      </p:sp>
      <p:sp>
        <p:nvSpPr>
          <p:cNvPr id="201" name="text 1"/>
          <p:cNvSpPr txBox="1"/>
          <p:nvPr/>
        </p:nvSpPr>
        <p:spPr>
          <a:xfrm>
            <a:off x="5814562" y="4767955"/>
            <a:ext cx="35651" cy="789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3" spc="3" dirty="0">
                <a:latin typeface="Calibri"/>
                <a:cs typeface="Calibri"/>
              </a:rPr>
              <a:t>B</a:t>
            </a:r>
            <a:endParaRPr sz="513">
              <a:latin typeface="Calibri"/>
              <a:cs typeface="Calibri"/>
            </a:endParaRPr>
          </a:p>
        </p:txBody>
      </p:sp>
      <p:sp>
        <p:nvSpPr>
          <p:cNvPr id="202" name="text 1"/>
          <p:cNvSpPr txBox="1"/>
          <p:nvPr/>
        </p:nvSpPr>
        <p:spPr>
          <a:xfrm>
            <a:off x="4252059" y="5985471"/>
            <a:ext cx="3689664" cy="1367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spc="3" dirty="0">
                <a:latin typeface="Calibri"/>
                <a:cs typeface="Calibri"/>
              </a:rPr>
              <a:t>Figure 3: A shows a  CT temporal bone and B shows and MRI IAM. These demonstrate no structural abnormality. However multiple small chronic cerebellar and</a:t>
            </a:r>
            <a:endParaRPr sz="417">
              <a:latin typeface="Calibri"/>
              <a:cs typeface="Calibri"/>
            </a:endParaRPr>
          </a:p>
          <a:p>
            <a:r>
              <a:rPr sz="449" spc="3" dirty="0">
                <a:latin typeface="Calibri"/>
                <a:cs typeface="Calibri"/>
              </a:rPr>
              <a:t>cerebral infarcts were noted with generalised atrophy.</a:t>
            </a:r>
            <a:endParaRPr sz="449">
              <a:latin typeface="Calibri"/>
              <a:cs typeface="Calibri"/>
            </a:endParaRPr>
          </a:p>
        </p:txBody>
      </p:sp>
      <p:sp>
        <p:nvSpPr>
          <p:cNvPr id="203" name="text 1"/>
          <p:cNvSpPr txBox="1"/>
          <p:nvPr/>
        </p:nvSpPr>
        <p:spPr>
          <a:xfrm>
            <a:off x="8268943" y="1064672"/>
            <a:ext cx="2520690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A meta-analysis  by Mohamed  et  al of  344,  080 individuals  showed IDA was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04" name="text 1"/>
          <p:cNvSpPr txBox="1"/>
          <p:nvPr/>
        </p:nvSpPr>
        <p:spPr>
          <a:xfrm>
            <a:off x="8268942" y="1159004"/>
            <a:ext cx="2525820" cy="873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68" spc="3" dirty="0">
                <a:latin typeface="Microsoft Sans Serif"/>
                <a:cs typeface="Microsoft Sans Serif"/>
              </a:rPr>
              <a:t>significantly  (p=0.03)  associated  with  SNHL,  in  keeping  with  this  unusual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05" name="text 1"/>
          <p:cNvSpPr txBox="1"/>
          <p:nvPr/>
        </p:nvSpPr>
        <p:spPr>
          <a:xfrm>
            <a:off x="8268943" y="1253335"/>
            <a:ext cx="254383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presentation  .   Schieffer  et   al  similarly   demonstrated  the  prevalence  of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06" name="text 1"/>
          <p:cNvSpPr txBox="1"/>
          <p:nvPr/>
        </p:nvSpPr>
        <p:spPr>
          <a:xfrm>
            <a:off x="8672175" y="1253873"/>
            <a:ext cx="22827" cy="487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17" spc="3" dirty="0">
                <a:latin typeface="Microsoft Sans Serif"/>
                <a:cs typeface="Microsoft Sans Serif"/>
              </a:rPr>
              <a:t>8</a:t>
            </a:r>
            <a:endParaRPr sz="289">
              <a:latin typeface="Microsoft Sans Serif"/>
              <a:cs typeface="Microsoft Sans Serif"/>
            </a:endParaRPr>
          </a:p>
        </p:txBody>
      </p:sp>
      <p:sp>
        <p:nvSpPr>
          <p:cNvPr id="207" name="text 1"/>
          <p:cNvSpPr txBox="1"/>
          <p:nvPr/>
        </p:nvSpPr>
        <p:spPr>
          <a:xfrm>
            <a:off x="8268943" y="1347178"/>
            <a:ext cx="256679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hearing loss in children with IDA was 3.05% compared to 1.7% without IDA   .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08" name="text 1"/>
          <p:cNvSpPr txBox="1"/>
          <p:nvPr/>
        </p:nvSpPr>
        <p:spPr>
          <a:xfrm>
            <a:off x="10704586" y="1347716"/>
            <a:ext cx="55272" cy="577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75" spc="3" dirty="0">
                <a:latin typeface="Microsoft Sans Serif"/>
                <a:cs typeface="Microsoft Sans Serif"/>
              </a:rPr>
              <a:t>11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09" name="text 1"/>
          <p:cNvSpPr txBox="1"/>
          <p:nvPr/>
        </p:nvSpPr>
        <p:spPr>
          <a:xfrm>
            <a:off x="8268943" y="1441510"/>
            <a:ext cx="2499082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Using rat models, Sun et al also induced SNHL in growing rats with an iron-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10" name="text 1"/>
          <p:cNvSpPr txBox="1"/>
          <p:nvPr/>
        </p:nvSpPr>
        <p:spPr>
          <a:xfrm>
            <a:off x="8268943" y="1535354"/>
            <a:ext cx="484620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deficient diet   .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11" name="text 1"/>
          <p:cNvSpPr txBox="1"/>
          <p:nvPr/>
        </p:nvSpPr>
        <p:spPr>
          <a:xfrm>
            <a:off x="8680483" y="1535891"/>
            <a:ext cx="55272" cy="577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75" spc="3" dirty="0">
                <a:latin typeface="Microsoft Sans Serif"/>
                <a:cs typeface="Microsoft Sans Serif"/>
              </a:rPr>
              <a:t>12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12" name="text 1"/>
          <p:cNvSpPr txBox="1"/>
          <p:nvPr/>
        </p:nvSpPr>
        <p:spPr>
          <a:xfrm>
            <a:off x="8268943" y="1764585"/>
            <a:ext cx="2555508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The  mechanism  linking  IDA  and  SNHL  is  uncertain.  A  possible  hypothesis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13" name="text 1"/>
          <p:cNvSpPr txBox="1"/>
          <p:nvPr/>
        </p:nvSpPr>
        <p:spPr>
          <a:xfrm>
            <a:off x="8268943" y="1858428"/>
            <a:ext cx="257262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includes;  the  cochlea  is  only  supplied  by  the  labyrinth  artery  it  is  highly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14" name="text 1"/>
          <p:cNvSpPr txBox="1"/>
          <p:nvPr/>
        </p:nvSpPr>
        <p:spPr>
          <a:xfrm>
            <a:off x="8268943" y="1952760"/>
            <a:ext cx="2528641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vulnerable   to   ischaemic   damage   caused   by   impaired   oxygen   carrying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15" name="text 1"/>
          <p:cNvSpPr txBox="1"/>
          <p:nvPr/>
        </p:nvSpPr>
        <p:spPr>
          <a:xfrm>
            <a:off x="8268943" y="2047092"/>
            <a:ext cx="590803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capacity  with  IDA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16" name="text 1"/>
          <p:cNvSpPr txBox="1"/>
          <p:nvPr/>
        </p:nvSpPr>
        <p:spPr>
          <a:xfrm>
            <a:off x="8847153" y="2047629"/>
            <a:ext cx="167803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latin typeface="Microsoft Sans Serif"/>
                <a:cs typeface="Microsoft Sans Serif"/>
              </a:rPr>
              <a:t>8,12,13</a:t>
            </a:r>
            <a:endParaRPr sz="385">
              <a:latin typeface="Microsoft Sans Serif"/>
              <a:cs typeface="Microsoft Sans Serif"/>
            </a:endParaRPr>
          </a:p>
        </p:txBody>
      </p:sp>
      <p:sp>
        <p:nvSpPr>
          <p:cNvPr id="217" name="text 1"/>
          <p:cNvSpPr txBox="1"/>
          <p:nvPr/>
        </p:nvSpPr>
        <p:spPr>
          <a:xfrm>
            <a:off x="9009912" y="2047091"/>
            <a:ext cx="1768689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Microsoft Sans Serif"/>
                <a:cs typeface="Microsoft Sans Serif"/>
              </a:rPr>
              <a:t>.  However,  in  this  case,  bilateral  cochlea  infarction  in</a:t>
            </a:r>
            <a:endParaRPr sz="513">
              <a:latin typeface="Microsoft Sans Serif"/>
              <a:cs typeface="Microsoft Sans Serif"/>
            </a:endParaRPr>
          </a:p>
        </p:txBody>
      </p:sp>
      <p:sp>
        <p:nvSpPr>
          <p:cNvPr id="218" name="text 1"/>
          <p:cNvSpPr txBox="1"/>
          <p:nvPr/>
        </p:nvSpPr>
        <p:spPr>
          <a:xfrm>
            <a:off x="8268943" y="2140844"/>
            <a:ext cx="2558264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the  absence  of  radiological  evidence  would  be  unlikely.  Moreover,  children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19" name="text 1"/>
          <p:cNvSpPr txBox="1"/>
          <p:nvPr/>
        </p:nvSpPr>
        <p:spPr>
          <a:xfrm>
            <a:off x="8268943" y="2235388"/>
            <a:ext cx="243727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are  also  less  likely  to  be  at  risk  of  ischaemia  so  other  non-vascular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20" name="text 1"/>
          <p:cNvSpPr txBox="1"/>
          <p:nvPr/>
        </p:nvSpPr>
        <p:spPr>
          <a:xfrm>
            <a:off x="8268943" y="2329232"/>
            <a:ext cx="109837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mechanisms should be explored.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21" name="text 1"/>
          <p:cNvSpPr txBox="1"/>
          <p:nvPr/>
        </p:nvSpPr>
        <p:spPr>
          <a:xfrm>
            <a:off x="8268942" y="2558463"/>
            <a:ext cx="2550250" cy="873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68" spc="3" dirty="0">
                <a:latin typeface="Microsoft Sans Serif"/>
                <a:cs typeface="Microsoft Sans Serif"/>
              </a:rPr>
              <a:t>Animal   studies   have   demonstrated   IDA   alone   can   affect   the   cochlea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22" name="text 1"/>
          <p:cNvSpPr txBox="1"/>
          <p:nvPr/>
        </p:nvSpPr>
        <p:spPr>
          <a:xfrm>
            <a:off x="8268943" y="2652306"/>
            <a:ext cx="2528513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including:  strial  atrophy;  reduction  of  spiral  ganglion  cells  as  well  as  peri-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23" name="text 1"/>
          <p:cNvSpPr txBox="1"/>
          <p:nvPr/>
        </p:nvSpPr>
        <p:spPr>
          <a:xfrm>
            <a:off x="8268943" y="2746637"/>
            <a:ext cx="255396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oxidative damage to the inner cells through altering succinic dehydrogenase;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24" name="text 1"/>
          <p:cNvSpPr txBox="1"/>
          <p:nvPr/>
        </p:nvSpPr>
        <p:spPr>
          <a:xfrm>
            <a:off x="8268942" y="2840970"/>
            <a:ext cx="790666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and  perioxidase  activity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25" name="text 1"/>
          <p:cNvSpPr txBox="1"/>
          <p:nvPr/>
        </p:nvSpPr>
        <p:spPr>
          <a:xfrm>
            <a:off x="9052924" y="2841508"/>
            <a:ext cx="117340" cy="562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6" spc="3" dirty="0">
                <a:latin typeface="Microsoft Sans Serif"/>
                <a:cs typeface="Microsoft Sans Serif"/>
              </a:rPr>
              <a:t>12,14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26" name="text 1"/>
          <p:cNvSpPr txBox="1"/>
          <p:nvPr/>
        </p:nvSpPr>
        <p:spPr>
          <a:xfrm>
            <a:off x="9174626" y="2840970"/>
            <a:ext cx="1645002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.  This  can  permanently  impact  the  stereocilia  of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27" name="text 1"/>
          <p:cNvSpPr txBox="1"/>
          <p:nvPr/>
        </p:nvSpPr>
        <p:spPr>
          <a:xfrm>
            <a:off x="8268943" y="2934813"/>
            <a:ext cx="1012137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the  inner  and  outer  hair  cells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28" name="text 1"/>
          <p:cNvSpPr txBox="1"/>
          <p:nvPr/>
        </p:nvSpPr>
        <p:spPr>
          <a:xfrm>
            <a:off x="9256250" y="2935351"/>
            <a:ext cx="117340" cy="562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6" spc="3" dirty="0">
                <a:latin typeface="Microsoft Sans Serif"/>
                <a:cs typeface="Microsoft Sans Serif"/>
              </a:rPr>
              <a:t>14,15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29" name="text 1"/>
          <p:cNvSpPr txBox="1"/>
          <p:nvPr/>
        </p:nvSpPr>
        <p:spPr>
          <a:xfrm>
            <a:off x="9378441" y="2934813"/>
            <a:ext cx="1430263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.  Iron  is  a  critical  element  for  maintaining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30" name="text 1"/>
          <p:cNvSpPr txBox="1"/>
          <p:nvPr/>
        </p:nvSpPr>
        <p:spPr>
          <a:xfrm>
            <a:off x="8268943" y="3029145"/>
            <a:ext cx="254428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metabolic  requirements  of  neuronal  tissues  and  serves  as  a  cofactor  in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31" name="text 1"/>
          <p:cNvSpPr txBox="1"/>
          <p:nvPr/>
        </p:nvSpPr>
        <p:spPr>
          <a:xfrm>
            <a:off x="8268943" y="3122988"/>
            <a:ext cx="255711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neurotransmitter   metabolism,   DNA   synthesis   and   nerve   myelination   </a:t>
            </a:r>
            <a:r>
              <a:rPr sz="577" spc="3" dirty="0">
                <a:latin typeface="Arial"/>
                <a:cs typeface="Arial"/>
              </a:rPr>
              <a:t>.</a:t>
            </a:r>
            <a:endParaRPr sz="577">
              <a:latin typeface="Arial"/>
              <a:cs typeface="Arial"/>
            </a:endParaRPr>
          </a:p>
        </p:txBody>
      </p:sp>
      <p:sp>
        <p:nvSpPr>
          <p:cNvPr id="232" name="text 1"/>
          <p:cNvSpPr txBox="1"/>
          <p:nvPr/>
        </p:nvSpPr>
        <p:spPr>
          <a:xfrm>
            <a:off x="10704586" y="3124356"/>
            <a:ext cx="55272" cy="577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75" spc="3" dirty="0">
                <a:latin typeface="Arial"/>
                <a:cs typeface="Arial"/>
              </a:rPr>
              <a:t>16</a:t>
            </a:r>
            <a:endParaRPr sz="353">
              <a:latin typeface="Arial"/>
              <a:cs typeface="Arial"/>
            </a:endParaRPr>
          </a:p>
        </p:txBody>
      </p:sp>
      <p:sp>
        <p:nvSpPr>
          <p:cNvPr id="233" name="text 1"/>
          <p:cNvSpPr txBox="1"/>
          <p:nvPr/>
        </p:nvSpPr>
        <p:spPr>
          <a:xfrm>
            <a:off x="8268943" y="3217320"/>
            <a:ext cx="2542619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Studies  show  that  iron  deficiency  can  alter  myelin  production  by  impairing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34" name="text 1"/>
          <p:cNvSpPr txBox="1"/>
          <p:nvPr/>
        </p:nvSpPr>
        <p:spPr>
          <a:xfrm>
            <a:off x="8268943" y="3311652"/>
            <a:ext cx="2487669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Microsoft Sans Serif"/>
                <a:cs typeface="Microsoft Sans Serif"/>
              </a:rPr>
              <a:t>energy  activity,  which  could  affect  conduction  velocity  in  the  auditory  nerve</a:t>
            </a:r>
            <a:endParaRPr sz="513">
              <a:latin typeface="Microsoft Sans Serif"/>
              <a:cs typeface="Microsoft Sans Serif"/>
            </a:endParaRPr>
          </a:p>
        </p:txBody>
      </p:sp>
      <p:sp>
        <p:nvSpPr>
          <p:cNvPr id="235" name="text 1"/>
          <p:cNvSpPr txBox="1"/>
          <p:nvPr/>
        </p:nvSpPr>
        <p:spPr>
          <a:xfrm>
            <a:off x="8268943" y="3405494"/>
            <a:ext cx="76745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causing hearing loss   .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36" name="text 1"/>
          <p:cNvSpPr txBox="1"/>
          <p:nvPr/>
        </p:nvSpPr>
        <p:spPr>
          <a:xfrm>
            <a:off x="8936108" y="3406032"/>
            <a:ext cx="55272" cy="577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75" spc="3" dirty="0">
                <a:latin typeface="Microsoft Sans Serif"/>
                <a:cs typeface="Microsoft Sans Serif"/>
              </a:rPr>
              <a:t>17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37" name="text 1"/>
          <p:cNvSpPr txBox="1"/>
          <p:nvPr/>
        </p:nvSpPr>
        <p:spPr>
          <a:xfrm>
            <a:off x="8268943" y="3634807"/>
            <a:ext cx="256878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Other aetiological causes in this case were also considered. There is growing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38" name="text 1"/>
          <p:cNvSpPr txBox="1"/>
          <p:nvPr/>
        </p:nvSpPr>
        <p:spPr>
          <a:xfrm>
            <a:off x="8268943" y="3728651"/>
            <a:ext cx="2479718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Microsoft Sans Serif"/>
                <a:cs typeface="Microsoft Sans Serif"/>
              </a:rPr>
              <a:t>evidence  alcohol  consumption  is  a  risk  factor  for  SNHL,  although  evidence</a:t>
            </a:r>
            <a:endParaRPr sz="513">
              <a:latin typeface="Microsoft Sans Serif"/>
              <a:cs typeface="Microsoft Sans Serif"/>
            </a:endParaRPr>
          </a:p>
        </p:txBody>
      </p:sp>
      <p:sp>
        <p:nvSpPr>
          <p:cNvPr id="239" name="text 1"/>
          <p:cNvSpPr txBox="1"/>
          <p:nvPr/>
        </p:nvSpPr>
        <p:spPr>
          <a:xfrm>
            <a:off x="8268943" y="3822982"/>
            <a:ext cx="2513765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Microsoft Sans Serif"/>
                <a:cs typeface="Microsoft Sans Serif"/>
              </a:rPr>
              <a:t>remains  inconsistent.  A  systematic  review  and  meta-analysis  by  Quian  et  al</a:t>
            </a:r>
            <a:endParaRPr sz="513">
              <a:latin typeface="Microsoft Sans Serif"/>
              <a:cs typeface="Microsoft Sans Serif"/>
            </a:endParaRPr>
          </a:p>
        </p:txBody>
      </p:sp>
      <p:sp>
        <p:nvSpPr>
          <p:cNvPr id="240" name="text 1"/>
          <p:cNvSpPr txBox="1"/>
          <p:nvPr/>
        </p:nvSpPr>
        <p:spPr>
          <a:xfrm>
            <a:off x="8268943" y="3916825"/>
            <a:ext cx="2512547" cy="84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8" spc="3" dirty="0">
                <a:latin typeface="Microsoft Sans Serif"/>
                <a:cs typeface="Microsoft Sans Serif"/>
              </a:rPr>
              <a:t>found  a  positive  association  of  alcohol  and  SNHL  in  only  nine  of  nineteen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41" name="text 1"/>
          <p:cNvSpPr txBox="1"/>
          <p:nvPr/>
        </p:nvSpPr>
        <p:spPr>
          <a:xfrm>
            <a:off x="8268943" y="4011157"/>
            <a:ext cx="23993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studies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42" name="text 1"/>
          <p:cNvSpPr txBox="1"/>
          <p:nvPr/>
        </p:nvSpPr>
        <p:spPr>
          <a:xfrm>
            <a:off x="8525545" y="4011158"/>
            <a:ext cx="274370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primarily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43" name="text 1"/>
          <p:cNvSpPr txBox="1"/>
          <p:nvPr/>
        </p:nvSpPr>
        <p:spPr>
          <a:xfrm>
            <a:off x="8829068" y="4011157"/>
            <a:ext cx="12618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due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44" name="text 1"/>
          <p:cNvSpPr txBox="1"/>
          <p:nvPr/>
        </p:nvSpPr>
        <p:spPr>
          <a:xfrm>
            <a:off x="8975209" y="4011157"/>
            <a:ext cx="6328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to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45" name="text 1"/>
          <p:cNvSpPr txBox="1"/>
          <p:nvPr/>
        </p:nvSpPr>
        <p:spPr>
          <a:xfrm>
            <a:off x="9061232" y="4011158"/>
            <a:ext cx="128177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lack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46" name="text 1"/>
          <p:cNvSpPr txBox="1"/>
          <p:nvPr/>
        </p:nvSpPr>
        <p:spPr>
          <a:xfrm>
            <a:off x="9216171" y="4011157"/>
            <a:ext cx="6328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of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47" name="text 1"/>
          <p:cNvSpPr txBox="1"/>
          <p:nvPr/>
        </p:nvSpPr>
        <p:spPr>
          <a:xfrm>
            <a:off x="9302193" y="4011158"/>
            <a:ext cx="435376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differentiation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48" name="text 1"/>
          <p:cNvSpPr txBox="1"/>
          <p:nvPr/>
        </p:nvSpPr>
        <p:spPr>
          <a:xfrm>
            <a:off x="9768110" y="4011158"/>
            <a:ext cx="60081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of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49" name="text 1"/>
          <p:cNvSpPr txBox="1"/>
          <p:nvPr/>
        </p:nvSpPr>
        <p:spPr>
          <a:xfrm>
            <a:off x="9853644" y="4011157"/>
            <a:ext cx="412998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confounding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0" name="text 1"/>
          <p:cNvSpPr txBox="1"/>
          <p:nvPr/>
        </p:nvSpPr>
        <p:spPr>
          <a:xfrm>
            <a:off x="10278382" y="4011157"/>
            <a:ext cx="22551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factors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1" name="text 1"/>
          <p:cNvSpPr txBox="1"/>
          <p:nvPr/>
        </p:nvSpPr>
        <p:spPr>
          <a:xfrm>
            <a:off x="10523253" y="4011157"/>
            <a:ext cx="15863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such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2" name="text 1"/>
          <p:cNvSpPr txBox="1"/>
          <p:nvPr/>
        </p:nvSpPr>
        <p:spPr>
          <a:xfrm>
            <a:off x="10701654" y="4011157"/>
            <a:ext cx="7931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as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3" name="text 1"/>
          <p:cNvSpPr txBox="1"/>
          <p:nvPr/>
        </p:nvSpPr>
        <p:spPr>
          <a:xfrm>
            <a:off x="8268943" y="4105489"/>
            <a:ext cx="2553904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chronic  noise  exposure  in  study  populations   .  Alcohol  has  mainly  been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4" name="text 1"/>
          <p:cNvSpPr txBox="1"/>
          <p:nvPr/>
        </p:nvSpPr>
        <p:spPr>
          <a:xfrm>
            <a:off x="9801346" y="4106027"/>
            <a:ext cx="55272" cy="577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75" spc="3" dirty="0">
                <a:latin typeface="Microsoft Sans Serif"/>
                <a:cs typeface="Microsoft Sans Serif"/>
              </a:rPr>
              <a:t>18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55" name="text 1"/>
          <p:cNvSpPr txBox="1"/>
          <p:nvPr/>
        </p:nvSpPr>
        <p:spPr>
          <a:xfrm>
            <a:off x="8268943" y="4199332"/>
            <a:ext cx="36131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associated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6" name="text 1"/>
          <p:cNvSpPr txBox="1"/>
          <p:nvPr/>
        </p:nvSpPr>
        <p:spPr>
          <a:xfrm>
            <a:off x="8653112" y="4199333"/>
            <a:ext cx="128177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with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57" name="text 1"/>
          <p:cNvSpPr txBox="1"/>
          <p:nvPr/>
        </p:nvSpPr>
        <p:spPr>
          <a:xfrm>
            <a:off x="8817827" y="4199332"/>
            <a:ext cx="14420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high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8" name="text 1"/>
          <p:cNvSpPr txBox="1"/>
          <p:nvPr/>
        </p:nvSpPr>
        <p:spPr>
          <a:xfrm>
            <a:off x="8989873" y="4199332"/>
            <a:ext cx="33047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frequency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59" name="text 1"/>
          <p:cNvSpPr txBox="1"/>
          <p:nvPr/>
        </p:nvSpPr>
        <p:spPr>
          <a:xfrm>
            <a:off x="9346183" y="4199332"/>
            <a:ext cx="252762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hearing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60" name="text 1"/>
          <p:cNvSpPr txBox="1"/>
          <p:nvPr/>
        </p:nvSpPr>
        <p:spPr>
          <a:xfrm>
            <a:off x="9624413" y="4199333"/>
            <a:ext cx="128177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loss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61" name="text 1"/>
          <p:cNvSpPr txBox="1"/>
          <p:nvPr/>
        </p:nvSpPr>
        <p:spPr>
          <a:xfrm>
            <a:off x="9789127" y="4199332"/>
            <a:ext cx="14580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over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62" name="text 1"/>
          <p:cNvSpPr txBox="1"/>
          <p:nvPr/>
        </p:nvSpPr>
        <p:spPr>
          <a:xfrm>
            <a:off x="9965084" y="4199332"/>
            <a:ext cx="38857" cy="84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8" spc="3" dirty="0">
                <a:latin typeface="Microsoft Sans Serif"/>
                <a:cs typeface="Microsoft Sans Serif"/>
              </a:rPr>
              <a:t>3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63" name="text 1"/>
          <p:cNvSpPr txBox="1"/>
          <p:nvPr/>
        </p:nvSpPr>
        <p:spPr>
          <a:xfrm>
            <a:off x="10005650" y="4199332"/>
            <a:ext cx="127792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kHz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64" name="text 1"/>
          <p:cNvSpPr txBox="1"/>
          <p:nvPr/>
        </p:nvSpPr>
        <p:spPr>
          <a:xfrm>
            <a:off x="10131753" y="4199870"/>
            <a:ext cx="117340" cy="562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6" spc="3" dirty="0">
                <a:latin typeface="Microsoft Sans Serif"/>
                <a:cs typeface="Microsoft Sans Serif"/>
              </a:rPr>
              <a:t>19,20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65" name="text 1"/>
          <p:cNvSpPr txBox="1"/>
          <p:nvPr/>
        </p:nvSpPr>
        <p:spPr>
          <a:xfrm>
            <a:off x="10253944" y="4199332"/>
            <a:ext cx="19621" cy="814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29" spc="3" dirty="0">
                <a:latin typeface="Microsoft Sans Serif"/>
                <a:cs typeface="Microsoft Sans Serif"/>
              </a:rPr>
              <a:t>.</a:t>
            </a:r>
            <a:endParaRPr sz="513">
              <a:latin typeface="Microsoft Sans Serif"/>
              <a:cs typeface="Microsoft Sans Serif"/>
            </a:endParaRPr>
          </a:p>
        </p:txBody>
      </p:sp>
      <p:sp>
        <p:nvSpPr>
          <p:cNvPr id="266" name="text 1"/>
          <p:cNvSpPr txBox="1"/>
          <p:nvPr/>
        </p:nvSpPr>
        <p:spPr>
          <a:xfrm>
            <a:off x="10308198" y="4199333"/>
            <a:ext cx="391326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Additionally,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67" name="text 1"/>
          <p:cNvSpPr txBox="1"/>
          <p:nvPr/>
        </p:nvSpPr>
        <p:spPr>
          <a:xfrm>
            <a:off x="10738800" y="4199332"/>
            <a:ext cx="38857" cy="84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8" spc="3" dirty="0">
                <a:latin typeface="Microsoft Sans Serif"/>
                <a:cs typeface="Microsoft Sans Serif"/>
              </a:rPr>
              <a:t>a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68" name="text 1"/>
          <p:cNvSpPr txBox="1"/>
          <p:nvPr/>
        </p:nvSpPr>
        <p:spPr>
          <a:xfrm>
            <a:off x="8268943" y="4293664"/>
            <a:ext cx="253556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few cases of bilateral SNHL with alcohol consumption are reported, however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69" name="text 1"/>
          <p:cNvSpPr txBox="1"/>
          <p:nvPr/>
        </p:nvSpPr>
        <p:spPr>
          <a:xfrm>
            <a:off x="8268943" y="4387507"/>
            <a:ext cx="2542299" cy="873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68" spc="3" dirty="0">
                <a:latin typeface="Microsoft Sans Serif"/>
                <a:cs typeface="Microsoft Sans Serif"/>
              </a:rPr>
              <a:t>all  cases  describe  symptomatic  onset  within  24hours  of  consumption  and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70" name="text 1"/>
          <p:cNvSpPr txBox="1"/>
          <p:nvPr/>
        </p:nvSpPr>
        <p:spPr>
          <a:xfrm>
            <a:off x="8268943" y="4481839"/>
            <a:ext cx="252107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coincide with recreational drug toxicity from heroin, narcotics and cocaine at</a:t>
            </a:r>
            <a:endParaRPr sz="577">
              <a:latin typeface="Microsoft Sans Serif"/>
              <a:cs typeface="Microsoft Sans Serif"/>
            </a:endParaRPr>
          </a:p>
        </p:txBody>
      </p:sp>
      <p:sp>
        <p:nvSpPr>
          <p:cNvPr id="271" name="text 1"/>
          <p:cNvSpPr txBox="1"/>
          <p:nvPr/>
        </p:nvSpPr>
        <p:spPr>
          <a:xfrm>
            <a:off x="8268943" y="4575683"/>
            <a:ext cx="2546146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Microsoft Sans Serif"/>
                <a:cs typeface="Microsoft Sans Serif"/>
              </a:rPr>
              <a:t>the  same  time   .  With  five  years  alcohol  abstinence,  it  is  unlikely  to  be  a</a:t>
            </a:r>
            <a:endParaRPr sz="545">
              <a:latin typeface="Microsoft Sans Serif"/>
              <a:cs typeface="Microsoft Sans Serif"/>
            </a:endParaRPr>
          </a:p>
        </p:txBody>
      </p:sp>
      <p:sp>
        <p:nvSpPr>
          <p:cNvPr id="272" name="text 1"/>
          <p:cNvSpPr txBox="1"/>
          <p:nvPr/>
        </p:nvSpPr>
        <p:spPr>
          <a:xfrm>
            <a:off x="8757709" y="4576220"/>
            <a:ext cx="55272" cy="577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75" spc="3" dirty="0">
                <a:latin typeface="Microsoft Sans Serif"/>
                <a:cs typeface="Microsoft Sans Serif"/>
              </a:rPr>
              <a:t>20</a:t>
            </a:r>
            <a:endParaRPr sz="353">
              <a:latin typeface="Microsoft Sans Serif"/>
              <a:cs typeface="Microsoft Sans Serif"/>
            </a:endParaRPr>
          </a:p>
        </p:txBody>
      </p:sp>
      <p:sp>
        <p:nvSpPr>
          <p:cNvPr id="273" name="text 1"/>
          <p:cNvSpPr txBox="1"/>
          <p:nvPr/>
        </p:nvSpPr>
        <p:spPr>
          <a:xfrm>
            <a:off x="8268943" y="4670014"/>
            <a:ext cx="103823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Microsoft Sans Serif"/>
                <a:cs typeface="Microsoft Sans Serif"/>
              </a:rPr>
              <a:t>confounding factor in this case.</a:t>
            </a:r>
            <a:endParaRPr sz="577">
              <a:latin typeface="Microsoft Sans Serif"/>
              <a:cs typeface="Microsoft Sans Serif"/>
            </a:endParaRPr>
          </a:p>
        </p:txBody>
      </p:sp>
      <p:pic>
        <p:nvPicPr>
          <p:cNvPr id="27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29" y="5987874"/>
            <a:ext cx="1066000" cy="7150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255BC-3D5C-5A2D-A757-FA9EC8F5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4895-9AF4-7CAF-D05C-3C9DEA82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15AC14-A9C9-E6CC-21B4-82E6884F5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56E880-173E-32BE-269C-F0ABD5BC8F56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2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12" y="4604694"/>
            <a:ext cx="3514824" cy="375669"/>
          </a:xfrm>
          <a:prstGeom prst="rect">
            <a:avLst/>
          </a:prstGeom>
        </p:spPr>
      </p:pic>
      <p:sp>
        <p:nvSpPr>
          <p:cNvPr id="52" name="object 2"/>
          <p:cNvSpPr/>
          <p:nvPr/>
        </p:nvSpPr>
        <p:spPr>
          <a:xfrm>
            <a:off x="8529813" y="4638560"/>
            <a:ext cx="3413225" cy="274069"/>
          </a:xfrm>
          <a:custGeom>
            <a:avLst/>
            <a:gdLst/>
            <a:ahLst/>
            <a:cxnLst/>
            <a:rect l="l" t="t" r="r" b="b"/>
            <a:pathLst>
              <a:path w="2559919" h="205552">
                <a:moveTo>
                  <a:pt x="1" y="205552"/>
                </a:moveTo>
                <a:lnTo>
                  <a:pt x="2559919" y="205552"/>
                </a:lnTo>
                <a:lnTo>
                  <a:pt x="2559919" y="0"/>
                </a:lnTo>
                <a:lnTo>
                  <a:pt x="1" y="0"/>
                </a:lnTo>
                <a:close/>
              </a:path>
            </a:pathLst>
          </a:custGeom>
          <a:solidFill>
            <a:srgbClr val="FF6A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823" y="2845037"/>
            <a:ext cx="1745787" cy="412319"/>
          </a:xfrm>
          <a:prstGeom prst="rect">
            <a:avLst/>
          </a:prstGeom>
        </p:spPr>
      </p:pic>
      <p:sp>
        <p:nvSpPr>
          <p:cNvPr id="53" name="object 3"/>
          <p:cNvSpPr/>
          <p:nvPr/>
        </p:nvSpPr>
        <p:spPr>
          <a:xfrm>
            <a:off x="10327623" y="2878902"/>
            <a:ext cx="1644187" cy="310721"/>
          </a:xfrm>
          <a:custGeom>
            <a:avLst/>
            <a:gdLst/>
            <a:ahLst/>
            <a:cxnLst/>
            <a:rect l="l" t="t" r="r" b="b"/>
            <a:pathLst>
              <a:path w="1233140" h="233041">
                <a:moveTo>
                  <a:pt x="38841" y="233041"/>
                </a:moveTo>
                <a:lnTo>
                  <a:pt x="11376" y="221664"/>
                </a:lnTo>
                <a:lnTo>
                  <a:pt x="0" y="194200"/>
                </a:lnTo>
                <a:lnTo>
                  <a:pt x="0" y="38841"/>
                </a:lnTo>
                <a:lnTo>
                  <a:pt x="11376" y="11377"/>
                </a:lnTo>
                <a:lnTo>
                  <a:pt x="38841" y="1"/>
                </a:lnTo>
                <a:lnTo>
                  <a:pt x="1194299" y="1"/>
                </a:lnTo>
                <a:lnTo>
                  <a:pt x="1221764" y="11377"/>
                </a:lnTo>
                <a:lnTo>
                  <a:pt x="1233140" y="38841"/>
                </a:lnTo>
                <a:lnTo>
                  <a:pt x="1233140" y="194200"/>
                </a:lnTo>
                <a:lnTo>
                  <a:pt x="1221764" y="221664"/>
                </a:lnTo>
                <a:lnTo>
                  <a:pt x="1194299" y="233041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14" y="2124003"/>
            <a:ext cx="1745785" cy="752837"/>
          </a:xfrm>
          <a:prstGeom prst="rect">
            <a:avLst/>
          </a:prstGeom>
        </p:spPr>
      </p:pic>
      <p:sp>
        <p:nvSpPr>
          <p:cNvPr id="54" name="object 4"/>
          <p:cNvSpPr/>
          <p:nvPr/>
        </p:nvSpPr>
        <p:spPr>
          <a:xfrm>
            <a:off x="10317913" y="2157870"/>
            <a:ext cx="1644184" cy="651239"/>
          </a:xfrm>
          <a:custGeom>
            <a:avLst/>
            <a:gdLst/>
            <a:ahLst/>
            <a:cxnLst/>
            <a:rect l="l" t="t" r="r" b="b"/>
            <a:pathLst>
              <a:path w="1233138" h="488429">
                <a:moveTo>
                  <a:pt x="81406" y="488429"/>
                </a:moveTo>
                <a:lnTo>
                  <a:pt x="23843" y="464586"/>
                </a:lnTo>
                <a:lnTo>
                  <a:pt x="1" y="407023"/>
                </a:lnTo>
                <a:lnTo>
                  <a:pt x="1" y="81408"/>
                </a:lnTo>
                <a:lnTo>
                  <a:pt x="23843" y="23844"/>
                </a:lnTo>
                <a:lnTo>
                  <a:pt x="81406" y="1"/>
                </a:lnTo>
                <a:lnTo>
                  <a:pt x="1151732" y="1"/>
                </a:lnTo>
                <a:lnTo>
                  <a:pt x="1209296" y="23844"/>
                </a:lnTo>
                <a:lnTo>
                  <a:pt x="1233138" y="81408"/>
                </a:lnTo>
                <a:lnTo>
                  <a:pt x="1233138" y="407023"/>
                </a:lnTo>
                <a:lnTo>
                  <a:pt x="1209295" y="464586"/>
                </a:lnTo>
                <a:lnTo>
                  <a:pt x="1151732" y="488429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8" y="3219236"/>
            <a:ext cx="1745785" cy="662032"/>
          </a:xfrm>
          <a:prstGeom prst="rect">
            <a:avLst/>
          </a:prstGeom>
        </p:spPr>
      </p:pic>
      <p:sp>
        <p:nvSpPr>
          <p:cNvPr id="55" name="object 5"/>
          <p:cNvSpPr/>
          <p:nvPr/>
        </p:nvSpPr>
        <p:spPr>
          <a:xfrm>
            <a:off x="10331678" y="3253104"/>
            <a:ext cx="1644185" cy="560433"/>
          </a:xfrm>
          <a:custGeom>
            <a:avLst/>
            <a:gdLst/>
            <a:ahLst/>
            <a:cxnLst/>
            <a:rect l="l" t="t" r="r" b="b"/>
            <a:pathLst>
              <a:path w="1233139" h="420325">
                <a:moveTo>
                  <a:pt x="70056" y="420325"/>
                </a:moveTo>
                <a:lnTo>
                  <a:pt x="20519" y="399806"/>
                </a:lnTo>
                <a:lnTo>
                  <a:pt x="0" y="350270"/>
                </a:lnTo>
                <a:lnTo>
                  <a:pt x="0" y="70056"/>
                </a:lnTo>
                <a:lnTo>
                  <a:pt x="20519" y="20520"/>
                </a:lnTo>
                <a:lnTo>
                  <a:pt x="70056" y="1"/>
                </a:lnTo>
                <a:lnTo>
                  <a:pt x="1163083" y="1"/>
                </a:lnTo>
                <a:lnTo>
                  <a:pt x="1212620" y="20520"/>
                </a:lnTo>
                <a:lnTo>
                  <a:pt x="1233139" y="70056"/>
                </a:lnTo>
                <a:lnTo>
                  <a:pt x="1233139" y="350270"/>
                </a:lnTo>
                <a:lnTo>
                  <a:pt x="1212620" y="399806"/>
                </a:lnTo>
                <a:lnTo>
                  <a:pt x="1163083" y="420325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14" y="3679525"/>
            <a:ext cx="1745785" cy="934447"/>
          </a:xfrm>
          <a:prstGeom prst="rect">
            <a:avLst/>
          </a:prstGeom>
        </p:spPr>
      </p:pic>
      <p:sp>
        <p:nvSpPr>
          <p:cNvPr id="56" name="object 6"/>
          <p:cNvSpPr/>
          <p:nvPr/>
        </p:nvSpPr>
        <p:spPr>
          <a:xfrm>
            <a:off x="8494613" y="3713390"/>
            <a:ext cx="1644187" cy="832849"/>
          </a:xfrm>
          <a:custGeom>
            <a:avLst/>
            <a:gdLst/>
            <a:ahLst/>
            <a:cxnLst/>
            <a:rect l="l" t="t" r="r" b="b"/>
            <a:pathLst>
              <a:path w="1233140" h="624637">
                <a:moveTo>
                  <a:pt x="104109" y="624636"/>
                </a:moveTo>
                <a:lnTo>
                  <a:pt x="63585" y="616455"/>
                </a:lnTo>
                <a:lnTo>
                  <a:pt x="30493" y="594144"/>
                </a:lnTo>
                <a:lnTo>
                  <a:pt x="8182" y="561052"/>
                </a:lnTo>
                <a:lnTo>
                  <a:pt x="0" y="520528"/>
                </a:lnTo>
                <a:lnTo>
                  <a:pt x="0" y="104109"/>
                </a:lnTo>
                <a:lnTo>
                  <a:pt x="8182" y="63586"/>
                </a:lnTo>
                <a:lnTo>
                  <a:pt x="30493" y="30493"/>
                </a:lnTo>
                <a:lnTo>
                  <a:pt x="63585" y="8182"/>
                </a:lnTo>
                <a:lnTo>
                  <a:pt x="104109" y="1"/>
                </a:lnTo>
                <a:lnTo>
                  <a:pt x="1129031" y="1"/>
                </a:lnTo>
                <a:lnTo>
                  <a:pt x="1168872" y="7926"/>
                </a:lnTo>
                <a:lnTo>
                  <a:pt x="1202647" y="30493"/>
                </a:lnTo>
                <a:lnTo>
                  <a:pt x="1225215" y="64268"/>
                </a:lnTo>
                <a:lnTo>
                  <a:pt x="1233140" y="104109"/>
                </a:lnTo>
                <a:lnTo>
                  <a:pt x="1233140" y="520528"/>
                </a:lnTo>
                <a:lnTo>
                  <a:pt x="1224958" y="561052"/>
                </a:lnTo>
                <a:lnTo>
                  <a:pt x="1202647" y="594144"/>
                </a:lnTo>
                <a:lnTo>
                  <a:pt x="1169555" y="616455"/>
                </a:lnTo>
                <a:lnTo>
                  <a:pt x="1129031" y="624636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42" y="3843082"/>
            <a:ext cx="1745785" cy="752837"/>
          </a:xfrm>
          <a:prstGeom prst="rect">
            <a:avLst/>
          </a:prstGeom>
        </p:spPr>
      </p:pic>
      <p:sp>
        <p:nvSpPr>
          <p:cNvPr id="57" name="object 7"/>
          <p:cNvSpPr/>
          <p:nvPr/>
        </p:nvSpPr>
        <p:spPr>
          <a:xfrm>
            <a:off x="10326141" y="3876947"/>
            <a:ext cx="1644187" cy="651239"/>
          </a:xfrm>
          <a:custGeom>
            <a:avLst/>
            <a:gdLst/>
            <a:ahLst/>
            <a:cxnLst/>
            <a:rect l="l" t="t" r="r" b="b"/>
            <a:pathLst>
              <a:path w="1233140" h="488429">
                <a:moveTo>
                  <a:pt x="81407" y="488429"/>
                </a:moveTo>
                <a:lnTo>
                  <a:pt x="23844" y="464586"/>
                </a:lnTo>
                <a:lnTo>
                  <a:pt x="1" y="407023"/>
                </a:lnTo>
                <a:lnTo>
                  <a:pt x="1" y="81408"/>
                </a:lnTo>
                <a:lnTo>
                  <a:pt x="23844" y="23845"/>
                </a:lnTo>
                <a:lnTo>
                  <a:pt x="81407" y="1"/>
                </a:lnTo>
                <a:lnTo>
                  <a:pt x="1151734" y="1"/>
                </a:lnTo>
                <a:lnTo>
                  <a:pt x="1209296" y="23845"/>
                </a:lnTo>
                <a:lnTo>
                  <a:pt x="1233140" y="81408"/>
                </a:lnTo>
                <a:lnTo>
                  <a:pt x="1233140" y="407023"/>
                </a:lnTo>
                <a:lnTo>
                  <a:pt x="1209297" y="464586"/>
                </a:lnTo>
                <a:lnTo>
                  <a:pt x="1151734" y="488429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09" y="1307697"/>
            <a:ext cx="1745785" cy="843641"/>
          </a:xfrm>
          <a:prstGeom prst="rect">
            <a:avLst/>
          </a:prstGeom>
        </p:spPr>
      </p:pic>
      <p:sp>
        <p:nvSpPr>
          <p:cNvPr id="58" name="object 8"/>
          <p:cNvSpPr/>
          <p:nvPr/>
        </p:nvSpPr>
        <p:spPr>
          <a:xfrm>
            <a:off x="10300009" y="1341561"/>
            <a:ext cx="1644185" cy="742043"/>
          </a:xfrm>
          <a:custGeom>
            <a:avLst/>
            <a:gdLst/>
            <a:ahLst/>
            <a:cxnLst/>
            <a:rect l="l" t="t" r="r" b="b"/>
            <a:pathLst>
              <a:path w="1233139" h="556532">
                <a:moveTo>
                  <a:pt x="92757" y="556532"/>
                </a:moveTo>
                <a:lnTo>
                  <a:pt x="56652" y="549243"/>
                </a:lnTo>
                <a:lnTo>
                  <a:pt x="27168" y="529364"/>
                </a:lnTo>
                <a:lnTo>
                  <a:pt x="7290" y="499880"/>
                </a:lnTo>
                <a:lnTo>
                  <a:pt x="0" y="463775"/>
                </a:lnTo>
                <a:lnTo>
                  <a:pt x="0" y="92757"/>
                </a:lnTo>
                <a:lnTo>
                  <a:pt x="7290" y="56652"/>
                </a:lnTo>
                <a:lnTo>
                  <a:pt x="27168" y="27168"/>
                </a:lnTo>
                <a:lnTo>
                  <a:pt x="56652" y="7290"/>
                </a:lnTo>
                <a:lnTo>
                  <a:pt x="92757" y="1"/>
                </a:lnTo>
                <a:lnTo>
                  <a:pt x="1140382" y="1"/>
                </a:lnTo>
                <a:lnTo>
                  <a:pt x="1175878" y="7061"/>
                </a:lnTo>
                <a:lnTo>
                  <a:pt x="1205972" y="27170"/>
                </a:lnTo>
                <a:lnTo>
                  <a:pt x="1226079" y="57262"/>
                </a:lnTo>
                <a:lnTo>
                  <a:pt x="1233139" y="92757"/>
                </a:lnTo>
                <a:lnTo>
                  <a:pt x="1233139" y="463775"/>
                </a:lnTo>
                <a:lnTo>
                  <a:pt x="1225850" y="499880"/>
                </a:lnTo>
                <a:lnTo>
                  <a:pt x="1205972" y="529364"/>
                </a:lnTo>
                <a:lnTo>
                  <a:pt x="1176488" y="549243"/>
                </a:lnTo>
                <a:lnTo>
                  <a:pt x="1140382" y="556532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53" y="1311090"/>
            <a:ext cx="1795396" cy="934447"/>
          </a:xfrm>
          <a:prstGeom prst="rect">
            <a:avLst/>
          </a:prstGeom>
        </p:spPr>
      </p:pic>
      <p:sp>
        <p:nvSpPr>
          <p:cNvPr id="59" name="object 9"/>
          <p:cNvSpPr/>
          <p:nvPr/>
        </p:nvSpPr>
        <p:spPr>
          <a:xfrm>
            <a:off x="8464052" y="1344956"/>
            <a:ext cx="1693797" cy="832849"/>
          </a:xfrm>
          <a:custGeom>
            <a:avLst/>
            <a:gdLst/>
            <a:ahLst/>
            <a:cxnLst/>
            <a:rect l="l" t="t" r="r" b="b"/>
            <a:pathLst>
              <a:path w="1270348" h="624637">
                <a:moveTo>
                  <a:pt x="104109" y="624636"/>
                </a:moveTo>
                <a:lnTo>
                  <a:pt x="63585" y="616455"/>
                </a:lnTo>
                <a:lnTo>
                  <a:pt x="30493" y="594144"/>
                </a:lnTo>
                <a:lnTo>
                  <a:pt x="8182" y="561052"/>
                </a:lnTo>
                <a:lnTo>
                  <a:pt x="1" y="520528"/>
                </a:lnTo>
                <a:lnTo>
                  <a:pt x="1" y="104109"/>
                </a:lnTo>
                <a:lnTo>
                  <a:pt x="8182" y="63586"/>
                </a:lnTo>
                <a:lnTo>
                  <a:pt x="30493" y="30494"/>
                </a:lnTo>
                <a:lnTo>
                  <a:pt x="63585" y="8182"/>
                </a:lnTo>
                <a:lnTo>
                  <a:pt x="104109" y="1"/>
                </a:lnTo>
                <a:lnTo>
                  <a:pt x="1166240" y="1"/>
                </a:lnTo>
                <a:lnTo>
                  <a:pt x="1206080" y="7926"/>
                </a:lnTo>
                <a:lnTo>
                  <a:pt x="1239855" y="30494"/>
                </a:lnTo>
                <a:lnTo>
                  <a:pt x="1262424" y="64268"/>
                </a:lnTo>
                <a:lnTo>
                  <a:pt x="1270348" y="104109"/>
                </a:lnTo>
                <a:lnTo>
                  <a:pt x="1270348" y="520528"/>
                </a:lnTo>
                <a:lnTo>
                  <a:pt x="1262167" y="561052"/>
                </a:lnTo>
                <a:lnTo>
                  <a:pt x="1239856" y="594144"/>
                </a:lnTo>
                <a:lnTo>
                  <a:pt x="1206764" y="616455"/>
                </a:lnTo>
                <a:lnTo>
                  <a:pt x="1166240" y="624636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8" y="2242957"/>
            <a:ext cx="1828933" cy="1433875"/>
          </a:xfrm>
          <a:prstGeom prst="rect">
            <a:avLst/>
          </a:prstGeom>
        </p:spPr>
      </p:pic>
      <p:sp>
        <p:nvSpPr>
          <p:cNvPr id="60" name="object 10"/>
          <p:cNvSpPr/>
          <p:nvPr/>
        </p:nvSpPr>
        <p:spPr>
          <a:xfrm>
            <a:off x="8439157" y="2276825"/>
            <a:ext cx="1727336" cy="1332275"/>
          </a:xfrm>
          <a:custGeom>
            <a:avLst/>
            <a:gdLst/>
            <a:ahLst/>
            <a:cxnLst/>
            <a:rect l="l" t="t" r="r" b="b"/>
            <a:pathLst>
              <a:path w="1295502" h="999206">
                <a:moveTo>
                  <a:pt x="166539" y="999206"/>
                </a:moveTo>
                <a:lnTo>
                  <a:pt x="101715" y="986118"/>
                </a:lnTo>
                <a:lnTo>
                  <a:pt x="48779" y="950428"/>
                </a:lnTo>
                <a:lnTo>
                  <a:pt x="13088" y="897492"/>
                </a:lnTo>
                <a:lnTo>
                  <a:pt x="1" y="832668"/>
                </a:lnTo>
                <a:lnTo>
                  <a:pt x="1" y="166538"/>
                </a:lnTo>
                <a:lnTo>
                  <a:pt x="13088" y="101714"/>
                </a:lnTo>
                <a:lnTo>
                  <a:pt x="48779" y="48778"/>
                </a:lnTo>
                <a:lnTo>
                  <a:pt x="101715" y="13088"/>
                </a:lnTo>
                <a:lnTo>
                  <a:pt x="166539" y="0"/>
                </a:lnTo>
                <a:lnTo>
                  <a:pt x="1128964" y="0"/>
                </a:lnTo>
                <a:lnTo>
                  <a:pt x="1192695" y="12677"/>
                </a:lnTo>
                <a:lnTo>
                  <a:pt x="1246725" y="48779"/>
                </a:lnTo>
                <a:lnTo>
                  <a:pt x="1282825" y="102807"/>
                </a:lnTo>
                <a:lnTo>
                  <a:pt x="1295502" y="166538"/>
                </a:lnTo>
                <a:lnTo>
                  <a:pt x="1295502" y="832668"/>
                </a:lnTo>
                <a:lnTo>
                  <a:pt x="1282414" y="897492"/>
                </a:lnTo>
                <a:lnTo>
                  <a:pt x="1246724" y="950428"/>
                </a:lnTo>
                <a:lnTo>
                  <a:pt x="1193788" y="986119"/>
                </a:lnTo>
                <a:lnTo>
                  <a:pt x="1128964" y="9992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53" y="2070388"/>
            <a:ext cx="1497217" cy="684437"/>
          </a:xfrm>
          <a:prstGeom prst="rect">
            <a:avLst/>
          </a:prstGeom>
        </p:spPr>
      </p:pic>
      <p:sp>
        <p:nvSpPr>
          <p:cNvPr id="61" name="object 11"/>
          <p:cNvSpPr/>
          <p:nvPr/>
        </p:nvSpPr>
        <p:spPr>
          <a:xfrm>
            <a:off x="2180653" y="2104256"/>
            <a:ext cx="1395620" cy="582837"/>
          </a:xfrm>
          <a:custGeom>
            <a:avLst/>
            <a:gdLst/>
            <a:ahLst/>
            <a:cxnLst/>
            <a:rect l="l" t="t" r="r" b="b"/>
            <a:pathLst>
              <a:path w="1046715" h="437128">
                <a:moveTo>
                  <a:pt x="319643" y="419952"/>
                </a:moveTo>
                <a:lnTo>
                  <a:pt x="153288" y="373112"/>
                </a:lnTo>
                <a:lnTo>
                  <a:pt x="89382" y="340766"/>
                </a:lnTo>
                <a:lnTo>
                  <a:pt x="41129" y="303639"/>
                </a:lnTo>
                <a:lnTo>
                  <a:pt x="10633" y="262613"/>
                </a:lnTo>
                <a:lnTo>
                  <a:pt x="1" y="218565"/>
                </a:lnTo>
                <a:lnTo>
                  <a:pt x="10633" y="174516"/>
                </a:lnTo>
                <a:lnTo>
                  <a:pt x="41129" y="133490"/>
                </a:lnTo>
                <a:lnTo>
                  <a:pt x="89382" y="96363"/>
                </a:lnTo>
                <a:lnTo>
                  <a:pt x="153288" y="64016"/>
                </a:lnTo>
                <a:lnTo>
                  <a:pt x="319643" y="17176"/>
                </a:lnTo>
                <a:lnTo>
                  <a:pt x="523357" y="0"/>
                </a:lnTo>
                <a:lnTo>
                  <a:pt x="727072" y="17176"/>
                </a:lnTo>
                <a:lnTo>
                  <a:pt x="893427" y="64016"/>
                </a:lnTo>
                <a:lnTo>
                  <a:pt x="957333" y="96363"/>
                </a:lnTo>
                <a:lnTo>
                  <a:pt x="1005586" y="133490"/>
                </a:lnTo>
                <a:lnTo>
                  <a:pt x="1036082" y="174516"/>
                </a:lnTo>
                <a:lnTo>
                  <a:pt x="1046714" y="218565"/>
                </a:lnTo>
                <a:lnTo>
                  <a:pt x="1036082" y="262613"/>
                </a:lnTo>
                <a:lnTo>
                  <a:pt x="1005586" y="303639"/>
                </a:lnTo>
                <a:lnTo>
                  <a:pt x="957333" y="340766"/>
                </a:lnTo>
                <a:lnTo>
                  <a:pt x="893427" y="373112"/>
                </a:lnTo>
                <a:lnTo>
                  <a:pt x="727072" y="419952"/>
                </a:lnTo>
                <a:lnTo>
                  <a:pt x="523357" y="437128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6" y="3570335"/>
            <a:ext cx="1497217" cy="684437"/>
          </a:xfrm>
          <a:prstGeom prst="rect">
            <a:avLst/>
          </a:prstGeom>
        </p:spPr>
      </p:pic>
      <p:sp>
        <p:nvSpPr>
          <p:cNvPr id="62" name="object 12"/>
          <p:cNvSpPr/>
          <p:nvPr/>
        </p:nvSpPr>
        <p:spPr>
          <a:xfrm>
            <a:off x="1254216" y="3604202"/>
            <a:ext cx="1395617" cy="582839"/>
          </a:xfrm>
          <a:custGeom>
            <a:avLst/>
            <a:gdLst/>
            <a:ahLst/>
            <a:cxnLst/>
            <a:rect l="l" t="t" r="r" b="b"/>
            <a:pathLst>
              <a:path w="1046713" h="437129">
                <a:moveTo>
                  <a:pt x="319643" y="419953"/>
                </a:moveTo>
                <a:lnTo>
                  <a:pt x="153288" y="373113"/>
                </a:lnTo>
                <a:lnTo>
                  <a:pt x="89381" y="340766"/>
                </a:lnTo>
                <a:lnTo>
                  <a:pt x="41128" y="303640"/>
                </a:lnTo>
                <a:lnTo>
                  <a:pt x="10633" y="262614"/>
                </a:lnTo>
                <a:lnTo>
                  <a:pt x="0" y="218565"/>
                </a:lnTo>
                <a:lnTo>
                  <a:pt x="10633" y="174517"/>
                </a:lnTo>
                <a:lnTo>
                  <a:pt x="41128" y="133490"/>
                </a:lnTo>
                <a:lnTo>
                  <a:pt x="89381" y="96364"/>
                </a:lnTo>
                <a:lnTo>
                  <a:pt x="153288" y="64017"/>
                </a:lnTo>
                <a:lnTo>
                  <a:pt x="319643" y="17177"/>
                </a:lnTo>
                <a:lnTo>
                  <a:pt x="523357" y="1"/>
                </a:lnTo>
                <a:lnTo>
                  <a:pt x="727071" y="17177"/>
                </a:lnTo>
                <a:lnTo>
                  <a:pt x="893425" y="64017"/>
                </a:lnTo>
                <a:lnTo>
                  <a:pt x="957332" y="96364"/>
                </a:lnTo>
                <a:lnTo>
                  <a:pt x="1005585" y="133490"/>
                </a:lnTo>
                <a:lnTo>
                  <a:pt x="1036080" y="174517"/>
                </a:lnTo>
                <a:lnTo>
                  <a:pt x="1046713" y="218565"/>
                </a:lnTo>
                <a:lnTo>
                  <a:pt x="1036080" y="262614"/>
                </a:lnTo>
                <a:lnTo>
                  <a:pt x="1005585" y="303640"/>
                </a:lnTo>
                <a:lnTo>
                  <a:pt x="957332" y="340767"/>
                </a:lnTo>
                <a:lnTo>
                  <a:pt x="893425" y="373113"/>
                </a:lnTo>
                <a:lnTo>
                  <a:pt x="727071" y="419953"/>
                </a:lnTo>
                <a:lnTo>
                  <a:pt x="523357" y="437129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70" y="3116432"/>
            <a:ext cx="1497217" cy="684437"/>
          </a:xfrm>
          <a:prstGeom prst="rect">
            <a:avLst/>
          </a:prstGeom>
        </p:spPr>
      </p:pic>
      <p:sp>
        <p:nvSpPr>
          <p:cNvPr id="63" name="object 13"/>
          <p:cNvSpPr/>
          <p:nvPr/>
        </p:nvSpPr>
        <p:spPr>
          <a:xfrm>
            <a:off x="2407170" y="3150299"/>
            <a:ext cx="1395617" cy="582839"/>
          </a:xfrm>
          <a:custGeom>
            <a:avLst/>
            <a:gdLst/>
            <a:ahLst/>
            <a:cxnLst/>
            <a:rect l="l" t="t" r="r" b="b"/>
            <a:pathLst>
              <a:path w="1046713" h="437129">
                <a:moveTo>
                  <a:pt x="319642" y="419952"/>
                </a:moveTo>
                <a:lnTo>
                  <a:pt x="153288" y="373112"/>
                </a:lnTo>
                <a:lnTo>
                  <a:pt x="89381" y="340765"/>
                </a:lnTo>
                <a:lnTo>
                  <a:pt x="41128" y="303639"/>
                </a:lnTo>
                <a:lnTo>
                  <a:pt x="10633" y="262612"/>
                </a:lnTo>
                <a:lnTo>
                  <a:pt x="0" y="218564"/>
                </a:lnTo>
                <a:lnTo>
                  <a:pt x="10633" y="174516"/>
                </a:lnTo>
                <a:lnTo>
                  <a:pt x="41128" y="133489"/>
                </a:lnTo>
                <a:lnTo>
                  <a:pt x="89381" y="96363"/>
                </a:lnTo>
                <a:lnTo>
                  <a:pt x="153288" y="64016"/>
                </a:lnTo>
                <a:lnTo>
                  <a:pt x="319642" y="17176"/>
                </a:lnTo>
                <a:lnTo>
                  <a:pt x="523356" y="1"/>
                </a:lnTo>
                <a:lnTo>
                  <a:pt x="727071" y="17176"/>
                </a:lnTo>
                <a:lnTo>
                  <a:pt x="893426" y="64016"/>
                </a:lnTo>
                <a:lnTo>
                  <a:pt x="957332" y="96363"/>
                </a:lnTo>
                <a:lnTo>
                  <a:pt x="1005585" y="133489"/>
                </a:lnTo>
                <a:lnTo>
                  <a:pt x="1036080" y="174516"/>
                </a:lnTo>
                <a:lnTo>
                  <a:pt x="1046713" y="218564"/>
                </a:lnTo>
                <a:lnTo>
                  <a:pt x="1036080" y="262612"/>
                </a:lnTo>
                <a:lnTo>
                  <a:pt x="1005585" y="303639"/>
                </a:lnTo>
                <a:lnTo>
                  <a:pt x="957332" y="340765"/>
                </a:lnTo>
                <a:lnTo>
                  <a:pt x="893426" y="373112"/>
                </a:lnTo>
                <a:lnTo>
                  <a:pt x="727071" y="419952"/>
                </a:lnTo>
                <a:lnTo>
                  <a:pt x="523356" y="437128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5" y="3102323"/>
            <a:ext cx="1497217" cy="684437"/>
          </a:xfrm>
          <a:prstGeom prst="rect">
            <a:avLst/>
          </a:prstGeom>
        </p:spPr>
      </p:pic>
      <p:sp>
        <p:nvSpPr>
          <p:cNvPr id="64" name="object 14"/>
          <p:cNvSpPr/>
          <p:nvPr/>
        </p:nvSpPr>
        <p:spPr>
          <a:xfrm>
            <a:off x="135645" y="3136190"/>
            <a:ext cx="1395617" cy="582839"/>
          </a:xfrm>
          <a:custGeom>
            <a:avLst/>
            <a:gdLst/>
            <a:ahLst/>
            <a:cxnLst/>
            <a:rect l="l" t="t" r="r" b="b"/>
            <a:pathLst>
              <a:path w="1046713" h="437129">
                <a:moveTo>
                  <a:pt x="319643" y="419953"/>
                </a:moveTo>
                <a:lnTo>
                  <a:pt x="153288" y="373113"/>
                </a:lnTo>
                <a:lnTo>
                  <a:pt x="89381" y="340766"/>
                </a:lnTo>
                <a:lnTo>
                  <a:pt x="41128" y="303640"/>
                </a:lnTo>
                <a:lnTo>
                  <a:pt x="10633" y="262614"/>
                </a:lnTo>
                <a:lnTo>
                  <a:pt x="0" y="218565"/>
                </a:lnTo>
                <a:lnTo>
                  <a:pt x="10633" y="174517"/>
                </a:lnTo>
                <a:lnTo>
                  <a:pt x="41128" y="133490"/>
                </a:lnTo>
                <a:lnTo>
                  <a:pt x="89381" y="96364"/>
                </a:lnTo>
                <a:lnTo>
                  <a:pt x="153288" y="64017"/>
                </a:lnTo>
                <a:lnTo>
                  <a:pt x="319643" y="17177"/>
                </a:lnTo>
                <a:lnTo>
                  <a:pt x="523357" y="1"/>
                </a:lnTo>
                <a:lnTo>
                  <a:pt x="727071" y="17177"/>
                </a:lnTo>
                <a:lnTo>
                  <a:pt x="893425" y="64017"/>
                </a:lnTo>
                <a:lnTo>
                  <a:pt x="957332" y="96364"/>
                </a:lnTo>
                <a:lnTo>
                  <a:pt x="1005585" y="133490"/>
                </a:lnTo>
                <a:lnTo>
                  <a:pt x="1036080" y="174517"/>
                </a:lnTo>
                <a:lnTo>
                  <a:pt x="1046713" y="218565"/>
                </a:lnTo>
                <a:lnTo>
                  <a:pt x="1036080" y="262614"/>
                </a:lnTo>
                <a:lnTo>
                  <a:pt x="1005585" y="303640"/>
                </a:lnTo>
                <a:lnTo>
                  <a:pt x="957332" y="340767"/>
                </a:lnTo>
                <a:lnTo>
                  <a:pt x="893425" y="373113"/>
                </a:lnTo>
                <a:lnTo>
                  <a:pt x="727070" y="419953"/>
                </a:lnTo>
                <a:lnTo>
                  <a:pt x="523357" y="437129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38" y="2692790"/>
            <a:ext cx="1067293" cy="599076"/>
          </a:xfrm>
          <a:prstGeom prst="rect">
            <a:avLst/>
          </a:prstGeom>
        </p:spPr>
      </p:pic>
      <p:sp>
        <p:nvSpPr>
          <p:cNvPr id="65" name="object 15"/>
          <p:cNvSpPr/>
          <p:nvPr/>
        </p:nvSpPr>
        <p:spPr>
          <a:xfrm>
            <a:off x="1444737" y="2726657"/>
            <a:ext cx="965696" cy="497476"/>
          </a:xfrm>
          <a:custGeom>
            <a:avLst/>
            <a:gdLst/>
            <a:ahLst/>
            <a:cxnLst/>
            <a:rect l="l" t="t" r="r" b="b"/>
            <a:pathLst>
              <a:path w="724272" h="373107">
                <a:moveTo>
                  <a:pt x="221176" y="358447"/>
                </a:moveTo>
                <a:lnTo>
                  <a:pt x="106067" y="318467"/>
                </a:lnTo>
                <a:lnTo>
                  <a:pt x="28458" y="259169"/>
                </a:lnTo>
                <a:lnTo>
                  <a:pt x="7357" y="224150"/>
                </a:lnTo>
                <a:lnTo>
                  <a:pt x="0" y="186553"/>
                </a:lnTo>
                <a:lnTo>
                  <a:pt x="7357" y="148956"/>
                </a:lnTo>
                <a:lnTo>
                  <a:pt x="28458" y="113938"/>
                </a:lnTo>
                <a:lnTo>
                  <a:pt x="106067" y="54640"/>
                </a:lnTo>
                <a:lnTo>
                  <a:pt x="221176" y="14660"/>
                </a:lnTo>
                <a:lnTo>
                  <a:pt x="362135" y="0"/>
                </a:lnTo>
                <a:lnTo>
                  <a:pt x="503095" y="14660"/>
                </a:lnTo>
                <a:lnTo>
                  <a:pt x="618204" y="54640"/>
                </a:lnTo>
                <a:lnTo>
                  <a:pt x="695813" y="113938"/>
                </a:lnTo>
                <a:lnTo>
                  <a:pt x="716914" y="148956"/>
                </a:lnTo>
                <a:lnTo>
                  <a:pt x="724272" y="186553"/>
                </a:lnTo>
                <a:lnTo>
                  <a:pt x="716914" y="224150"/>
                </a:lnTo>
                <a:lnTo>
                  <a:pt x="695813" y="259169"/>
                </a:lnTo>
                <a:lnTo>
                  <a:pt x="618204" y="318467"/>
                </a:lnTo>
                <a:lnTo>
                  <a:pt x="503095" y="358447"/>
                </a:lnTo>
                <a:lnTo>
                  <a:pt x="362135" y="373107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6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67" y="5988488"/>
            <a:ext cx="4252332" cy="608144"/>
          </a:xfrm>
          <a:prstGeom prst="rect">
            <a:avLst/>
          </a:prstGeom>
        </p:spPr>
      </p:pic>
      <p:sp>
        <p:nvSpPr>
          <p:cNvPr id="66" name="object 16"/>
          <p:cNvSpPr/>
          <p:nvPr/>
        </p:nvSpPr>
        <p:spPr>
          <a:xfrm>
            <a:off x="4037067" y="6022355"/>
            <a:ext cx="4150733" cy="506544"/>
          </a:xfrm>
          <a:custGeom>
            <a:avLst/>
            <a:gdLst/>
            <a:ahLst/>
            <a:cxnLst/>
            <a:rect l="l" t="t" r="r" b="b"/>
            <a:pathLst>
              <a:path w="3113050" h="379908">
                <a:moveTo>
                  <a:pt x="1" y="379908"/>
                </a:moveTo>
                <a:lnTo>
                  <a:pt x="3113050" y="379908"/>
                </a:lnTo>
                <a:lnTo>
                  <a:pt x="3113050" y="0"/>
                </a:lnTo>
                <a:lnTo>
                  <a:pt x="1" y="0"/>
                </a:lnTo>
                <a:close/>
              </a:path>
            </a:pathLst>
          </a:custGeom>
          <a:solidFill>
            <a:srgbClr val="B8FFC4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67" name="text 1"/>
          <p:cNvSpPr txBox="1"/>
          <p:nvPr/>
        </p:nvSpPr>
        <p:spPr>
          <a:xfrm>
            <a:off x="5147972" y="6729143"/>
            <a:ext cx="1871923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b="1" spc="13" dirty="0">
                <a:solidFill>
                  <a:srgbClr val="002060"/>
                </a:solidFill>
                <a:latin typeface="Arial"/>
                <a:cs typeface="Arial"/>
              </a:rPr>
              <a:t>Contact Information: nadiavandenberg@rcsi.ie</a:t>
            </a:r>
            <a:endParaRPr sz="533">
              <a:latin typeface="Arial"/>
              <a:cs typeface="Arial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198440" y="888097"/>
            <a:ext cx="2530244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Van Den Berg N , Cleere EF , Skinner L , Goggin C , Horgan A </a:t>
            </a:r>
            <a:endParaRPr sz="667">
              <a:latin typeface="Arial"/>
              <a:cs typeface="Arial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841079" y="877524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1306183" y="877524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1763401" y="877524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2214117" y="877524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533">
              <a:latin typeface="Arial"/>
              <a:cs typeface="Arial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2677386" y="877524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533">
              <a:latin typeface="Arial"/>
              <a:cs typeface="Arial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198441" y="1060403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232736" y="1070978"/>
            <a:ext cx="3939540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Department of Otolaryngology - Head &amp; Neck Surgery, University Hospital Waterford, Ireland</a:t>
            </a:r>
            <a:endParaRPr sz="667">
              <a:latin typeface="Arial"/>
              <a:cs typeface="Arial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198441" y="1243284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533">
              <a:latin typeface="Arial"/>
              <a:cs typeface="Arial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232737" y="1253858"/>
            <a:ext cx="3098349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Department of Medical Oncology – University Hospital Waterford, Ireland</a:t>
            </a:r>
            <a:endParaRPr sz="667">
              <a:latin typeface="Arial"/>
              <a:cs typeface="Arial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198441" y="1492151"/>
            <a:ext cx="520079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Background:</a:t>
            </a:r>
            <a:endParaRPr sz="533">
              <a:latin typeface="Arial"/>
              <a:cs typeface="Arial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198441" y="1624045"/>
            <a:ext cx="3737305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The incidence of head and neck cancers is on the rise, with &gt;50% of patients diagnosed</a:t>
            </a:r>
            <a:endParaRPr sz="667">
              <a:latin typeface="Arial"/>
              <a:cs typeface="Arial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198441" y="1758157"/>
            <a:ext cx="3739165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over the age of 65. With an aging population, this figure will increase. We evaluated the </a:t>
            </a:r>
            <a:endParaRPr sz="667">
              <a:latin typeface="Arial"/>
              <a:cs typeface="Arial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198440" y="1892269"/>
            <a:ext cx="3810980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impact of establishing the first Geriatric Oncology Assessment and Liaison Service in</a:t>
            </a:r>
            <a:endParaRPr sz="667">
              <a:latin typeface="Arial"/>
              <a:cs typeface="Arial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198440" y="2026381"/>
            <a:ext cx="321114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Ireland.</a:t>
            </a:r>
            <a:endParaRPr sz="667">
              <a:latin typeface="Arial"/>
              <a:cs typeface="Arial"/>
            </a:endParaRPr>
          </a:p>
        </p:txBody>
      </p:sp>
      <p:sp>
        <p:nvSpPr>
          <p:cNvPr id="83" name="text 1"/>
          <p:cNvSpPr txBox="1"/>
          <p:nvPr/>
        </p:nvSpPr>
        <p:spPr>
          <a:xfrm>
            <a:off x="198441" y="157486"/>
            <a:ext cx="7037889" cy="6115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947" b="1" spc="13" dirty="0">
                <a:solidFill>
                  <a:srgbClr val="002060"/>
                </a:solidFill>
                <a:latin typeface="Arial"/>
                <a:cs typeface="Arial"/>
              </a:rPr>
              <a:t>Evaluating the Impact of a Geriatric Oncology Assessment</a:t>
            </a:r>
            <a:endParaRPr sz="1867">
              <a:latin typeface="Arial"/>
              <a:cs typeface="Arial"/>
            </a:endParaRPr>
          </a:p>
          <a:p>
            <a:r>
              <a:rPr sz="2027" b="1" spc="13" dirty="0">
                <a:solidFill>
                  <a:srgbClr val="002060"/>
                </a:solidFill>
                <a:latin typeface="Arial"/>
                <a:cs typeface="Arial"/>
              </a:rPr>
              <a:t>and Liaison (GOAL) Service in a Model-4 Irish Hospital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84" name="text 1"/>
          <p:cNvSpPr txBox="1"/>
          <p:nvPr/>
        </p:nvSpPr>
        <p:spPr>
          <a:xfrm>
            <a:off x="8354494" y="6169321"/>
            <a:ext cx="488019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Conclusion:</a:t>
            </a:r>
            <a:endParaRPr sz="533">
              <a:latin typeface="Arial"/>
              <a:cs typeface="Arial"/>
            </a:endParaRPr>
          </a:p>
        </p:txBody>
      </p:sp>
      <p:sp>
        <p:nvSpPr>
          <p:cNvPr id="85" name="text 1"/>
          <p:cNvSpPr txBox="1"/>
          <p:nvPr/>
        </p:nvSpPr>
        <p:spPr>
          <a:xfrm>
            <a:off x="8354494" y="6301214"/>
            <a:ext cx="3870483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Limited information exists on treatment decisions for the geriatric oncology population.</a:t>
            </a:r>
            <a:endParaRPr sz="667">
              <a:latin typeface="Arial"/>
              <a:cs typeface="Arial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8354494" y="6435326"/>
            <a:ext cx="3778791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Utilisation of GOAL services provides an enhanced holistic approach to older cancer</a:t>
            </a:r>
            <a:endParaRPr sz="667">
              <a:latin typeface="Arial"/>
              <a:cs typeface="Arial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8354493" y="6569438"/>
            <a:ext cx="3856184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patients. This timely review will allow for extension of this service to all head and neck</a:t>
            </a:r>
            <a:endParaRPr sz="667">
              <a:latin typeface="Arial"/>
              <a:cs typeface="Arial"/>
            </a:endParaRPr>
          </a:p>
        </p:txBody>
      </p:sp>
      <p:sp>
        <p:nvSpPr>
          <p:cNvPr id="88" name="text 1"/>
          <p:cNvSpPr txBox="1"/>
          <p:nvPr/>
        </p:nvSpPr>
        <p:spPr>
          <a:xfrm>
            <a:off x="8354494" y="6686024"/>
            <a:ext cx="2653803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cancer patients ≥ 70 years, discussed at our Head and Neck MDT.</a:t>
            </a:r>
            <a:endParaRPr sz="667">
              <a:latin typeface="Arial"/>
              <a:cs typeface="Arial"/>
            </a:endParaRPr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61" y="6556412"/>
            <a:ext cx="2984105" cy="206179"/>
          </a:xfrm>
          <a:prstGeom prst="rect">
            <a:avLst/>
          </a:prstGeom>
        </p:spPr>
      </p:pic>
      <p:sp>
        <p:nvSpPr>
          <p:cNvPr id="89" name="text 1"/>
          <p:cNvSpPr txBox="1"/>
          <p:nvPr/>
        </p:nvSpPr>
        <p:spPr>
          <a:xfrm>
            <a:off x="5116028" y="6584432"/>
            <a:ext cx="1873975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i="1" spc="13" dirty="0">
                <a:solidFill>
                  <a:srgbClr val="002060"/>
                </a:solidFill>
                <a:latin typeface="Arial"/>
                <a:cs typeface="Arial"/>
              </a:rPr>
              <a:t>The authors have no conﬂict of interest to declare.</a:t>
            </a:r>
            <a:endParaRPr sz="533">
              <a:latin typeface="Arial"/>
              <a:cs typeface="Arial"/>
            </a:endParaRPr>
          </a:p>
        </p:txBody>
      </p:sp>
      <p:sp>
        <p:nvSpPr>
          <p:cNvPr id="90" name="text 1"/>
          <p:cNvSpPr txBox="1"/>
          <p:nvPr/>
        </p:nvSpPr>
        <p:spPr>
          <a:xfrm>
            <a:off x="142807" y="6027932"/>
            <a:ext cx="333938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Results:</a:t>
            </a:r>
            <a:endParaRPr sz="533">
              <a:latin typeface="Arial"/>
              <a:cs typeface="Arial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142807" y="6159826"/>
            <a:ext cx="3604128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Over a five-year period (2019-2024), 458 patients were evaluated. Majority (352/458,</a:t>
            </a:r>
            <a:endParaRPr sz="667">
              <a:latin typeface="Arial"/>
              <a:cs typeface="Arial"/>
            </a:endParaRPr>
          </a:p>
        </p:txBody>
      </p:sp>
      <p:sp>
        <p:nvSpPr>
          <p:cNvPr id="92" name="text 1"/>
          <p:cNvSpPr txBox="1"/>
          <p:nvPr/>
        </p:nvSpPr>
        <p:spPr>
          <a:xfrm>
            <a:off x="142807" y="6293938"/>
            <a:ext cx="3735382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77%) were diagnosed with gastrointestinal tumours. 15/458 (3.3%) of patients were</a:t>
            </a:r>
            <a:endParaRPr sz="667">
              <a:latin typeface="Arial"/>
              <a:cs typeface="Arial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142807" y="6428050"/>
            <a:ext cx="3634265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diagnosed with head and neck primaries. This low number reflects local standard</a:t>
            </a:r>
            <a:endParaRPr sz="667">
              <a:latin typeface="Arial"/>
              <a:cs typeface="Arial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142807" y="6562162"/>
            <a:ext cx="394916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operative</a:t>
            </a:r>
            <a:endParaRPr sz="667">
              <a:latin typeface="Arial"/>
              <a:cs typeface="Arial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656801" y="6562162"/>
            <a:ext cx="390107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protocols</a:t>
            </a:r>
            <a:endParaRPr sz="667">
              <a:latin typeface="Arial"/>
              <a:cs typeface="Arial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1165512" y="6562162"/>
            <a:ext cx="17812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1443794" y="6562162"/>
            <a:ext cx="32739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002060"/>
                </a:solidFill>
                <a:latin typeface="Arial"/>
                <a:cs typeface="Arial"/>
              </a:rPr>
              <a:t>funded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1861573" y="6562162"/>
            <a:ext cx="305084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referral</a:t>
            </a:r>
            <a:endParaRPr sz="667">
              <a:latin typeface="Arial"/>
              <a:cs typeface="Arial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2287887" y="6562161"/>
            <a:ext cx="404534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pathways.</a:t>
            </a:r>
            <a:endParaRPr sz="667">
              <a:latin typeface="Arial"/>
              <a:cs typeface="Arial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2827181" y="6562162"/>
            <a:ext cx="377219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Informed</a:t>
            </a:r>
            <a:endParaRPr sz="667">
              <a:latin typeface="Arial"/>
              <a:cs typeface="Arial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3331218" y="6562162"/>
            <a:ext cx="4510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002060"/>
                </a:solidFill>
                <a:latin typeface="Arial"/>
                <a:cs typeface="Arial"/>
              </a:rPr>
              <a:t>treatment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142807" y="6696273"/>
            <a:ext cx="2313262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recommendations were established using CGA outcomes.</a:t>
            </a:r>
            <a:endParaRPr sz="667">
              <a:latin typeface="Arial"/>
              <a:cs typeface="Arial"/>
            </a:endParaRPr>
          </a:p>
        </p:txBody>
      </p:sp>
      <p:pic>
        <p:nvPicPr>
          <p:cNvPr id="18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1" y="214256"/>
            <a:ext cx="3118480" cy="735491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58" y="-131967"/>
            <a:ext cx="1646956" cy="1646988"/>
          </a:xfrm>
          <a:prstGeom prst="rect">
            <a:avLst/>
          </a:prstGeom>
        </p:spPr>
      </p:pic>
      <p:sp>
        <p:nvSpPr>
          <p:cNvPr id="103" name="object 17"/>
          <p:cNvSpPr/>
          <p:nvPr/>
        </p:nvSpPr>
        <p:spPr>
          <a:xfrm>
            <a:off x="4041305" y="4377036"/>
            <a:ext cx="4151673" cy="541363"/>
          </a:xfrm>
          <a:custGeom>
            <a:avLst/>
            <a:gdLst/>
            <a:ahLst/>
            <a:cxnLst/>
            <a:rect l="l" t="t" r="r" b="b"/>
            <a:pathLst>
              <a:path w="3113755" h="406022">
                <a:moveTo>
                  <a:pt x="1607630" y="263821"/>
                </a:moveTo>
                <a:lnTo>
                  <a:pt x="1506125" y="263821"/>
                </a:lnTo>
                <a:lnTo>
                  <a:pt x="0" y="263821"/>
                </a:lnTo>
                <a:lnTo>
                  <a:pt x="0" y="1"/>
                </a:lnTo>
                <a:lnTo>
                  <a:pt x="3113755" y="1"/>
                </a:lnTo>
                <a:lnTo>
                  <a:pt x="3113755" y="263821"/>
                </a:lnTo>
                <a:close/>
              </a:path>
              <a:path w="3113755" h="406022">
                <a:moveTo>
                  <a:pt x="1455372" y="304516"/>
                </a:moveTo>
                <a:lnTo>
                  <a:pt x="1506125" y="304516"/>
                </a:lnTo>
                <a:lnTo>
                  <a:pt x="1506125" y="263821"/>
                </a:lnTo>
                <a:lnTo>
                  <a:pt x="1607630" y="263821"/>
                </a:lnTo>
                <a:lnTo>
                  <a:pt x="1607630" y="304516"/>
                </a:lnTo>
                <a:lnTo>
                  <a:pt x="1658383" y="304516"/>
                </a:lnTo>
                <a:lnTo>
                  <a:pt x="1556877" y="406022"/>
                </a:lnTo>
                <a:close/>
              </a:path>
            </a:pathLst>
          </a:custGeom>
          <a:solidFill>
            <a:srgbClr val="B8FFC4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04" name="text 1"/>
          <p:cNvSpPr txBox="1"/>
          <p:nvPr/>
        </p:nvSpPr>
        <p:spPr>
          <a:xfrm>
            <a:off x="5006607" y="4470149"/>
            <a:ext cx="96245" cy="205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33" spc="13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1333">
              <a:latin typeface="Arial"/>
              <a:cs typeface="Arial"/>
            </a:endParaRPr>
          </a:p>
        </p:txBody>
      </p:sp>
      <p:sp>
        <p:nvSpPr>
          <p:cNvPr id="105" name="text 1"/>
          <p:cNvSpPr txBox="1"/>
          <p:nvPr/>
        </p:nvSpPr>
        <p:spPr>
          <a:xfrm>
            <a:off x="5092397" y="4452526"/>
            <a:ext cx="85088" cy="1272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27" spc="13" dirty="0">
                <a:solidFill>
                  <a:srgbClr val="002060"/>
                </a:solidFill>
                <a:latin typeface="Arial"/>
                <a:cs typeface="Arial"/>
              </a:rPr>
              <a:t>st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6" name="text 1"/>
          <p:cNvSpPr txBox="1"/>
          <p:nvPr/>
        </p:nvSpPr>
        <p:spPr>
          <a:xfrm>
            <a:off x="5172334" y="4470149"/>
            <a:ext cx="1992981" cy="1742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32" spc="13" dirty="0">
                <a:solidFill>
                  <a:srgbClr val="002060"/>
                </a:solidFill>
                <a:latin typeface="Arial"/>
                <a:cs typeface="Arial"/>
              </a:rPr>
              <a:t> Irish Geriatric Oncology Clinic</a:t>
            </a:r>
            <a:endParaRPr sz="1067">
              <a:latin typeface="Arial"/>
              <a:cs typeface="Arial"/>
            </a:endParaRPr>
          </a:p>
        </p:txBody>
      </p:sp>
      <p:sp>
        <p:nvSpPr>
          <p:cNvPr id="107" name="object 18"/>
          <p:cNvSpPr/>
          <p:nvPr/>
        </p:nvSpPr>
        <p:spPr>
          <a:xfrm>
            <a:off x="5494213" y="6103395"/>
            <a:ext cx="456532" cy="350499"/>
          </a:xfrm>
          <a:custGeom>
            <a:avLst/>
            <a:gdLst/>
            <a:ahLst/>
            <a:cxnLst/>
            <a:rect l="l" t="t" r="r" b="b"/>
            <a:pathLst>
              <a:path w="342399" h="262874">
                <a:moveTo>
                  <a:pt x="1" y="262874"/>
                </a:moveTo>
                <a:lnTo>
                  <a:pt x="342399" y="262874"/>
                </a:lnTo>
                <a:lnTo>
                  <a:pt x="342399" y="0"/>
                </a:lnTo>
                <a:lnTo>
                  <a:pt x="1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08" name="text 1"/>
          <p:cNvSpPr txBox="1"/>
          <p:nvPr/>
        </p:nvSpPr>
        <p:spPr>
          <a:xfrm>
            <a:off x="5648903" y="6240308"/>
            <a:ext cx="158890" cy="900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5" spc="13" dirty="0">
                <a:solidFill>
                  <a:srgbClr val="002060"/>
                </a:solidFill>
                <a:latin typeface="Arial"/>
                <a:cs typeface="Arial"/>
              </a:rPr>
              <a:t>ANP</a:t>
            </a:r>
            <a:endParaRPr sz="533">
              <a:latin typeface="Arial"/>
              <a:cs typeface="Arial"/>
            </a:endParaRPr>
          </a:p>
        </p:txBody>
      </p:sp>
      <p:sp>
        <p:nvSpPr>
          <p:cNvPr id="109" name="object 19"/>
          <p:cNvSpPr/>
          <p:nvPr/>
        </p:nvSpPr>
        <p:spPr>
          <a:xfrm>
            <a:off x="4764320" y="6107568"/>
            <a:ext cx="678019" cy="344336"/>
          </a:xfrm>
          <a:custGeom>
            <a:avLst/>
            <a:gdLst/>
            <a:ahLst/>
            <a:cxnLst/>
            <a:rect l="l" t="t" r="r" b="b"/>
            <a:pathLst>
              <a:path w="508514" h="258252">
                <a:moveTo>
                  <a:pt x="1" y="258252"/>
                </a:moveTo>
                <a:lnTo>
                  <a:pt x="508513" y="258252"/>
                </a:lnTo>
                <a:lnTo>
                  <a:pt x="508513" y="1"/>
                </a:lnTo>
                <a:lnTo>
                  <a:pt x="1" y="1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0" name="text 1"/>
          <p:cNvSpPr txBox="1"/>
          <p:nvPr/>
        </p:nvSpPr>
        <p:spPr>
          <a:xfrm>
            <a:off x="4902725" y="6241400"/>
            <a:ext cx="431978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Geriatrician</a:t>
            </a:r>
            <a:endParaRPr sz="533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01717" y="6103395"/>
            <a:ext cx="415145" cy="350155"/>
          </a:xfrm>
          <a:custGeom>
            <a:avLst/>
            <a:gdLst/>
            <a:ahLst/>
            <a:cxnLst/>
            <a:rect l="l" t="t" r="r" b="b"/>
            <a:pathLst>
              <a:path w="311359" h="262616">
                <a:moveTo>
                  <a:pt x="1" y="262616"/>
                </a:moveTo>
                <a:lnTo>
                  <a:pt x="311359" y="262616"/>
                </a:lnTo>
                <a:lnTo>
                  <a:pt x="311359" y="0"/>
                </a:lnTo>
                <a:lnTo>
                  <a:pt x="1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1" name="text 1"/>
          <p:cNvSpPr txBox="1"/>
          <p:nvPr/>
        </p:nvSpPr>
        <p:spPr>
          <a:xfrm>
            <a:off x="6140048" y="6240137"/>
            <a:ext cx="163699" cy="900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5" spc="13" dirty="0">
                <a:solidFill>
                  <a:srgbClr val="002060"/>
                </a:solidFill>
                <a:latin typeface="Arial"/>
                <a:cs typeface="Arial"/>
              </a:rPr>
              <a:t>CNS</a:t>
            </a:r>
            <a:endParaRPr sz="533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66108" y="6100802"/>
            <a:ext cx="635721" cy="350156"/>
          </a:xfrm>
          <a:custGeom>
            <a:avLst/>
            <a:gdLst/>
            <a:ahLst/>
            <a:cxnLst/>
            <a:rect l="l" t="t" r="r" b="b"/>
            <a:pathLst>
              <a:path w="476791" h="262617">
                <a:moveTo>
                  <a:pt x="0" y="262617"/>
                </a:moveTo>
                <a:lnTo>
                  <a:pt x="476791" y="262617"/>
                </a:lnTo>
                <a:lnTo>
                  <a:pt x="476791" y="1"/>
                </a:lnTo>
                <a:lnTo>
                  <a:pt x="0" y="1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2" name="text 1"/>
          <p:cNvSpPr txBox="1"/>
          <p:nvPr/>
        </p:nvSpPr>
        <p:spPr>
          <a:xfrm>
            <a:off x="6593147" y="6237543"/>
            <a:ext cx="419025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Pharmacist</a:t>
            </a:r>
            <a:endParaRPr sz="533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88404" y="6102619"/>
            <a:ext cx="351291" cy="349141"/>
          </a:xfrm>
          <a:custGeom>
            <a:avLst/>
            <a:gdLst/>
            <a:ahLst/>
            <a:cxnLst/>
            <a:rect l="l" t="t" r="r" b="b"/>
            <a:pathLst>
              <a:path w="263468" h="261856">
                <a:moveTo>
                  <a:pt x="0" y="261856"/>
                </a:moveTo>
                <a:lnTo>
                  <a:pt x="263468" y="261856"/>
                </a:lnTo>
                <a:lnTo>
                  <a:pt x="263468" y="0"/>
                </a:lnTo>
                <a:lnTo>
                  <a:pt x="0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3" name="text 1"/>
          <p:cNvSpPr txBox="1"/>
          <p:nvPr/>
        </p:nvSpPr>
        <p:spPr>
          <a:xfrm>
            <a:off x="7916603" y="6238854"/>
            <a:ext cx="101118" cy="838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5" spc="13" dirty="0">
                <a:solidFill>
                  <a:srgbClr val="002060"/>
                </a:solidFill>
                <a:latin typeface="Arial"/>
                <a:cs typeface="Arial"/>
              </a:rPr>
              <a:t>OT</a:t>
            </a:r>
            <a:endParaRPr sz="533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82542" y="6107573"/>
            <a:ext cx="629903" cy="344336"/>
          </a:xfrm>
          <a:custGeom>
            <a:avLst/>
            <a:gdLst/>
            <a:ahLst/>
            <a:cxnLst/>
            <a:rect l="l" t="t" r="r" b="b"/>
            <a:pathLst>
              <a:path w="472427" h="258252">
                <a:moveTo>
                  <a:pt x="1" y="258252"/>
                </a:moveTo>
                <a:lnTo>
                  <a:pt x="472427" y="258252"/>
                </a:lnTo>
                <a:lnTo>
                  <a:pt x="472427" y="0"/>
                </a:lnTo>
                <a:lnTo>
                  <a:pt x="1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4" name="text 1"/>
          <p:cNvSpPr txBox="1"/>
          <p:nvPr/>
        </p:nvSpPr>
        <p:spPr>
          <a:xfrm>
            <a:off x="4215693" y="6241405"/>
            <a:ext cx="396583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Oncologist</a:t>
            </a:r>
            <a:endParaRPr sz="533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42246" y="5001785"/>
            <a:ext cx="4150732" cy="789111"/>
          </a:xfrm>
          <a:custGeom>
            <a:avLst/>
            <a:gdLst/>
            <a:ahLst/>
            <a:cxnLst/>
            <a:rect l="l" t="t" r="r" b="b"/>
            <a:pathLst>
              <a:path w="3113049" h="591833">
                <a:moveTo>
                  <a:pt x="1630504" y="384556"/>
                </a:moveTo>
                <a:lnTo>
                  <a:pt x="1482545" y="384556"/>
                </a:lnTo>
                <a:lnTo>
                  <a:pt x="0" y="384556"/>
                </a:lnTo>
                <a:lnTo>
                  <a:pt x="0" y="1"/>
                </a:lnTo>
                <a:lnTo>
                  <a:pt x="3113049" y="1"/>
                </a:lnTo>
                <a:lnTo>
                  <a:pt x="3113049" y="384556"/>
                </a:lnTo>
                <a:close/>
              </a:path>
              <a:path w="3113049" h="591833">
                <a:moveTo>
                  <a:pt x="1408567" y="443875"/>
                </a:moveTo>
                <a:lnTo>
                  <a:pt x="1482545" y="443875"/>
                </a:lnTo>
                <a:lnTo>
                  <a:pt x="1482545" y="384556"/>
                </a:lnTo>
                <a:lnTo>
                  <a:pt x="1630504" y="384556"/>
                </a:lnTo>
                <a:lnTo>
                  <a:pt x="1630504" y="443875"/>
                </a:lnTo>
                <a:lnTo>
                  <a:pt x="1704483" y="443875"/>
                </a:lnTo>
                <a:lnTo>
                  <a:pt x="1556524" y="591833"/>
                </a:lnTo>
                <a:close/>
              </a:path>
            </a:pathLst>
          </a:custGeom>
          <a:solidFill>
            <a:srgbClr val="B8FFC4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4126920" y="5094902"/>
            <a:ext cx="799953" cy="319572"/>
          </a:xfrm>
          <a:custGeom>
            <a:avLst/>
            <a:gdLst/>
            <a:ahLst/>
            <a:cxnLst/>
            <a:rect l="l" t="t" r="r" b="b"/>
            <a:pathLst>
              <a:path w="599965" h="239679">
                <a:moveTo>
                  <a:pt x="0" y="239679"/>
                </a:moveTo>
                <a:lnTo>
                  <a:pt x="599965" y="239679"/>
                </a:lnTo>
                <a:lnTo>
                  <a:pt x="599965" y="1"/>
                </a:lnTo>
                <a:lnTo>
                  <a:pt x="0" y="1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5" name="text 1"/>
          <p:cNvSpPr txBox="1"/>
          <p:nvPr/>
        </p:nvSpPr>
        <p:spPr>
          <a:xfrm>
            <a:off x="4272116" y="5201017"/>
            <a:ext cx="505588" cy="124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Oncologist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385704" y="5100940"/>
            <a:ext cx="799952" cy="307177"/>
          </a:xfrm>
          <a:custGeom>
            <a:avLst/>
            <a:gdLst/>
            <a:ahLst/>
            <a:cxnLst/>
            <a:rect l="l" t="t" r="r" b="b"/>
            <a:pathLst>
              <a:path w="599964" h="230383">
                <a:moveTo>
                  <a:pt x="0" y="230383"/>
                </a:moveTo>
                <a:lnTo>
                  <a:pt x="599964" y="230383"/>
                </a:lnTo>
                <a:lnTo>
                  <a:pt x="599964" y="0"/>
                </a:lnTo>
                <a:lnTo>
                  <a:pt x="0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6" name="text 1"/>
          <p:cNvSpPr txBox="1"/>
          <p:nvPr/>
        </p:nvSpPr>
        <p:spPr>
          <a:xfrm>
            <a:off x="6606185" y="5200856"/>
            <a:ext cx="359522" cy="112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32" spc="13" dirty="0">
                <a:solidFill>
                  <a:srgbClr val="002060"/>
                </a:solidFill>
                <a:latin typeface="Arial"/>
                <a:cs typeface="Arial"/>
              </a:rPr>
              <a:t>2 x CNS</a:t>
            </a:r>
            <a:endParaRPr sz="667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00870" y="5094903"/>
            <a:ext cx="885545" cy="319573"/>
          </a:xfrm>
          <a:custGeom>
            <a:avLst/>
            <a:gdLst/>
            <a:ahLst/>
            <a:cxnLst/>
            <a:rect l="l" t="t" r="r" b="b"/>
            <a:pathLst>
              <a:path w="664159" h="239680">
                <a:moveTo>
                  <a:pt x="1" y="239680"/>
                </a:moveTo>
                <a:lnTo>
                  <a:pt x="664159" y="239680"/>
                </a:lnTo>
                <a:lnTo>
                  <a:pt x="664159" y="0"/>
                </a:lnTo>
                <a:lnTo>
                  <a:pt x="1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7" name="text 1"/>
          <p:cNvSpPr txBox="1"/>
          <p:nvPr/>
        </p:nvSpPr>
        <p:spPr>
          <a:xfrm>
            <a:off x="5162514" y="5129899"/>
            <a:ext cx="507639" cy="25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32" spc="13" dirty="0">
                <a:solidFill>
                  <a:srgbClr val="002060"/>
                </a:solidFill>
                <a:latin typeface="Arial"/>
                <a:cs typeface="Arial"/>
              </a:rPr>
              <a:t>Geriatrician</a:t>
            </a:r>
            <a:endParaRPr sz="667">
              <a:latin typeface="Arial"/>
              <a:cs typeface="Arial"/>
            </a:endParaRPr>
          </a:p>
          <a:p>
            <a:pPr marL="92867"/>
            <a:r>
              <a:rPr sz="933" spc="13" dirty="0">
                <a:solidFill>
                  <a:srgbClr val="002060"/>
                </a:solidFill>
                <a:latin typeface="Arial"/>
                <a:cs typeface="Arial"/>
              </a:rPr>
              <a:t>support</a:t>
            </a:r>
            <a:endParaRPr sz="933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75081" y="5088543"/>
            <a:ext cx="847681" cy="319575"/>
          </a:xfrm>
          <a:custGeom>
            <a:avLst/>
            <a:gdLst/>
            <a:ahLst/>
            <a:cxnLst/>
            <a:rect l="l" t="t" r="r" b="b"/>
            <a:pathLst>
              <a:path w="635761" h="239681">
                <a:moveTo>
                  <a:pt x="0" y="239681"/>
                </a:moveTo>
                <a:lnTo>
                  <a:pt x="635761" y="239681"/>
                </a:lnTo>
                <a:lnTo>
                  <a:pt x="635761" y="0"/>
                </a:lnTo>
                <a:lnTo>
                  <a:pt x="0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8" name="text 1"/>
          <p:cNvSpPr txBox="1"/>
          <p:nvPr/>
        </p:nvSpPr>
        <p:spPr>
          <a:xfrm>
            <a:off x="7493367" y="5194659"/>
            <a:ext cx="452624" cy="1435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33" spc="13" dirty="0">
                <a:solidFill>
                  <a:srgbClr val="002060"/>
                </a:solidFill>
                <a:latin typeface="Arial"/>
                <a:cs typeface="Arial"/>
              </a:rPr>
              <a:t>Dietitian</a:t>
            </a:r>
            <a:endParaRPr sz="933">
              <a:latin typeface="Arial"/>
              <a:cs typeface="Arial"/>
            </a:endParaRPr>
          </a:p>
        </p:txBody>
      </p:sp>
      <p:sp>
        <p:nvSpPr>
          <p:cNvPr id="119" name="text 1"/>
          <p:cNvSpPr txBox="1"/>
          <p:nvPr/>
        </p:nvSpPr>
        <p:spPr>
          <a:xfrm>
            <a:off x="6006033" y="5157111"/>
            <a:ext cx="275973" cy="1435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33" spc="13" dirty="0">
                <a:solidFill>
                  <a:srgbClr val="002060"/>
                </a:solidFill>
                <a:latin typeface="Arial"/>
                <a:cs typeface="Arial"/>
              </a:rPr>
              <a:t>2017</a:t>
            </a:r>
            <a:endParaRPr sz="933">
              <a:latin typeface="Arial"/>
              <a:cs typeface="Arial"/>
            </a:endParaRPr>
          </a:p>
        </p:txBody>
      </p:sp>
      <p:sp>
        <p:nvSpPr>
          <p:cNvPr id="120" name="text 1"/>
          <p:cNvSpPr txBox="1"/>
          <p:nvPr/>
        </p:nvSpPr>
        <p:spPr>
          <a:xfrm>
            <a:off x="5942921" y="5794502"/>
            <a:ext cx="346505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0" spc="13" dirty="0">
                <a:solidFill>
                  <a:srgbClr val="002060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151808" y="6101815"/>
            <a:ext cx="583713" cy="349143"/>
          </a:xfrm>
          <a:custGeom>
            <a:avLst/>
            <a:gdLst/>
            <a:ahLst/>
            <a:cxnLst/>
            <a:rect l="l" t="t" r="r" b="b"/>
            <a:pathLst>
              <a:path w="437785" h="261857">
                <a:moveTo>
                  <a:pt x="0" y="261857"/>
                </a:moveTo>
                <a:lnTo>
                  <a:pt x="437785" y="261857"/>
                </a:lnTo>
                <a:lnTo>
                  <a:pt x="43778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FDE9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1" name="text 1"/>
          <p:cNvSpPr txBox="1"/>
          <p:nvPr/>
        </p:nvSpPr>
        <p:spPr>
          <a:xfrm>
            <a:off x="7296987" y="6238049"/>
            <a:ext cx="305148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Dietitian</a:t>
            </a:r>
            <a:endParaRPr sz="533">
              <a:latin typeface="Arial"/>
              <a:cs typeface="Arial"/>
            </a:endParaRPr>
          </a:p>
        </p:txBody>
      </p:sp>
      <p:pic>
        <p:nvPicPr>
          <p:cNvPr id="122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17" y="1832982"/>
            <a:ext cx="3321664" cy="61172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4586051" y="1858381"/>
            <a:ext cx="3236999" cy="527064"/>
          </a:xfrm>
          <a:custGeom>
            <a:avLst/>
            <a:gdLst/>
            <a:ahLst/>
            <a:cxnLst/>
            <a:rect l="l" t="t" r="r" b="b"/>
            <a:pathLst>
              <a:path w="2427749" h="395298">
                <a:moveTo>
                  <a:pt x="1" y="395298"/>
                </a:moveTo>
                <a:lnTo>
                  <a:pt x="2427749" y="395298"/>
                </a:lnTo>
                <a:lnTo>
                  <a:pt x="2427749" y="0"/>
                </a:lnTo>
                <a:lnTo>
                  <a:pt x="1" y="0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3" name="text 1"/>
          <p:cNvSpPr txBox="1"/>
          <p:nvPr/>
        </p:nvSpPr>
        <p:spPr>
          <a:xfrm>
            <a:off x="5533895" y="1926001"/>
            <a:ext cx="1364284" cy="2685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20001"/>
            <a:r>
              <a:rPr sz="933" spc="13" dirty="0">
                <a:solidFill>
                  <a:srgbClr val="002060"/>
                </a:solidFill>
                <a:latin typeface="Arial"/>
                <a:cs typeface="Arial"/>
              </a:rPr>
              <a:t>Screening</a:t>
            </a:r>
            <a:r>
              <a:rPr sz="933" spc="13" dirty="0">
                <a:solidFill>
                  <a:srgbClr val="004526"/>
                </a:solidFill>
                <a:latin typeface="Arial"/>
                <a:cs typeface="Arial"/>
              </a:rPr>
              <a:t>:</a:t>
            </a:r>
            <a:endParaRPr sz="933">
              <a:latin typeface="Arial"/>
              <a:cs typeface="Arial"/>
            </a:endParaRPr>
          </a:p>
          <a:p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Vulnerable Elders Survey-13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17" y="2344378"/>
            <a:ext cx="1016667" cy="585465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16" y="2344377"/>
            <a:ext cx="1001467" cy="609467"/>
          </a:xfrm>
          <a:prstGeom prst="rect">
            <a:avLst/>
          </a:prstGeom>
        </p:spPr>
      </p:pic>
      <p:pic>
        <p:nvPicPr>
          <p:cNvPr id="126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90" y="2809996"/>
            <a:ext cx="1558681" cy="468099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4586524" y="2835396"/>
            <a:ext cx="1474017" cy="383435"/>
          </a:xfrm>
          <a:custGeom>
            <a:avLst/>
            <a:gdLst/>
            <a:ahLst/>
            <a:cxnLst/>
            <a:rect l="l" t="t" r="r" b="b"/>
            <a:pathLst>
              <a:path w="1105513" h="287576">
                <a:moveTo>
                  <a:pt x="1" y="287576"/>
                </a:moveTo>
                <a:lnTo>
                  <a:pt x="1105513" y="287576"/>
                </a:lnTo>
                <a:lnTo>
                  <a:pt x="1105513" y="1"/>
                </a:lnTo>
                <a:lnTo>
                  <a:pt x="1" y="1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7" name="text 1"/>
          <p:cNvSpPr txBox="1"/>
          <p:nvPr/>
        </p:nvSpPr>
        <p:spPr>
          <a:xfrm>
            <a:off x="4856402" y="2902321"/>
            <a:ext cx="1010854" cy="2685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3852"/>
            <a:r>
              <a:rPr sz="933" spc="13" dirty="0">
                <a:solidFill>
                  <a:srgbClr val="002060"/>
                </a:solidFill>
                <a:latin typeface="Arial"/>
                <a:cs typeface="Arial"/>
              </a:rPr>
              <a:t>Abnormal Screen</a:t>
            </a:r>
            <a:endParaRPr sz="933">
              <a:latin typeface="Arial"/>
              <a:cs typeface="Arial"/>
            </a:endParaRPr>
          </a:p>
          <a:p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VES-13 </a:t>
            </a:r>
            <a:r>
              <a:rPr sz="413" spc="13" dirty="0">
                <a:solidFill>
                  <a:srgbClr val="002060"/>
                </a:solidFill>
                <a:latin typeface="Arial"/>
                <a:cs typeface="Arial"/>
              </a:rPr>
              <a:t>≥</a:t>
            </a:r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3 or G8 </a:t>
            </a:r>
            <a:r>
              <a:rPr sz="413" spc="13" dirty="0">
                <a:solidFill>
                  <a:srgbClr val="002060"/>
                </a:solidFill>
                <a:latin typeface="Arial"/>
                <a:cs typeface="Arial"/>
              </a:rPr>
              <a:t>≤</a:t>
            </a:r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14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33" y="2834101"/>
            <a:ext cx="1558680" cy="427064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6333367" y="2859502"/>
            <a:ext cx="1474015" cy="342397"/>
          </a:xfrm>
          <a:custGeom>
            <a:avLst/>
            <a:gdLst/>
            <a:ahLst/>
            <a:cxnLst/>
            <a:rect l="l" t="t" r="r" b="b"/>
            <a:pathLst>
              <a:path w="1105511" h="256798">
                <a:moveTo>
                  <a:pt x="0" y="256798"/>
                </a:moveTo>
                <a:lnTo>
                  <a:pt x="1105511" y="256798"/>
                </a:lnTo>
                <a:lnTo>
                  <a:pt x="1105511" y="0"/>
                </a:lnTo>
                <a:lnTo>
                  <a:pt x="0" y="0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9" name="text 1"/>
          <p:cNvSpPr txBox="1"/>
          <p:nvPr/>
        </p:nvSpPr>
        <p:spPr>
          <a:xfrm>
            <a:off x="6715377" y="2966870"/>
            <a:ext cx="714170" cy="124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Normal Screen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0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03" y="3501349"/>
            <a:ext cx="1558683" cy="324471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4578936" y="3526748"/>
            <a:ext cx="1474016" cy="239805"/>
          </a:xfrm>
          <a:custGeom>
            <a:avLst/>
            <a:gdLst/>
            <a:ahLst/>
            <a:cxnLst/>
            <a:rect l="l" t="t" r="r" b="b"/>
            <a:pathLst>
              <a:path w="1105512" h="179854">
                <a:moveTo>
                  <a:pt x="0" y="179854"/>
                </a:moveTo>
                <a:lnTo>
                  <a:pt x="1105512" y="179854"/>
                </a:lnTo>
                <a:lnTo>
                  <a:pt x="1105512" y="1"/>
                </a:lnTo>
                <a:lnTo>
                  <a:pt x="0" y="1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31" name="text 1"/>
          <p:cNvSpPr txBox="1"/>
          <p:nvPr/>
        </p:nvSpPr>
        <p:spPr>
          <a:xfrm>
            <a:off x="4990941" y="3592979"/>
            <a:ext cx="682110" cy="124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Refer for CGA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2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21" y="3501349"/>
            <a:ext cx="1558683" cy="324471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6336955" y="3526748"/>
            <a:ext cx="1474016" cy="239805"/>
          </a:xfrm>
          <a:custGeom>
            <a:avLst/>
            <a:gdLst/>
            <a:ahLst/>
            <a:cxnLst/>
            <a:rect l="l" t="t" r="r" b="b"/>
            <a:pathLst>
              <a:path w="1105512" h="179854">
                <a:moveTo>
                  <a:pt x="0" y="179854"/>
                </a:moveTo>
                <a:lnTo>
                  <a:pt x="1105512" y="179854"/>
                </a:lnTo>
                <a:lnTo>
                  <a:pt x="1105512" y="1"/>
                </a:lnTo>
                <a:lnTo>
                  <a:pt x="0" y="1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33" name="text 1"/>
          <p:cNvSpPr txBox="1"/>
          <p:nvPr/>
        </p:nvSpPr>
        <p:spPr>
          <a:xfrm>
            <a:off x="6555351" y="3592979"/>
            <a:ext cx="1059393" cy="124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12" spc="13" dirty="0">
                <a:solidFill>
                  <a:srgbClr val="002060"/>
                </a:solidFill>
                <a:latin typeface="Arial"/>
                <a:cs typeface="Arial"/>
              </a:rPr>
              <a:t>Fit – Standard of Care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4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9" y="3177761"/>
            <a:ext cx="143067" cy="443467"/>
          </a:xfrm>
          <a:prstGeom prst="rect">
            <a:avLst/>
          </a:prstGeom>
        </p:spPr>
      </p:pic>
      <p:pic>
        <p:nvPicPr>
          <p:cNvPr id="135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40" y="3160832"/>
            <a:ext cx="154267" cy="454667"/>
          </a:xfrm>
          <a:prstGeom prst="rect">
            <a:avLst/>
          </a:prstGeom>
        </p:spPr>
      </p:pic>
      <p:sp>
        <p:nvSpPr>
          <p:cNvPr id="136" name="text 1"/>
          <p:cNvSpPr txBox="1"/>
          <p:nvPr/>
        </p:nvSpPr>
        <p:spPr>
          <a:xfrm>
            <a:off x="5451649" y="4094503"/>
            <a:ext cx="1329851" cy="205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33" spc="13" dirty="0">
                <a:solidFill>
                  <a:srgbClr val="002060"/>
                </a:solidFill>
                <a:latin typeface="Arial"/>
                <a:cs typeface="Arial"/>
              </a:rPr>
              <a:t> </a:t>
            </a:r>
            <a:r>
              <a:rPr sz="1333" b="1" spc="13" dirty="0">
                <a:solidFill>
                  <a:srgbClr val="002060"/>
                </a:solidFill>
                <a:latin typeface="Arial"/>
                <a:cs typeface="Arial"/>
              </a:rPr>
              <a:t>The GOAL MDT</a:t>
            </a:r>
            <a:endParaRPr sz="1333">
              <a:latin typeface="Arial"/>
              <a:cs typeface="Arial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5515125" y="1589038"/>
            <a:ext cx="1464632" cy="205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33" b="1" spc="13" dirty="0">
                <a:solidFill>
                  <a:srgbClr val="002060"/>
                </a:solidFill>
                <a:latin typeface="Arial"/>
                <a:cs typeface="Arial"/>
              </a:rPr>
              <a:t>Referral Pathway </a:t>
            </a:r>
            <a:endParaRPr sz="1333">
              <a:latin typeface="Arial"/>
              <a:cs typeface="Arial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8872293" y="1395529"/>
            <a:ext cx="924420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SOCIAL ASSESSMENT</a:t>
            </a:r>
            <a:endParaRPr sz="533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872296" y="1480716"/>
            <a:ext cx="882897" cy="12701"/>
          </a:xfrm>
          <a:custGeom>
            <a:avLst/>
            <a:gdLst/>
            <a:ahLst/>
            <a:cxnLst/>
            <a:rect l="l" t="t" r="r" b="b"/>
            <a:pathLst>
              <a:path w="662173" h="9526">
                <a:moveTo>
                  <a:pt x="0" y="1"/>
                </a:moveTo>
                <a:lnTo>
                  <a:pt x="662173" y="1"/>
                </a:lnTo>
                <a:lnTo>
                  <a:pt x="662173" y="9526"/>
                </a:lnTo>
                <a:lnTo>
                  <a:pt x="0" y="9526"/>
                </a:lnTo>
                <a:lnTo>
                  <a:pt x="0" y="1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39" name="text 1"/>
          <p:cNvSpPr txBox="1"/>
          <p:nvPr/>
        </p:nvSpPr>
        <p:spPr>
          <a:xfrm>
            <a:off x="8757993" y="1549775"/>
            <a:ext cx="1078950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b="1" spc="13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ives at home with his wife</a:t>
            </a:r>
            <a:endParaRPr sz="667">
              <a:latin typeface="Arial"/>
              <a:cs typeface="Arial"/>
            </a:endParaRPr>
          </a:p>
        </p:txBody>
      </p:sp>
      <p:sp>
        <p:nvSpPr>
          <p:cNvPr id="140" name="text 1"/>
          <p:cNvSpPr txBox="1"/>
          <p:nvPr/>
        </p:nvSpPr>
        <p:spPr>
          <a:xfrm>
            <a:off x="8960424" y="1683887"/>
            <a:ext cx="687176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House with stairs</a:t>
            </a:r>
            <a:endParaRPr sz="667">
              <a:latin typeface="Arial"/>
              <a:cs typeface="Arial"/>
            </a:endParaRPr>
          </a:p>
        </p:txBody>
      </p:sp>
      <p:sp>
        <p:nvSpPr>
          <p:cNvPr id="141" name="text 1"/>
          <p:cNvSpPr txBox="1"/>
          <p:nvPr/>
        </p:nvSpPr>
        <p:spPr>
          <a:xfrm>
            <a:off x="8783543" y="1818000"/>
            <a:ext cx="1075487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No formal home supports</a:t>
            </a:r>
            <a:endParaRPr sz="667">
              <a:latin typeface="Arial"/>
              <a:cs typeface="Arial"/>
            </a:endParaRPr>
          </a:p>
        </p:txBody>
      </p:sp>
      <p:sp>
        <p:nvSpPr>
          <p:cNvPr id="142" name="text 1"/>
          <p:cNvSpPr txBox="1"/>
          <p:nvPr/>
        </p:nvSpPr>
        <p:spPr>
          <a:xfrm>
            <a:off x="8558960" y="1952112"/>
            <a:ext cx="1547540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Hearing impairment; no hearing aids</a:t>
            </a:r>
            <a:endParaRPr sz="667">
              <a:latin typeface="Arial"/>
              <a:cs typeface="Arial"/>
            </a:endParaRPr>
          </a:p>
        </p:txBody>
      </p:sp>
      <p:sp>
        <p:nvSpPr>
          <p:cNvPr id="143" name="text 1"/>
          <p:cNvSpPr txBox="1"/>
          <p:nvPr/>
        </p:nvSpPr>
        <p:spPr>
          <a:xfrm>
            <a:off x="10794826" y="2909886"/>
            <a:ext cx="335476" cy="92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99" b="1" spc="13" dirty="0">
                <a:solidFill>
                  <a:srgbClr val="002060"/>
                </a:solidFill>
                <a:latin typeface="Arial"/>
                <a:cs typeface="Arial"/>
              </a:rPr>
              <a:t>FRAILTY</a:t>
            </a:r>
            <a:endParaRPr sz="533">
              <a:latin typeface="Arial"/>
              <a:cs typeface="Arial"/>
            </a:endParaRPr>
          </a:p>
        </p:txBody>
      </p:sp>
      <p:sp>
        <p:nvSpPr>
          <p:cNvPr id="144" name="text 1"/>
          <p:cNvSpPr txBox="1"/>
          <p:nvPr/>
        </p:nvSpPr>
        <p:spPr>
          <a:xfrm>
            <a:off x="11125917" y="2907667"/>
            <a:ext cx="423770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 SCORE: </a:t>
            </a:r>
            <a:r>
              <a:rPr sz="639" spc="13" dirty="0">
                <a:solidFill>
                  <a:srgbClr val="002060"/>
                </a:solidFill>
                <a:latin typeface="Arial"/>
                <a:cs typeface="Arial"/>
              </a:rPr>
              <a:t>6</a:t>
            </a:r>
            <a:endParaRPr sz="533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794827" y="2995074"/>
            <a:ext cx="681583" cy="12700"/>
          </a:xfrm>
          <a:custGeom>
            <a:avLst/>
            <a:gdLst/>
            <a:ahLst/>
            <a:cxnLst/>
            <a:rect l="l" t="t" r="r" b="b"/>
            <a:pathLst>
              <a:path w="511187" h="9525">
                <a:moveTo>
                  <a:pt x="1" y="0"/>
                </a:moveTo>
                <a:lnTo>
                  <a:pt x="511187" y="0"/>
                </a:lnTo>
                <a:lnTo>
                  <a:pt x="511187" y="9525"/>
                </a:lnTo>
                <a:lnTo>
                  <a:pt x="1" y="9525"/>
                </a:lnTo>
                <a:lnTo>
                  <a:pt x="1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45" name="text 1"/>
          <p:cNvSpPr txBox="1"/>
          <p:nvPr/>
        </p:nvSpPr>
        <p:spPr>
          <a:xfrm>
            <a:off x="10830940" y="3041779"/>
            <a:ext cx="76091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002060"/>
                </a:solidFill>
                <a:latin typeface="Arial"/>
                <a:cs typeface="Arial"/>
              </a:rPr>
              <a:t>Moderately frail </a:t>
            </a:r>
            <a:endParaRPr sz="800">
              <a:latin typeface="Arial"/>
              <a:cs typeface="Arial"/>
            </a:endParaRPr>
          </a:p>
        </p:txBody>
      </p:sp>
      <p:sp>
        <p:nvSpPr>
          <p:cNvPr id="146" name="text 1"/>
          <p:cNvSpPr txBox="1"/>
          <p:nvPr/>
        </p:nvSpPr>
        <p:spPr>
          <a:xfrm>
            <a:off x="10812329" y="1384056"/>
            <a:ext cx="630878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ADLs &amp; I-ADLs:</a:t>
            </a:r>
            <a:endParaRPr sz="533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812332" y="1469243"/>
            <a:ext cx="621953" cy="12700"/>
          </a:xfrm>
          <a:custGeom>
            <a:avLst/>
            <a:gdLst/>
            <a:ahLst/>
            <a:cxnLst/>
            <a:rect l="l" t="t" r="r" b="b"/>
            <a:pathLst>
              <a:path w="466465" h="9525">
                <a:moveTo>
                  <a:pt x="1" y="0"/>
                </a:moveTo>
                <a:lnTo>
                  <a:pt x="466465" y="0"/>
                </a:lnTo>
                <a:lnTo>
                  <a:pt x="466465" y="9525"/>
                </a:lnTo>
                <a:lnTo>
                  <a:pt x="1" y="9525"/>
                </a:lnTo>
                <a:lnTo>
                  <a:pt x="1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47" name="text 1"/>
          <p:cNvSpPr txBox="1"/>
          <p:nvPr/>
        </p:nvSpPr>
        <p:spPr>
          <a:xfrm>
            <a:off x="10925241" y="1538301"/>
            <a:ext cx="372474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spc="13" dirty="0">
                <a:solidFill>
                  <a:srgbClr val="002060"/>
                </a:solidFill>
                <a:latin typeface="Arial"/>
                <a:cs typeface="Arial"/>
              </a:rPr>
              <a:t>ADLs: 6/6</a:t>
            </a:r>
            <a:endParaRPr sz="533">
              <a:latin typeface="Arial"/>
              <a:cs typeface="Arial"/>
            </a:endParaRPr>
          </a:p>
        </p:txBody>
      </p:sp>
      <p:sp>
        <p:nvSpPr>
          <p:cNvPr id="148" name="text 1"/>
          <p:cNvSpPr txBox="1"/>
          <p:nvPr/>
        </p:nvSpPr>
        <p:spPr>
          <a:xfrm>
            <a:off x="10310084" y="1672413"/>
            <a:ext cx="1570238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Unable to use phone due to lip swelling</a:t>
            </a:r>
            <a:endParaRPr sz="667">
              <a:latin typeface="Arial"/>
              <a:cs typeface="Arial"/>
            </a:endParaRPr>
          </a:p>
        </p:txBody>
      </p:sp>
      <p:sp>
        <p:nvSpPr>
          <p:cNvPr id="149" name="text 1"/>
          <p:cNvSpPr txBox="1"/>
          <p:nvPr/>
        </p:nvSpPr>
        <p:spPr>
          <a:xfrm>
            <a:off x="10414884" y="1806525"/>
            <a:ext cx="1388778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Son cooks; does laundry; aids with</a:t>
            </a:r>
            <a:endParaRPr sz="667">
              <a:latin typeface="Arial"/>
              <a:cs typeface="Arial"/>
            </a:endParaRPr>
          </a:p>
        </p:txBody>
      </p:sp>
      <p:sp>
        <p:nvSpPr>
          <p:cNvPr id="150" name="text 1"/>
          <p:cNvSpPr txBox="1"/>
          <p:nvPr/>
        </p:nvSpPr>
        <p:spPr>
          <a:xfrm>
            <a:off x="10643038" y="1940637"/>
            <a:ext cx="926344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medications &amp; finances</a:t>
            </a:r>
            <a:endParaRPr sz="667">
              <a:latin typeface="Arial"/>
              <a:cs typeface="Arial"/>
            </a:endParaRPr>
          </a:p>
        </p:txBody>
      </p:sp>
      <p:sp>
        <p:nvSpPr>
          <p:cNvPr id="151" name="text 1"/>
          <p:cNvSpPr txBox="1"/>
          <p:nvPr/>
        </p:nvSpPr>
        <p:spPr>
          <a:xfrm>
            <a:off x="10894565" y="3888523"/>
            <a:ext cx="428579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 MOBILITY</a:t>
            </a:r>
            <a:endParaRPr sz="533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894564" y="3973710"/>
            <a:ext cx="437656" cy="12701"/>
          </a:xfrm>
          <a:custGeom>
            <a:avLst/>
            <a:gdLst/>
            <a:ahLst/>
            <a:cxnLst/>
            <a:rect l="l" t="t" r="r" b="b"/>
            <a:pathLst>
              <a:path w="328242" h="9526">
                <a:moveTo>
                  <a:pt x="1" y="0"/>
                </a:moveTo>
                <a:lnTo>
                  <a:pt x="328242" y="0"/>
                </a:lnTo>
                <a:lnTo>
                  <a:pt x="328242" y="9525"/>
                </a:lnTo>
                <a:lnTo>
                  <a:pt x="1" y="9525"/>
                </a:lnTo>
                <a:lnTo>
                  <a:pt x="1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52" name="text 1"/>
          <p:cNvSpPr txBox="1"/>
          <p:nvPr/>
        </p:nvSpPr>
        <p:spPr>
          <a:xfrm>
            <a:off x="10746480" y="4020416"/>
            <a:ext cx="700000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spc="13" dirty="0">
                <a:solidFill>
                  <a:srgbClr val="002060"/>
                </a:solidFill>
                <a:latin typeface="Arial"/>
                <a:cs typeface="Arial"/>
              </a:rPr>
              <a:t>Walking stick PRN</a:t>
            </a:r>
            <a:endParaRPr sz="533">
              <a:latin typeface="Arial"/>
              <a:cs typeface="Arial"/>
            </a:endParaRPr>
          </a:p>
        </p:txBody>
      </p:sp>
      <p:sp>
        <p:nvSpPr>
          <p:cNvPr id="153" name="text 1"/>
          <p:cNvSpPr txBox="1"/>
          <p:nvPr/>
        </p:nvSpPr>
        <p:spPr>
          <a:xfrm>
            <a:off x="10678840" y="4154528"/>
            <a:ext cx="842923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No falls in 12 months</a:t>
            </a:r>
            <a:endParaRPr sz="667">
              <a:latin typeface="Arial"/>
              <a:cs typeface="Arial"/>
            </a:endParaRPr>
          </a:p>
        </p:txBody>
      </p:sp>
      <p:sp>
        <p:nvSpPr>
          <p:cNvPr id="154" name="text 1"/>
          <p:cNvSpPr txBox="1"/>
          <p:nvPr/>
        </p:nvSpPr>
        <p:spPr>
          <a:xfrm>
            <a:off x="10530977" y="4288641"/>
            <a:ext cx="1245662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Timed-up-go: 10.61 seconds </a:t>
            </a:r>
            <a:endParaRPr sz="667">
              <a:latin typeface="Arial"/>
              <a:cs typeface="Arial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10550475" y="4422753"/>
            <a:ext cx="1138197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No orthostatic hypotension</a:t>
            </a:r>
            <a:endParaRPr sz="667">
              <a:latin typeface="Arial"/>
              <a:cs typeface="Arial"/>
            </a:endParaRPr>
          </a:p>
        </p:txBody>
      </p:sp>
      <p:sp>
        <p:nvSpPr>
          <p:cNvPr id="156" name="text 1"/>
          <p:cNvSpPr txBox="1"/>
          <p:nvPr/>
        </p:nvSpPr>
        <p:spPr>
          <a:xfrm>
            <a:off x="9105129" y="3747437"/>
            <a:ext cx="519951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b="1" spc="13" dirty="0">
                <a:solidFill>
                  <a:srgbClr val="002060"/>
                </a:solidFill>
                <a:latin typeface="Arial"/>
                <a:cs typeface="Arial"/>
              </a:rPr>
              <a:t>NUTRITION</a:t>
            </a:r>
            <a:endParaRPr sz="667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05130" y="3832623"/>
            <a:ext cx="480865" cy="12701"/>
          </a:xfrm>
          <a:custGeom>
            <a:avLst/>
            <a:gdLst/>
            <a:ahLst/>
            <a:cxnLst/>
            <a:rect l="l" t="t" r="r" b="b"/>
            <a:pathLst>
              <a:path w="360649" h="9526">
                <a:moveTo>
                  <a:pt x="1" y="0"/>
                </a:moveTo>
                <a:lnTo>
                  <a:pt x="360649" y="0"/>
                </a:lnTo>
                <a:lnTo>
                  <a:pt x="360649" y="9525"/>
                </a:lnTo>
                <a:lnTo>
                  <a:pt x="1" y="9525"/>
                </a:lnTo>
                <a:lnTo>
                  <a:pt x="1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57" name="text 1"/>
          <p:cNvSpPr txBox="1"/>
          <p:nvPr/>
        </p:nvSpPr>
        <p:spPr>
          <a:xfrm>
            <a:off x="8707014" y="3879330"/>
            <a:ext cx="1298753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Mini-Nutritional Assessment: 9</a:t>
            </a:r>
            <a:endParaRPr sz="667">
              <a:latin typeface="Arial"/>
              <a:cs typeface="Arial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8898159" y="4013441"/>
            <a:ext cx="876587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Baseline weight: 75kg</a:t>
            </a:r>
            <a:endParaRPr sz="667">
              <a:latin typeface="Arial"/>
              <a:cs typeface="Arial"/>
            </a:endParaRPr>
          </a:p>
        </p:txBody>
      </p:sp>
      <p:sp>
        <p:nvSpPr>
          <p:cNvPr id="159" name="text 1"/>
          <p:cNvSpPr txBox="1"/>
          <p:nvPr/>
        </p:nvSpPr>
        <p:spPr>
          <a:xfrm>
            <a:off x="8917730" y="4147554"/>
            <a:ext cx="879664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No oral supplements</a:t>
            </a:r>
            <a:endParaRPr sz="667">
              <a:latin typeface="Arial"/>
              <a:cs typeface="Arial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8938739" y="4281666"/>
            <a:ext cx="844462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Grip strength: 20 kg</a:t>
            </a:r>
            <a:endParaRPr sz="667">
              <a:latin typeface="Arial"/>
              <a:cs typeface="Arial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8786736" y="4415777"/>
            <a:ext cx="1112612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Sit-to-Stand 13.22  seconds</a:t>
            </a:r>
            <a:endParaRPr sz="667">
              <a:latin typeface="Arial"/>
              <a:cs typeface="Arial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10520877" y="2172572"/>
            <a:ext cx="1288814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PSYCHOLOGICAL / COGNITION</a:t>
            </a:r>
            <a:endParaRPr sz="533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520877" y="2257759"/>
            <a:ext cx="1278680" cy="12700"/>
          </a:xfrm>
          <a:custGeom>
            <a:avLst/>
            <a:gdLst/>
            <a:ahLst/>
            <a:cxnLst/>
            <a:rect l="l" t="t" r="r" b="b"/>
            <a:pathLst>
              <a:path w="959010" h="9525">
                <a:moveTo>
                  <a:pt x="1" y="0"/>
                </a:moveTo>
                <a:lnTo>
                  <a:pt x="959010" y="0"/>
                </a:lnTo>
                <a:lnTo>
                  <a:pt x="959010" y="9525"/>
                </a:lnTo>
                <a:lnTo>
                  <a:pt x="1" y="9525"/>
                </a:lnTo>
                <a:lnTo>
                  <a:pt x="1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63" name="text 1"/>
          <p:cNvSpPr txBox="1"/>
          <p:nvPr/>
        </p:nvSpPr>
        <p:spPr>
          <a:xfrm>
            <a:off x="10571926" y="2304464"/>
            <a:ext cx="1173655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Geriatric Depression Scale: 8</a:t>
            </a:r>
            <a:endParaRPr sz="667">
              <a:latin typeface="Arial"/>
              <a:cs typeface="Arial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10503911" y="2438578"/>
            <a:ext cx="1366143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Consented to psych-onc referral</a:t>
            </a:r>
            <a:endParaRPr sz="667">
              <a:latin typeface="Arial"/>
              <a:cs typeface="Arial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10686151" y="2572690"/>
            <a:ext cx="964816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Started on Mirtazapine</a:t>
            </a:r>
            <a:endParaRPr sz="667">
              <a:latin typeface="Arial"/>
              <a:cs typeface="Arial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10921671" y="2706802"/>
            <a:ext cx="505588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Mini-COG 4</a:t>
            </a:r>
            <a:endParaRPr sz="667">
              <a:latin typeface="Arial"/>
              <a:cs typeface="Arial"/>
            </a:endParaRPr>
          </a:p>
        </p:txBody>
      </p:sp>
      <p:sp>
        <p:nvSpPr>
          <p:cNvPr id="167" name="text 1"/>
          <p:cNvSpPr txBox="1"/>
          <p:nvPr/>
        </p:nvSpPr>
        <p:spPr>
          <a:xfrm>
            <a:off x="8658150" y="4717085"/>
            <a:ext cx="3259739" cy="1188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2" b="1" spc="13" dirty="0">
                <a:solidFill>
                  <a:srgbClr val="002060"/>
                </a:solidFill>
                <a:latin typeface="Arial"/>
                <a:cs typeface="Arial"/>
              </a:rPr>
              <a:t>OVERALL: High Risk of Significant Chemotherapy Related Toxicity</a:t>
            </a:r>
            <a:endParaRPr sz="667">
              <a:latin typeface="Arial"/>
              <a:cs typeface="Arial"/>
            </a:endParaRPr>
          </a:p>
        </p:txBody>
      </p:sp>
      <p:sp>
        <p:nvSpPr>
          <p:cNvPr id="168" name="text 1"/>
          <p:cNvSpPr txBox="1"/>
          <p:nvPr/>
        </p:nvSpPr>
        <p:spPr>
          <a:xfrm>
            <a:off x="128794" y="5189926"/>
            <a:ext cx="422103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b="1" spc="13" dirty="0">
                <a:solidFill>
                  <a:srgbClr val="002060"/>
                </a:solidFill>
                <a:latin typeface="Arial"/>
                <a:cs typeface="Arial"/>
              </a:rPr>
              <a:t>Methods:</a:t>
            </a:r>
            <a:endParaRPr sz="667">
              <a:latin typeface="Arial"/>
              <a:cs typeface="Arial"/>
            </a:endParaRPr>
          </a:p>
        </p:txBody>
      </p:sp>
      <p:sp>
        <p:nvSpPr>
          <p:cNvPr id="169" name="text 1"/>
          <p:cNvSpPr txBox="1"/>
          <p:nvPr/>
        </p:nvSpPr>
        <p:spPr>
          <a:xfrm>
            <a:off x="128794" y="5304294"/>
            <a:ext cx="3627724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spc="13" dirty="0">
                <a:solidFill>
                  <a:srgbClr val="002060"/>
                </a:solidFill>
                <a:latin typeface="Arial"/>
                <a:cs typeface="Arial"/>
              </a:rPr>
              <a:t>Oncology patients ≥ 70 years  were assessed using the Comprehensive Geriatric</a:t>
            </a:r>
            <a:endParaRPr sz="667">
              <a:latin typeface="Arial"/>
              <a:cs typeface="Arial"/>
            </a:endParaRPr>
          </a:p>
        </p:txBody>
      </p:sp>
      <p:sp>
        <p:nvSpPr>
          <p:cNvPr id="170" name="text 1"/>
          <p:cNvSpPr txBox="1"/>
          <p:nvPr/>
        </p:nvSpPr>
        <p:spPr>
          <a:xfrm>
            <a:off x="128794" y="5455932"/>
            <a:ext cx="3711657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Assessment  (CGA)  tool.  A  pre-treatment  CGA,  which  includes  assessment  of  the</a:t>
            </a:r>
            <a:endParaRPr sz="667">
              <a:latin typeface="Arial"/>
              <a:cs typeface="Arial"/>
            </a:endParaRPr>
          </a:p>
        </p:txBody>
      </p:sp>
      <p:sp>
        <p:nvSpPr>
          <p:cNvPr id="171" name="text 1"/>
          <p:cNvSpPr txBox="1"/>
          <p:nvPr/>
        </p:nvSpPr>
        <p:spPr>
          <a:xfrm>
            <a:off x="128794" y="5590044"/>
            <a:ext cx="3715312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following: mobility, cognitive, nutritional, functional, and psychological status, as well as</a:t>
            </a:r>
            <a:endParaRPr sz="667">
              <a:latin typeface="Arial"/>
              <a:cs typeface="Arial"/>
            </a:endParaRPr>
          </a:p>
        </p:txBody>
      </p:sp>
      <p:sp>
        <p:nvSpPr>
          <p:cNvPr id="172" name="text 1"/>
          <p:cNvSpPr txBox="1"/>
          <p:nvPr/>
        </p:nvSpPr>
        <p:spPr>
          <a:xfrm>
            <a:off x="128793" y="5724155"/>
            <a:ext cx="2539670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a comprehensive pharmacological assessment was performed. </a:t>
            </a:r>
            <a:endParaRPr sz="667">
              <a:latin typeface="Arial"/>
              <a:cs typeface="Arial"/>
            </a:endParaRPr>
          </a:p>
        </p:txBody>
      </p:sp>
      <p:pic>
        <p:nvPicPr>
          <p:cNvPr id="173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" y="4338372"/>
            <a:ext cx="3753865" cy="755467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46548" y="4363773"/>
            <a:ext cx="3669200" cy="670801"/>
          </a:xfrm>
          <a:custGeom>
            <a:avLst/>
            <a:gdLst/>
            <a:ahLst/>
            <a:cxnLst/>
            <a:rect l="l" t="t" r="r" b="b"/>
            <a:pathLst>
              <a:path w="2751900" h="503101">
                <a:moveTo>
                  <a:pt x="0" y="503101"/>
                </a:moveTo>
                <a:lnTo>
                  <a:pt x="2751900" y="503101"/>
                </a:lnTo>
                <a:lnTo>
                  <a:pt x="2751900" y="1"/>
                </a:lnTo>
                <a:lnTo>
                  <a:pt x="0" y="1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74" name="text 1"/>
          <p:cNvSpPr txBox="1"/>
          <p:nvPr/>
        </p:nvSpPr>
        <p:spPr>
          <a:xfrm>
            <a:off x="657850" y="4434732"/>
            <a:ext cx="2176301" cy="2316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2" b="1" spc="13" dirty="0">
                <a:solidFill>
                  <a:srgbClr val="002060"/>
                </a:solidFill>
                <a:latin typeface="Arial"/>
                <a:cs typeface="Arial"/>
              </a:rPr>
              <a:t>Geriatric oncology patients are at an increased risk of:</a:t>
            </a:r>
            <a:endParaRPr sz="533">
              <a:latin typeface="Arial"/>
              <a:cs typeface="Arial"/>
            </a:endParaRPr>
          </a:p>
          <a:p>
            <a:pPr marL="691583"/>
            <a:r>
              <a:rPr sz="933" b="1" spc="13" dirty="0">
                <a:solidFill>
                  <a:srgbClr val="002060"/>
                </a:solidFill>
                <a:latin typeface="Arial"/>
                <a:cs typeface="Arial"/>
              </a:rPr>
              <a:t>treatment related toxicity</a:t>
            </a:r>
            <a:endParaRPr sz="933">
              <a:latin typeface="Arial"/>
              <a:cs typeface="Arial"/>
            </a:endParaRPr>
          </a:p>
        </p:txBody>
      </p:sp>
      <p:sp>
        <p:nvSpPr>
          <p:cNvPr id="175" name="text 1"/>
          <p:cNvSpPr txBox="1"/>
          <p:nvPr/>
        </p:nvSpPr>
        <p:spPr>
          <a:xfrm>
            <a:off x="1355754" y="4861453"/>
            <a:ext cx="1314399" cy="124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12" b="1" spc="13" dirty="0">
                <a:solidFill>
                  <a:srgbClr val="002060"/>
                </a:solidFill>
                <a:latin typeface="Arial"/>
                <a:cs typeface="Arial"/>
              </a:rPr>
              <a:t>poorer survival outcomes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76" name="text 1"/>
          <p:cNvSpPr txBox="1"/>
          <p:nvPr/>
        </p:nvSpPr>
        <p:spPr>
          <a:xfrm>
            <a:off x="10782827" y="3292043"/>
            <a:ext cx="736548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PHARMACOLOGY</a:t>
            </a:r>
            <a:endParaRPr sz="533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782829" y="3377230"/>
            <a:ext cx="733772" cy="12701"/>
          </a:xfrm>
          <a:custGeom>
            <a:avLst/>
            <a:gdLst/>
            <a:ahLst/>
            <a:cxnLst/>
            <a:rect l="l" t="t" r="r" b="b"/>
            <a:pathLst>
              <a:path w="550329" h="9526">
                <a:moveTo>
                  <a:pt x="0" y="0"/>
                </a:moveTo>
                <a:lnTo>
                  <a:pt x="550329" y="0"/>
                </a:lnTo>
                <a:lnTo>
                  <a:pt x="550329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77" name="text 1"/>
          <p:cNvSpPr txBox="1"/>
          <p:nvPr/>
        </p:nvSpPr>
        <p:spPr>
          <a:xfrm>
            <a:off x="10629609" y="3423936"/>
            <a:ext cx="1021049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Can increase Mirtazapine</a:t>
            </a:r>
            <a:endParaRPr sz="667">
              <a:latin typeface="Arial"/>
              <a:cs typeface="Arial"/>
            </a:endParaRPr>
          </a:p>
        </p:txBody>
      </p:sp>
      <p:sp>
        <p:nvSpPr>
          <p:cNvPr id="178" name="text 1"/>
          <p:cNvSpPr txBox="1"/>
          <p:nvPr/>
        </p:nvSpPr>
        <p:spPr>
          <a:xfrm>
            <a:off x="10742917" y="3558049"/>
            <a:ext cx="807401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Stopped Metformin</a:t>
            </a:r>
            <a:endParaRPr sz="667">
              <a:latin typeface="Arial"/>
              <a:cs typeface="Arial"/>
            </a:endParaRPr>
          </a:p>
        </p:txBody>
      </p:sp>
      <p:sp>
        <p:nvSpPr>
          <p:cNvPr id="179" name="text 1"/>
          <p:cNvSpPr txBox="1"/>
          <p:nvPr/>
        </p:nvSpPr>
        <p:spPr>
          <a:xfrm>
            <a:off x="10447864" y="3692161"/>
            <a:ext cx="1414362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Input from pharm and geriatrician</a:t>
            </a:r>
            <a:endParaRPr sz="667">
              <a:latin typeface="Arial"/>
              <a:cs typeface="Arial"/>
            </a:endParaRPr>
          </a:p>
        </p:txBody>
      </p:sp>
      <p:pic>
        <p:nvPicPr>
          <p:cNvPr id="180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00" y="2467440"/>
            <a:ext cx="163993" cy="1353977"/>
          </a:xfrm>
          <a:prstGeom prst="rect">
            <a:avLst/>
          </a:prstGeom>
        </p:spPr>
      </p:pic>
      <p:pic>
        <p:nvPicPr>
          <p:cNvPr id="181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4" y="2066972"/>
            <a:ext cx="1438329" cy="661445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384403" y="2100839"/>
            <a:ext cx="1336731" cy="559848"/>
          </a:xfrm>
          <a:custGeom>
            <a:avLst/>
            <a:gdLst/>
            <a:ahLst/>
            <a:cxnLst/>
            <a:rect l="l" t="t" r="r" b="b"/>
            <a:pathLst>
              <a:path w="1002548" h="419886">
                <a:moveTo>
                  <a:pt x="306156" y="403387"/>
                </a:moveTo>
                <a:lnTo>
                  <a:pt x="146821" y="358394"/>
                </a:lnTo>
                <a:lnTo>
                  <a:pt x="85611" y="327323"/>
                </a:lnTo>
                <a:lnTo>
                  <a:pt x="39394" y="291662"/>
                </a:lnTo>
                <a:lnTo>
                  <a:pt x="10185" y="252253"/>
                </a:lnTo>
                <a:lnTo>
                  <a:pt x="1" y="209943"/>
                </a:lnTo>
                <a:lnTo>
                  <a:pt x="10185" y="167632"/>
                </a:lnTo>
                <a:lnTo>
                  <a:pt x="39394" y="128224"/>
                </a:lnTo>
                <a:lnTo>
                  <a:pt x="85611" y="92562"/>
                </a:lnTo>
                <a:lnTo>
                  <a:pt x="146821" y="61491"/>
                </a:lnTo>
                <a:lnTo>
                  <a:pt x="306156" y="16499"/>
                </a:lnTo>
                <a:lnTo>
                  <a:pt x="501275" y="1"/>
                </a:lnTo>
                <a:lnTo>
                  <a:pt x="696393" y="16499"/>
                </a:lnTo>
                <a:lnTo>
                  <a:pt x="855728" y="61491"/>
                </a:lnTo>
                <a:lnTo>
                  <a:pt x="916938" y="92562"/>
                </a:lnTo>
                <a:lnTo>
                  <a:pt x="963155" y="128224"/>
                </a:lnTo>
                <a:lnTo>
                  <a:pt x="992364" y="167632"/>
                </a:lnTo>
                <a:lnTo>
                  <a:pt x="1002548" y="209943"/>
                </a:lnTo>
                <a:lnTo>
                  <a:pt x="992364" y="252253"/>
                </a:lnTo>
                <a:lnTo>
                  <a:pt x="963155" y="291662"/>
                </a:lnTo>
                <a:lnTo>
                  <a:pt x="916938" y="327323"/>
                </a:lnTo>
                <a:lnTo>
                  <a:pt x="855728" y="358394"/>
                </a:lnTo>
                <a:lnTo>
                  <a:pt x="696393" y="403387"/>
                </a:lnTo>
                <a:lnTo>
                  <a:pt x="501275" y="419885"/>
                </a:lnTo>
                <a:close/>
              </a:path>
            </a:pathLst>
          </a:custGeom>
          <a:solidFill>
            <a:srgbClr val="FFE8BE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82" name="text 1"/>
          <p:cNvSpPr txBox="1"/>
          <p:nvPr/>
        </p:nvSpPr>
        <p:spPr>
          <a:xfrm>
            <a:off x="607591" y="2187912"/>
            <a:ext cx="952120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Altered Pharmacokinetics</a:t>
            </a:r>
            <a:endParaRPr sz="533">
              <a:latin typeface="Arial"/>
              <a:cs typeface="Arial"/>
            </a:endParaRPr>
          </a:p>
        </p:txBody>
      </p:sp>
      <p:sp>
        <p:nvSpPr>
          <p:cNvPr id="183" name="text 1"/>
          <p:cNvSpPr txBox="1"/>
          <p:nvPr/>
        </p:nvSpPr>
        <p:spPr>
          <a:xfrm>
            <a:off x="665688" y="2330152"/>
            <a:ext cx="846001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Reduced Muscle Mass</a:t>
            </a:r>
            <a:endParaRPr sz="533">
              <a:latin typeface="Arial"/>
              <a:cs typeface="Arial"/>
            </a:endParaRPr>
          </a:p>
        </p:txBody>
      </p:sp>
      <p:sp>
        <p:nvSpPr>
          <p:cNvPr id="184" name="text 1"/>
          <p:cNvSpPr txBox="1"/>
          <p:nvPr/>
        </p:nvSpPr>
        <p:spPr>
          <a:xfrm>
            <a:off x="525762" y="2472392"/>
            <a:ext cx="1141659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Altered Renal &amp; Liver Function</a:t>
            </a:r>
            <a:endParaRPr sz="533">
              <a:latin typeface="Arial"/>
              <a:cs typeface="Arial"/>
            </a:endParaRPr>
          </a:p>
        </p:txBody>
      </p:sp>
      <p:sp>
        <p:nvSpPr>
          <p:cNvPr id="185" name="text 1"/>
          <p:cNvSpPr txBox="1"/>
          <p:nvPr/>
        </p:nvSpPr>
        <p:spPr>
          <a:xfrm>
            <a:off x="336270" y="3228018"/>
            <a:ext cx="1024191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Multi-Comorbid Patients</a:t>
            </a:r>
            <a:endParaRPr sz="667">
              <a:latin typeface="Arial"/>
              <a:cs typeface="Arial"/>
            </a:endParaRPr>
          </a:p>
        </p:txBody>
      </p:sp>
      <p:sp>
        <p:nvSpPr>
          <p:cNvPr id="186" name="text 1"/>
          <p:cNvSpPr txBox="1"/>
          <p:nvPr/>
        </p:nvSpPr>
        <p:spPr>
          <a:xfrm>
            <a:off x="161111" y="3373481"/>
            <a:ext cx="1398653" cy="900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5" spc="13" dirty="0">
                <a:solidFill>
                  <a:srgbClr val="002060"/>
                </a:solidFill>
                <a:latin typeface="Arial"/>
                <a:cs typeface="Arial"/>
              </a:rPr>
              <a:t>98% of CA pts ≥65 have x1 co-morbidity</a:t>
            </a:r>
            <a:endParaRPr sz="533">
              <a:latin typeface="Arial"/>
              <a:cs typeface="Arial"/>
            </a:endParaRPr>
          </a:p>
        </p:txBody>
      </p:sp>
      <p:sp>
        <p:nvSpPr>
          <p:cNvPr id="187" name="text 1"/>
          <p:cNvSpPr txBox="1"/>
          <p:nvPr/>
        </p:nvSpPr>
        <p:spPr>
          <a:xfrm>
            <a:off x="372778" y="3544548"/>
            <a:ext cx="1034001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59% have  &gt;3 comorbidities</a:t>
            </a:r>
            <a:endParaRPr sz="533">
              <a:latin typeface="Arial"/>
              <a:cs typeface="Arial"/>
            </a:endParaRPr>
          </a:p>
        </p:txBody>
      </p:sp>
      <p:sp>
        <p:nvSpPr>
          <p:cNvPr id="188" name="text 1"/>
          <p:cNvSpPr txBox="1"/>
          <p:nvPr/>
        </p:nvSpPr>
        <p:spPr>
          <a:xfrm>
            <a:off x="2691614" y="3262343"/>
            <a:ext cx="132600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2095"/>
            <a:r>
              <a:rPr sz="800" spc="13" dirty="0">
                <a:solidFill>
                  <a:srgbClr val="002060"/>
                </a:solidFill>
                <a:latin typeface="Arial"/>
                <a:cs typeface="Arial"/>
              </a:rPr>
              <a:t>Failure to maintain</a:t>
            </a:r>
            <a:endParaRPr sz="800">
              <a:latin typeface="Arial"/>
              <a:cs typeface="Arial"/>
            </a:endParaRPr>
          </a:p>
          <a:p>
            <a:r>
              <a:rPr sz="800" spc="13" dirty="0">
                <a:solidFill>
                  <a:srgbClr val="002060"/>
                </a:solidFill>
                <a:latin typeface="Arial"/>
                <a:cs typeface="Arial"/>
              </a:rPr>
              <a:t>homoeostasis under            </a:t>
            </a:r>
            <a:endParaRPr sz="800">
              <a:latin typeface="Arial"/>
              <a:cs typeface="Arial"/>
            </a:endParaRPr>
          </a:p>
        </p:txBody>
      </p:sp>
      <p:sp>
        <p:nvSpPr>
          <p:cNvPr id="189" name="text 1"/>
          <p:cNvSpPr txBox="1"/>
          <p:nvPr/>
        </p:nvSpPr>
        <p:spPr>
          <a:xfrm>
            <a:off x="1511379" y="3733632"/>
            <a:ext cx="919995" cy="900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5" spc="13" dirty="0">
                <a:solidFill>
                  <a:srgbClr val="002060"/>
                </a:solidFill>
                <a:latin typeface="Arial"/>
                <a:cs typeface="Arial"/>
              </a:rPr>
              <a:t>ECOG performance status</a:t>
            </a:r>
            <a:endParaRPr sz="533">
              <a:latin typeface="Arial"/>
              <a:cs typeface="Arial"/>
            </a:endParaRPr>
          </a:p>
        </p:txBody>
      </p:sp>
      <p:sp>
        <p:nvSpPr>
          <p:cNvPr id="190" name="text 1"/>
          <p:cNvSpPr txBox="1"/>
          <p:nvPr/>
        </p:nvSpPr>
        <p:spPr>
          <a:xfrm>
            <a:off x="1365591" y="3936831"/>
            <a:ext cx="966098" cy="1680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25" spc="13" dirty="0">
                <a:solidFill>
                  <a:srgbClr val="002060"/>
                </a:solidFill>
                <a:latin typeface="Arial"/>
                <a:cs typeface="Arial"/>
              </a:rPr>
              <a:t>related toxicity in the older cancer      </a:t>
            </a:r>
            <a:endParaRPr sz="400">
              <a:latin typeface="Arial"/>
              <a:cs typeface="Arial"/>
            </a:endParaRPr>
          </a:p>
          <a:p>
            <a:pPr marL="463499"/>
            <a:r>
              <a:rPr sz="667" spc="13" dirty="0">
                <a:solidFill>
                  <a:srgbClr val="002060"/>
                </a:solidFill>
                <a:latin typeface="Arial"/>
                <a:cs typeface="Arial"/>
              </a:rPr>
              <a:t>patient</a:t>
            </a:r>
            <a:endParaRPr sz="667">
              <a:latin typeface="Arial"/>
              <a:cs typeface="Arial"/>
            </a:endParaRPr>
          </a:p>
        </p:txBody>
      </p:sp>
      <p:sp>
        <p:nvSpPr>
          <p:cNvPr id="191" name="text 1"/>
          <p:cNvSpPr txBox="1"/>
          <p:nvPr/>
        </p:nvSpPr>
        <p:spPr>
          <a:xfrm>
            <a:off x="2505356" y="2219423"/>
            <a:ext cx="751360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spc="13" dirty="0">
                <a:solidFill>
                  <a:srgbClr val="002060"/>
                </a:solidFill>
                <a:latin typeface="Arial"/>
                <a:cs typeface="Arial"/>
              </a:rPr>
              <a:t>Chronological age:</a:t>
            </a:r>
            <a:endParaRPr sz="667">
              <a:latin typeface="Arial"/>
              <a:cs typeface="Arial"/>
            </a:endParaRPr>
          </a:p>
        </p:txBody>
      </p:sp>
      <p:sp>
        <p:nvSpPr>
          <p:cNvPr id="192" name="text 1"/>
          <p:cNvSpPr txBox="1"/>
          <p:nvPr/>
        </p:nvSpPr>
        <p:spPr>
          <a:xfrm>
            <a:off x="2542413" y="2463264"/>
            <a:ext cx="696794" cy="1106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19" spc="13" dirty="0">
                <a:solidFill>
                  <a:srgbClr val="002060"/>
                </a:solidFill>
                <a:latin typeface="Arial"/>
                <a:cs typeface="Arial"/>
              </a:rPr>
              <a:t>functional status</a:t>
            </a:r>
            <a:endParaRPr sz="667">
              <a:latin typeface="Arial"/>
              <a:cs typeface="Arial"/>
            </a:endParaRPr>
          </a:p>
        </p:txBody>
      </p:sp>
      <p:sp>
        <p:nvSpPr>
          <p:cNvPr id="193" name="text 1"/>
          <p:cNvSpPr txBox="1"/>
          <p:nvPr/>
        </p:nvSpPr>
        <p:spPr>
          <a:xfrm>
            <a:off x="1541250" y="2851965"/>
            <a:ext cx="900631" cy="241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2468"/>
            <a:r>
              <a:rPr sz="827" b="1" spc="13" dirty="0">
                <a:solidFill>
                  <a:srgbClr val="002060"/>
                </a:solidFill>
                <a:latin typeface="Arial"/>
                <a:cs typeface="Arial"/>
              </a:rPr>
              <a:t>Why Are Older   </a:t>
            </a:r>
            <a:endParaRPr sz="800">
              <a:latin typeface="Arial"/>
              <a:cs typeface="Arial"/>
            </a:endParaRPr>
          </a:p>
          <a:p>
            <a:r>
              <a:rPr sz="745" b="1" spc="13" dirty="0">
                <a:solidFill>
                  <a:srgbClr val="002060"/>
                </a:solidFill>
                <a:latin typeface="Arial"/>
                <a:cs typeface="Arial"/>
              </a:rPr>
              <a:t>Adults Different?</a:t>
            </a:r>
            <a:endParaRPr sz="667">
              <a:latin typeface="Arial"/>
              <a:cs typeface="Arial"/>
            </a:endParaRPr>
          </a:p>
        </p:txBody>
      </p:sp>
      <p:pic>
        <p:nvPicPr>
          <p:cNvPr id="194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53" y="2587760"/>
            <a:ext cx="272267" cy="246267"/>
          </a:xfrm>
          <a:prstGeom prst="rect">
            <a:avLst/>
          </a:prstGeom>
        </p:spPr>
      </p:pic>
      <p:pic>
        <p:nvPicPr>
          <p:cNvPr id="195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33" y="2558287"/>
            <a:ext cx="250667" cy="279467"/>
          </a:xfrm>
          <a:prstGeom prst="rect">
            <a:avLst/>
          </a:prstGeom>
        </p:spPr>
      </p:pic>
      <p:pic>
        <p:nvPicPr>
          <p:cNvPr id="196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97" y="3171993"/>
            <a:ext cx="259523" cy="247176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91" y="3235935"/>
            <a:ext cx="157467" cy="462667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37" y="3157321"/>
            <a:ext cx="264267" cy="261867"/>
          </a:xfrm>
          <a:prstGeom prst="rect">
            <a:avLst/>
          </a:prstGeom>
        </p:spPr>
      </p:pic>
      <p:sp>
        <p:nvSpPr>
          <p:cNvPr id="199" name="text 1"/>
          <p:cNvSpPr txBox="1"/>
          <p:nvPr/>
        </p:nvSpPr>
        <p:spPr>
          <a:xfrm>
            <a:off x="8919870" y="1065319"/>
            <a:ext cx="2730235" cy="205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333" b="1" spc="13" dirty="0">
                <a:solidFill>
                  <a:srgbClr val="002060"/>
                </a:solidFill>
                <a:latin typeface="Arial"/>
                <a:cs typeface="Arial"/>
              </a:rPr>
              <a:t>CGA Assessment: Case Example</a:t>
            </a:r>
            <a:endParaRPr sz="1333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339695" y="5017750"/>
            <a:ext cx="3785151" cy="1109535"/>
          </a:xfrm>
          <a:custGeom>
            <a:avLst/>
            <a:gdLst/>
            <a:ahLst/>
            <a:cxnLst/>
            <a:rect l="l" t="t" r="r" b="b"/>
            <a:pathLst>
              <a:path w="2838863" h="832151">
                <a:moveTo>
                  <a:pt x="1" y="832151"/>
                </a:moveTo>
                <a:lnTo>
                  <a:pt x="2838863" y="832151"/>
                </a:lnTo>
                <a:lnTo>
                  <a:pt x="2838863" y="0"/>
                </a:lnTo>
                <a:lnTo>
                  <a:pt x="1" y="0"/>
                </a:lnTo>
                <a:close/>
              </a:path>
            </a:pathLst>
          </a:custGeom>
          <a:solidFill>
            <a:srgbClr val="CAD0F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200" name="text 1"/>
          <p:cNvSpPr txBox="1"/>
          <p:nvPr/>
        </p:nvSpPr>
        <p:spPr>
          <a:xfrm>
            <a:off x="9831576" y="5011591"/>
            <a:ext cx="804066" cy="1169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60" b="1" spc="13" dirty="0">
                <a:solidFill>
                  <a:srgbClr val="002060"/>
                </a:solidFill>
                <a:latin typeface="Arial"/>
                <a:cs typeface="Arial"/>
              </a:rPr>
              <a:t>Beneﬁts of CGA:</a:t>
            </a:r>
            <a:endParaRPr sz="667">
              <a:latin typeface="Arial"/>
              <a:cs typeface="Arial"/>
            </a:endParaRPr>
          </a:p>
        </p:txBody>
      </p:sp>
      <p:sp>
        <p:nvSpPr>
          <p:cNvPr id="201" name="text 1"/>
          <p:cNvSpPr txBox="1"/>
          <p:nvPr/>
        </p:nvSpPr>
        <p:spPr>
          <a:xfrm>
            <a:off x="8850564" y="5132333"/>
            <a:ext cx="2726452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Identiﬁes problems not revealed through traditional oncology assessment</a:t>
            </a:r>
            <a:endParaRPr sz="533">
              <a:latin typeface="Arial"/>
              <a:cs typeface="Arial"/>
            </a:endParaRPr>
          </a:p>
        </p:txBody>
      </p:sp>
      <p:sp>
        <p:nvSpPr>
          <p:cNvPr id="202" name="text 1"/>
          <p:cNvSpPr txBox="1"/>
          <p:nvPr/>
        </p:nvSpPr>
        <p:spPr>
          <a:xfrm>
            <a:off x="9284193" y="5266445"/>
            <a:ext cx="1905650" cy="192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Interventions directed at CGA-identiﬁed problems:</a:t>
            </a:r>
            <a:endParaRPr sz="533">
              <a:latin typeface="Arial"/>
              <a:cs typeface="Arial"/>
            </a:endParaRPr>
          </a:p>
          <a:p>
            <a:pPr marL="161763"/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Greater likelihood of completing chemotherapy</a:t>
            </a:r>
            <a:endParaRPr sz="533">
              <a:latin typeface="Arial"/>
              <a:cs typeface="Arial"/>
            </a:endParaRPr>
          </a:p>
        </p:txBody>
      </p:sp>
      <p:sp>
        <p:nvSpPr>
          <p:cNvPr id="203" name="text 1"/>
          <p:cNvSpPr txBox="1"/>
          <p:nvPr/>
        </p:nvSpPr>
        <p:spPr>
          <a:xfrm>
            <a:off x="9621238" y="5581406"/>
            <a:ext cx="1030539" cy="1680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25" spc="13" dirty="0">
                <a:solidFill>
                  <a:srgbClr val="002060"/>
                </a:solidFill>
                <a:latin typeface="Arial"/>
                <a:cs typeface="Arial"/>
              </a:rPr>
              <a:t>↓ Hospitalisations and ED admissions</a:t>
            </a:r>
            <a:endParaRPr sz="400">
              <a:latin typeface="Arial"/>
              <a:cs typeface="Arial"/>
            </a:endParaRPr>
          </a:p>
          <a:p>
            <a:pPr marL="430647"/>
            <a:r>
              <a:rPr sz="667" spc="13" dirty="0">
                <a:solidFill>
                  <a:srgbClr val="002060"/>
                </a:solidFill>
                <a:latin typeface="Arial"/>
                <a:cs typeface="Arial"/>
              </a:rPr>
              <a:t>↑ Quality of life</a:t>
            </a:r>
            <a:endParaRPr sz="667">
              <a:latin typeface="Arial"/>
              <a:cs typeface="Arial"/>
            </a:endParaRPr>
          </a:p>
        </p:txBody>
      </p:sp>
      <p:sp>
        <p:nvSpPr>
          <p:cNvPr id="204" name="text 1"/>
          <p:cNvSpPr txBox="1"/>
          <p:nvPr/>
        </p:nvSpPr>
        <p:spPr>
          <a:xfrm>
            <a:off x="9730166" y="5845565"/>
            <a:ext cx="987706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Quantify the risk of toxicity</a:t>
            </a:r>
            <a:endParaRPr sz="533">
              <a:latin typeface="Arial"/>
              <a:cs typeface="Arial"/>
            </a:endParaRPr>
          </a:p>
        </p:txBody>
      </p:sp>
      <p:pic>
        <p:nvPicPr>
          <p:cNvPr id="205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98" y="2393315"/>
            <a:ext cx="635932" cy="1031888"/>
          </a:xfrm>
          <a:prstGeom prst="rect">
            <a:avLst/>
          </a:prstGeom>
        </p:spPr>
      </p:pic>
      <p:sp>
        <p:nvSpPr>
          <p:cNvPr id="206" name="text 1"/>
          <p:cNvSpPr txBox="1"/>
          <p:nvPr/>
        </p:nvSpPr>
        <p:spPr>
          <a:xfrm>
            <a:off x="9049495" y="2539919"/>
            <a:ext cx="857351" cy="1045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9" b="1" spc="13" dirty="0">
                <a:solidFill>
                  <a:srgbClr val="002060"/>
                </a:solidFill>
                <a:latin typeface="Arial"/>
                <a:cs typeface="Arial"/>
              </a:rPr>
              <a:t>     79-Year-Old Male</a:t>
            </a:r>
            <a:endParaRPr sz="667">
              <a:latin typeface="Arial"/>
              <a:cs typeface="Arial"/>
            </a:endParaRPr>
          </a:p>
        </p:txBody>
      </p:sp>
      <p:sp>
        <p:nvSpPr>
          <p:cNvPr id="207" name="text 1"/>
          <p:cNvSpPr txBox="1"/>
          <p:nvPr/>
        </p:nvSpPr>
        <p:spPr>
          <a:xfrm>
            <a:off x="8856738" y="2718733"/>
            <a:ext cx="1244315" cy="983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39" b="1" spc="13" dirty="0">
                <a:solidFill>
                  <a:srgbClr val="002060"/>
                </a:solidFill>
                <a:latin typeface="Arial"/>
                <a:cs typeface="Arial"/>
              </a:rPr>
              <a:t>       pT3 pN1 Right Buccal SCC</a:t>
            </a:r>
            <a:endParaRPr sz="533">
              <a:latin typeface="Arial"/>
              <a:cs typeface="Arial"/>
            </a:endParaRPr>
          </a:p>
        </p:txBody>
      </p:sp>
      <p:sp>
        <p:nvSpPr>
          <p:cNvPr id="208" name="text 1"/>
          <p:cNvSpPr txBox="1"/>
          <p:nvPr/>
        </p:nvSpPr>
        <p:spPr>
          <a:xfrm>
            <a:off x="9095125" y="3094008"/>
            <a:ext cx="793038" cy="900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5" spc="13" dirty="0">
                <a:solidFill>
                  <a:srgbClr val="002060"/>
                </a:solidFill>
                <a:latin typeface="Arial"/>
                <a:cs typeface="Arial"/>
              </a:rPr>
              <a:t>PORT December 2023</a:t>
            </a:r>
            <a:endParaRPr sz="533">
              <a:latin typeface="Arial"/>
              <a:cs typeface="Arial"/>
            </a:endParaRPr>
          </a:p>
        </p:txBody>
      </p:sp>
      <p:sp>
        <p:nvSpPr>
          <p:cNvPr id="209" name="text 1"/>
          <p:cNvSpPr txBox="1"/>
          <p:nvPr/>
        </p:nvSpPr>
        <p:spPr>
          <a:xfrm>
            <a:off x="9052406" y="3205767"/>
            <a:ext cx="927946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Recurrence August 2024</a:t>
            </a:r>
            <a:endParaRPr sz="533">
              <a:latin typeface="Arial"/>
              <a:cs typeface="Arial"/>
            </a:endParaRPr>
          </a:p>
        </p:txBody>
      </p:sp>
      <p:sp>
        <p:nvSpPr>
          <p:cNvPr id="210" name="text 1"/>
          <p:cNvSpPr txBox="1"/>
          <p:nvPr/>
        </p:nvSpPr>
        <p:spPr>
          <a:xfrm>
            <a:off x="9095190" y="3317527"/>
            <a:ext cx="838115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Weakly PD L1 positive</a:t>
            </a:r>
            <a:endParaRPr sz="533">
              <a:latin typeface="Arial"/>
              <a:cs typeface="Arial"/>
            </a:endParaRPr>
          </a:p>
        </p:txBody>
      </p:sp>
      <p:sp>
        <p:nvSpPr>
          <p:cNvPr id="211" name="text 1"/>
          <p:cNvSpPr txBox="1"/>
          <p:nvPr/>
        </p:nvSpPr>
        <p:spPr>
          <a:xfrm>
            <a:off x="8904943" y="3429287"/>
            <a:ext cx="1236236" cy="961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25" spc="13" dirty="0">
                <a:solidFill>
                  <a:srgbClr val="002060"/>
                </a:solidFill>
                <a:latin typeface="Arial"/>
                <a:cs typeface="Arial"/>
              </a:rPr>
              <a:t>Comorbidities: T2DM, Gout, HTN</a:t>
            </a:r>
            <a:endParaRPr sz="533">
              <a:latin typeface="Arial"/>
              <a:cs typeface="Arial"/>
            </a:endParaRPr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455" y="2248411"/>
            <a:ext cx="154092" cy="233484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1844022" y="2278044"/>
            <a:ext cx="60959" cy="140352"/>
          </a:xfrm>
          <a:custGeom>
            <a:avLst/>
            <a:gdLst/>
            <a:ahLst/>
            <a:cxnLst/>
            <a:rect l="l" t="t" r="r" b="b"/>
            <a:pathLst>
              <a:path w="45719" h="105264">
                <a:moveTo>
                  <a:pt x="34290" y="22860"/>
                </a:moveTo>
                <a:lnTo>
                  <a:pt x="11430" y="22860"/>
                </a:lnTo>
                <a:lnTo>
                  <a:pt x="0" y="22860"/>
                </a:lnTo>
                <a:lnTo>
                  <a:pt x="22861" y="1"/>
                </a:lnTo>
                <a:lnTo>
                  <a:pt x="45719" y="22860"/>
                </a:lnTo>
                <a:close/>
              </a:path>
              <a:path w="45719" h="105264">
                <a:moveTo>
                  <a:pt x="11430" y="105263"/>
                </a:moveTo>
                <a:lnTo>
                  <a:pt x="11430" y="22860"/>
                </a:lnTo>
                <a:lnTo>
                  <a:pt x="34290" y="22860"/>
                </a:lnTo>
                <a:lnTo>
                  <a:pt x="34290" y="1052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58" y="3816759"/>
            <a:ext cx="162559" cy="249557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10027458" y="3850625"/>
            <a:ext cx="60959" cy="147961"/>
          </a:xfrm>
          <a:custGeom>
            <a:avLst/>
            <a:gdLst/>
            <a:ahLst/>
            <a:cxnLst/>
            <a:rect l="l" t="t" r="r" b="b"/>
            <a:pathLst>
              <a:path w="45719" h="110971">
                <a:moveTo>
                  <a:pt x="1" y="88111"/>
                </a:moveTo>
                <a:lnTo>
                  <a:pt x="11430" y="88111"/>
                </a:lnTo>
                <a:lnTo>
                  <a:pt x="11430" y="1"/>
                </a:lnTo>
                <a:lnTo>
                  <a:pt x="34290" y="1"/>
                </a:lnTo>
                <a:lnTo>
                  <a:pt x="34290" y="88111"/>
                </a:lnTo>
                <a:lnTo>
                  <a:pt x="45719" y="88111"/>
                </a:lnTo>
                <a:lnTo>
                  <a:pt x="22861" y="11097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214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53" y="2917462"/>
            <a:ext cx="154091" cy="233484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1645020" y="2947097"/>
            <a:ext cx="60957" cy="140351"/>
          </a:xfrm>
          <a:custGeom>
            <a:avLst/>
            <a:gdLst/>
            <a:ahLst/>
            <a:cxnLst/>
            <a:rect l="l" t="t" r="r" b="b"/>
            <a:pathLst>
              <a:path w="45718" h="105263">
                <a:moveTo>
                  <a:pt x="34288" y="22860"/>
                </a:moveTo>
                <a:lnTo>
                  <a:pt x="11430" y="22860"/>
                </a:lnTo>
                <a:lnTo>
                  <a:pt x="0" y="22860"/>
                </a:lnTo>
                <a:lnTo>
                  <a:pt x="22859" y="0"/>
                </a:lnTo>
                <a:lnTo>
                  <a:pt x="45718" y="22860"/>
                </a:lnTo>
                <a:close/>
              </a:path>
              <a:path w="45718" h="105263">
                <a:moveTo>
                  <a:pt x="11430" y="105263"/>
                </a:moveTo>
                <a:lnTo>
                  <a:pt x="11430" y="22860"/>
                </a:lnTo>
                <a:lnTo>
                  <a:pt x="34288" y="22860"/>
                </a:lnTo>
                <a:lnTo>
                  <a:pt x="34288" y="1052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215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393" y="4229010"/>
            <a:ext cx="154092" cy="233484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1713959" y="4258643"/>
            <a:ext cx="60960" cy="140352"/>
          </a:xfrm>
          <a:custGeom>
            <a:avLst/>
            <a:gdLst/>
            <a:ahLst/>
            <a:cxnLst/>
            <a:rect l="l" t="t" r="r" b="b"/>
            <a:pathLst>
              <a:path w="45720" h="105264">
                <a:moveTo>
                  <a:pt x="34290" y="22860"/>
                </a:moveTo>
                <a:lnTo>
                  <a:pt x="11430" y="22860"/>
                </a:lnTo>
                <a:lnTo>
                  <a:pt x="0" y="22860"/>
                </a:lnTo>
                <a:lnTo>
                  <a:pt x="22860" y="1"/>
                </a:lnTo>
                <a:lnTo>
                  <a:pt x="45720" y="22860"/>
                </a:lnTo>
                <a:close/>
              </a:path>
              <a:path w="45720" h="105264">
                <a:moveTo>
                  <a:pt x="11430" y="105264"/>
                </a:moveTo>
                <a:lnTo>
                  <a:pt x="11430" y="22860"/>
                </a:lnTo>
                <a:lnTo>
                  <a:pt x="34290" y="22860"/>
                </a:lnTo>
                <a:lnTo>
                  <a:pt x="34290" y="1052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216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371" y="4219634"/>
            <a:ext cx="162559" cy="249559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9851171" y="4253500"/>
            <a:ext cx="60960" cy="147960"/>
          </a:xfrm>
          <a:custGeom>
            <a:avLst/>
            <a:gdLst/>
            <a:ahLst/>
            <a:cxnLst/>
            <a:rect l="l" t="t" r="r" b="b"/>
            <a:pathLst>
              <a:path w="45720" h="110970">
                <a:moveTo>
                  <a:pt x="1" y="88111"/>
                </a:moveTo>
                <a:lnTo>
                  <a:pt x="11431" y="88111"/>
                </a:lnTo>
                <a:lnTo>
                  <a:pt x="11431" y="1"/>
                </a:lnTo>
                <a:lnTo>
                  <a:pt x="34291" y="1"/>
                </a:lnTo>
                <a:lnTo>
                  <a:pt x="34291" y="88111"/>
                </a:lnTo>
                <a:lnTo>
                  <a:pt x="45720" y="88111"/>
                </a:lnTo>
                <a:lnTo>
                  <a:pt x="22861" y="1109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217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39" y="4299185"/>
            <a:ext cx="154092" cy="233484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10025706" y="4328817"/>
            <a:ext cx="60959" cy="140353"/>
          </a:xfrm>
          <a:custGeom>
            <a:avLst/>
            <a:gdLst/>
            <a:ahLst/>
            <a:cxnLst/>
            <a:rect l="l" t="t" r="r" b="b"/>
            <a:pathLst>
              <a:path w="45719" h="105265">
                <a:moveTo>
                  <a:pt x="34289" y="22861"/>
                </a:moveTo>
                <a:lnTo>
                  <a:pt x="11429" y="22861"/>
                </a:lnTo>
                <a:lnTo>
                  <a:pt x="0" y="22861"/>
                </a:lnTo>
                <a:lnTo>
                  <a:pt x="22859" y="1"/>
                </a:lnTo>
                <a:lnTo>
                  <a:pt x="45719" y="22861"/>
                </a:lnTo>
                <a:close/>
              </a:path>
              <a:path w="45719" h="105265">
                <a:moveTo>
                  <a:pt x="11429" y="105265"/>
                </a:moveTo>
                <a:lnTo>
                  <a:pt x="11429" y="22861"/>
                </a:lnTo>
                <a:lnTo>
                  <a:pt x="34289" y="22861"/>
                </a:lnTo>
                <a:lnTo>
                  <a:pt x="34289" y="1052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12E61-CA9C-F5E7-CBFF-4B65164B4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5A0A-D857-8A5F-5FA1-A72902E8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81A9FAB-C3E8-CEC7-6A53-F10707DDA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34477-DB8B-FD9C-0AF8-9FE2F60FF5E8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1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"/>
          <p:cNvSpPr/>
          <p:nvPr/>
        </p:nvSpPr>
        <p:spPr>
          <a:xfrm>
            <a:off x="1241178" y="-1"/>
            <a:ext cx="9709625" cy="6858000"/>
          </a:xfrm>
          <a:custGeom>
            <a:avLst/>
            <a:gdLst/>
            <a:ahLst/>
            <a:cxnLst/>
            <a:rect l="l" t="t" r="r" b="b"/>
            <a:pathLst>
              <a:path w="30275150" h="21383624">
                <a:moveTo>
                  <a:pt x="0" y="21383624"/>
                </a:moveTo>
                <a:lnTo>
                  <a:pt x="30275150" y="21383624"/>
                </a:lnTo>
                <a:lnTo>
                  <a:pt x="302751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2" name="Image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33" y="248701"/>
            <a:ext cx="1426260" cy="411174"/>
          </a:xfrm>
          <a:prstGeom prst="rect">
            <a:avLst/>
          </a:prstGeom>
        </p:spPr>
      </p:pic>
      <p:sp>
        <p:nvSpPr>
          <p:cNvPr id="62" name="object 2"/>
          <p:cNvSpPr/>
          <p:nvPr/>
        </p:nvSpPr>
        <p:spPr>
          <a:xfrm>
            <a:off x="1372032" y="2456865"/>
            <a:ext cx="4584219" cy="714454"/>
          </a:xfrm>
          <a:custGeom>
            <a:avLst/>
            <a:gdLst/>
            <a:ahLst/>
            <a:cxnLst/>
            <a:rect l="l" t="t" r="r" b="b"/>
            <a:pathLst>
              <a:path w="14293850" h="2227707">
                <a:moveTo>
                  <a:pt x="1" y="2227707"/>
                </a:moveTo>
                <a:lnTo>
                  <a:pt x="14293850" y="2227707"/>
                </a:lnTo>
                <a:lnTo>
                  <a:pt x="14293850" y="0"/>
                </a:lnTo>
                <a:lnTo>
                  <a:pt x="1" y="0"/>
                </a:lnTo>
                <a:close/>
              </a:path>
            </a:pathLst>
          </a:custGeom>
          <a:solidFill>
            <a:srgbClr val="CAEEFB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" name="object 3"/>
          <p:cNvSpPr/>
          <p:nvPr/>
        </p:nvSpPr>
        <p:spPr>
          <a:xfrm>
            <a:off x="1368977" y="2453810"/>
            <a:ext cx="4590329" cy="720563"/>
          </a:xfrm>
          <a:custGeom>
            <a:avLst/>
            <a:gdLst/>
            <a:ahLst/>
            <a:cxnLst/>
            <a:rect l="l" t="t" r="r" b="b"/>
            <a:pathLst>
              <a:path w="14312900" h="2246757">
                <a:moveTo>
                  <a:pt x="9526" y="2237232"/>
                </a:moveTo>
                <a:lnTo>
                  <a:pt x="14303375" y="2237232"/>
                </a:lnTo>
                <a:lnTo>
                  <a:pt x="14303375" y="9525"/>
                </a:lnTo>
                <a:lnTo>
                  <a:pt x="9526" y="9525"/>
                </a:lnTo>
                <a:close/>
              </a:path>
            </a:pathLst>
          </a:custGeom>
          <a:ln w="19050">
            <a:solidFill>
              <a:srgbClr val="15608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3" name="text 1"/>
          <p:cNvSpPr txBox="1"/>
          <p:nvPr/>
        </p:nvSpPr>
        <p:spPr>
          <a:xfrm>
            <a:off x="1401395" y="2457843"/>
            <a:ext cx="679160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156082"/>
                </a:solidFill>
                <a:latin typeface="Arial"/>
                <a:cs typeface="Arial"/>
              </a:rPr>
              <a:t>Methods</a:t>
            </a:r>
            <a:endParaRPr sz="1283">
              <a:latin typeface="Arial"/>
              <a:cs typeface="Arial"/>
            </a:endParaRPr>
          </a:p>
        </p:txBody>
      </p:sp>
      <p:sp>
        <p:nvSpPr>
          <p:cNvPr id="64" name="text 1"/>
          <p:cNvSpPr txBox="1"/>
          <p:nvPr/>
        </p:nvSpPr>
        <p:spPr>
          <a:xfrm>
            <a:off x="1401395" y="2655628"/>
            <a:ext cx="4382931" cy="3128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07" spc="3" dirty="0">
                <a:latin typeface="Arial"/>
                <a:cs typeface="Arial"/>
              </a:rPr>
              <a:t>Retrospective review of patients outpatient clinic record, their electronic care</a:t>
            </a:r>
            <a:endParaRPr sz="994">
              <a:latin typeface="Arial"/>
              <a:cs typeface="Arial"/>
            </a:endParaRPr>
          </a:p>
          <a:p>
            <a:r>
              <a:rPr sz="1026" spc="3" dirty="0">
                <a:latin typeface="Arial"/>
                <a:cs typeface="Arial"/>
              </a:rPr>
              <a:t>record, departmental handover sheet and relevant imaging.</a:t>
            </a:r>
            <a:endParaRPr sz="1026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8649" y="3369794"/>
            <a:ext cx="4607598" cy="3083626"/>
          </a:xfrm>
          <a:custGeom>
            <a:avLst/>
            <a:gdLst/>
            <a:ahLst/>
            <a:cxnLst/>
            <a:rect l="l" t="t" r="r" b="b"/>
            <a:pathLst>
              <a:path w="14366748" h="9614917">
                <a:moveTo>
                  <a:pt x="0" y="9614917"/>
                </a:moveTo>
                <a:lnTo>
                  <a:pt x="14366748" y="9614917"/>
                </a:lnTo>
                <a:lnTo>
                  <a:pt x="14366748" y="0"/>
                </a:lnTo>
                <a:lnTo>
                  <a:pt x="0" y="0"/>
                </a:lnTo>
                <a:close/>
              </a:path>
            </a:pathLst>
          </a:custGeom>
          <a:solidFill>
            <a:srgbClr val="CAEEFB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" name="object 5"/>
          <p:cNvSpPr/>
          <p:nvPr/>
        </p:nvSpPr>
        <p:spPr>
          <a:xfrm>
            <a:off x="1347122" y="3368267"/>
            <a:ext cx="4610653" cy="3086681"/>
          </a:xfrm>
          <a:custGeom>
            <a:avLst/>
            <a:gdLst/>
            <a:ahLst/>
            <a:cxnLst/>
            <a:rect l="l" t="t" r="r" b="b"/>
            <a:pathLst>
              <a:path w="14376273" h="9624442">
                <a:moveTo>
                  <a:pt x="4763" y="9619680"/>
                </a:moveTo>
                <a:lnTo>
                  <a:pt x="14371511" y="9619680"/>
                </a:lnTo>
                <a:lnTo>
                  <a:pt x="14371511" y="4763"/>
                </a:lnTo>
                <a:lnTo>
                  <a:pt x="4763" y="4763"/>
                </a:lnTo>
                <a:close/>
              </a:path>
            </a:pathLst>
          </a:custGeom>
          <a:ln w="9525">
            <a:solidFill>
              <a:srgbClr val="15608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5" name="text 1"/>
          <p:cNvSpPr txBox="1"/>
          <p:nvPr/>
        </p:nvSpPr>
        <p:spPr>
          <a:xfrm>
            <a:off x="1378032" y="3370859"/>
            <a:ext cx="597408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156082"/>
                </a:solidFill>
                <a:latin typeface="Arial"/>
                <a:cs typeface="Arial"/>
              </a:rPr>
              <a:t>Results</a:t>
            </a:r>
            <a:endParaRPr sz="1283">
              <a:latin typeface="Arial"/>
              <a:cs typeface="Arial"/>
            </a:endParaRPr>
          </a:p>
        </p:txBody>
      </p:sp>
      <p:sp>
        <p:nvSpPr>
          <p:cNvPr id="66" name="text 1"/>
          <p:cNvSpPr txBox="1"/>
          <p:nvPr/>
        </p:nvSpPr>
        <p:spPr>
          <a:xfrm>
            <a:off x="1378032" y="3568643"/>
            <a:ext cx="4286430" cy="3039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9" spc="3" dirty="0">
                <a:latin typeface="Arial"/>
                <a:cs typeface="Arial"/>
              </a:rPr>
              <a:t>•   125 patients referred to the WHSCT with a queried SSNHL from March 2021</a:t>
            </a:r>
            <a:endParaRPr sz="930">
              <a:latin typeface="Arial"/>
              <a:cs typeface="Arial"/>
            </a:endParaRPr>
          </a:p>
          <a:p>
            <a:pPr marL="146624"/>
            <a:r>
              <a:rPr sz="1026" spc="3" dirty="0">
                <a:latin typeface="Arial"/>
                <a:cs typeface="Arial"/>
              </a:rPr>
              <a:t>until April 2023</a:t>
            </a:r>
            <a:endParaRPr sz="1026">
              <a:latin typeface="Arial"/>
              <a:cs typeface="Arial"/>
            </a:endParaRPr>
          </a:p>
        </p:txBody>
      </p:sp>
      <p:sp>
        <p:nvSpPr>
          <p:cNvPr id="67" name="text 1"/>
          <p:cNvSpPr txBox="1"/>
          <p:nvPr/>
        </p:nvSpPr>
        <p:spPr>
          <a:xfrm>
            <a:off x="1524662" y="4037859"/>
            <a:ext cx="1352934" cy="1491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69" spc="3" dirty="0">
                <a:latin typeface="Arial"/>
                <a:cs typeface="Arial"/>
              </a:rPr>
              <a:t>pathology ( see figure 1)</a:t>
            </a:r>
            <a:endParaRPr sz="962">
              <a:latin typeface="Arial"/>
              <a:cs typeface="Arial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1378032" y="4350669"/>
            <a:ext cx="2403415" cy="1565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17" spc="3" dirty="0">
                <a:latin typeface="Arial"/>
                <a:cs typeface="Arial"/>
              </a:rPr>
              <a:t>•  88% of referrals triaged within 48 hours</a:t>
            </a:r>
            <a:endParaRPr sz="994">
              <a:latin typeface="Arial"/>
              <a:cs typeface="Arial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1524662" y="4663561"/>
            <a:ext cx="2230739" cy="1491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69" spc="3" dirty="0">
                <a:latin typeface="Arial"/>
                <a:cs typeface="Arial"/>
              </a:rPr>
              <a:t>audiogram within 10 days ( see figure 3)</a:t>
            </a:r>
            <a:endParaRPr sz="962">
              <a:latin typeface="Arial"/>
              <a:cs typeface="Arial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1524662" y="4976371"/>
            <a:ext cx="1597745" cy="1565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17" spc="3" dirty="0">
                <a:latin typeface="Arial"/>
                <a:cs typeface="Arial"/>
              </a:rPr>
              <a:t>patients prior to audiogram </a:t>
            </a:r>
            <a:endParaRPr sz="994">
              <a:latin typeface="Arial"/>
              <a:cs typeface="Arial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1524662" y="5289181"/>
            <a:ext cx="3387017" cy="1534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97" spc="3" dirty="0">
                <a:latin typeface="Arial"/>
                <a:cs typeface="Arial"/>
              </a:rPr>
              <a:t>patients progressing to Intra-tympanic (IT) Dexamethasone.</a:t>
            </a:r>
            <a:endParaRPr sz="994">
              <a:latin typeface="Arial"/>
              <a:cs typeface="Arial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1524662" y="5601992"/>
            <a:ext cx="1713098" cy="1534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97" spc="3" dirty="0">
                <a:latin typeface="Arial"/>
                <a:cs typeface="Arial"/>
              </a:rPr>
              <a:t>steroid, 10 required IT steroid.</a:t>
            </a:r>
            <a:endParaRPr sz="994">
              <a:latin typeface="Arial"/>
              <a:cs typeface="Arial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1378032" y="5914802"/>
            <a:ext cx="2150589" cy="1565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17" spc="3" dirty="0">
                <a:latin typeface="Arial"/>
                <a:cs typeface="Arial"/>
              </a:rPr>
              <a:t>•   83% had further follow up in clinic.</a:t>
            </a:r>
            <a:endParaRPr sz="994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57025" y="217786"/>
            <a:ext cx="5972763" cy="225891"/>
          </a:xfrm>
          <a:custGeom>
            <a:avLst/>
            <a:gdLst/>
            <a:ahLst/>
            <a:cxnLst/>
            <a:rect l="l" t="t" r="r" b="b"/>
            <a:pathLst>
              <a:path w="18623406" h="704342">
                <a:moveTo>
                  <a:pt x="9987788" y="85598"/>
                </a:moveTo>
                <a:lnTo>
                  <a:pt x="9837673" y="83314"/>
                </a:lnTo>
                <a:lnTo>
                  <a:pt x="9861549" y="40134"/>
                </a:lnTo>
                <a:lnTo>
                  <a:pt x="9908413" y="15114"/>
                </a:lnTo>
                <a:lnTo>
                  <a:pt x="9984105" y="6986"/>
                </a:lnTo>
                <a:lnTo>
                  <a:pt x="10023856" y="6986"/>
                </a:lnTo>
                <a:lnTo>
                  <a:pt x="10023856" y="85598"/>
                </a:lnTo>
                <a:close/>
              </a:path>
              <a:path w="18623406" h="704342">
                <a:moveTo>
                  <a:pt x="4750435" y="90934"/>
                </a:moveTo>
                <a:lnTo>
                  <a:pt x="4734687" y="53214"/>
                </a:lnTo>
                <a:lnTo>
                  <a:pt x="4750435" y="15368"/>
                </a:lnTo>
                <a:lnTo>
                  <a:pt x="4796028" y="382"/>
                </a:lnTo>
                <a:lnTo>
                  <a:pt x="4841621" y="15368"/>
                </a:lnTo>
                <a:lnTo>
                  <a:pt x="4857496" y="53214"/>
                </a:lnTo>
                <a:lnTo>
                  <a:pt x="4841621" y="90934"/>
                </a:lnTo>
                <a:lnTo>
                  <a:pt x="4796028" y="106046"/>
                </a:lnTo>
                <a:close/>
              </a:path>
              <a:path w="18623406" h="704342">
                <a:moveTo>
                  <a:pt x="8516239" y="90934"/>
                </a:moveTo>
                <a:lnTo>
                  <a:pt x="8500491" y="53214"/>
                </a:lnTo>
                <a:lnTo>
                  <a:pt x="8516239" y="15368"/>
                </a:lnTo>
                <a:lnTo>
                  <a:pt x="8561832" y="382"/>
                </a:lnTo>
                <a:lnTo>
                  <a:pt x="8607424" y="15368"/>
                </a:lnTo>
                <a:lnTo>
                  <a:pt x="8623299" y="53214"/>
                </a:lnTo>
                <a:lnTo>
                  <a:pt x="8607424" y="90934"/>
                </a:lnTo>
                <a:lnTo>
                  <a:pt x="8561832" y="106046"/>
                </a:lnTo>
                <a:close/>
              </a:path>
              <a:path w="18623406" h="704342">
                <a:moveTo>
                  <a:pt x="16043274" y="90934"/>
                </a:moveTo>
                <a:lnTo>
                  <a:pt x="16027526" y="53214"/>
                </a:lnTo>
                <a:lnTo>
                  <a:pt x="16043274" y="15368"/>
                </a:lnTo>
                <a:lnTo>
                  <a:pt x="16088868" y="382"/>
                </a:lnTo>
                <a:lnTo>
                  <a:pt x="16134462" y="15368"/>
                </a:lnTo>
                <a:lnTo>
                  <a:pt x="16150336" y="53214"/>
                </a:lnTo>
                <a:lnTo>
                  <a:pt x="16134462" y="90934"/>
                </a:lnTo>
                <a:lnTo>
                  <a:pt x="16088868" y="106046"/>
                </a:lnTo>
                <a:close/>
              </a:path>
              <a:path w="18623406" h="704342">
                <a:moveTo>
                  <a:pt x="10544429" y="159260"/>
                </a:moveTo>
                <a:lnTo>
                  <a:pt x="10518267" y="106682"/>
                </a:lnTo>
                <a:lnTo>
                  <a:pt x="10454386" y="89282"/>
                </a:lnTo>
                <a:lnTo>
                  <a:pt x="10277729" y="65660"/>
                </a:lnTo>
                <a:lnTo>
                  <a:pt x="10349611" y="16004"/>
                </a:lnTo>
                <a:lnTo>
                  <a:pt x="10454767" y="0"/>
                </a:lnTo>
                <a:lnTo>
                  <a:pt x="10558525" y="17272"/>
                </a:lnTo>
                <a:lnTo>
                  <a:pt x="10634091" y="69596"/>
                </a:lnTo>
                <a:lnTo>
                  <a:pt x="10662285" y="159260"/>
                </a:lnTo>
                <a:close/>
              </a:path>
              <a:path w="18623406" h="704342">
                <a:moveTo>
                  <a:pt x="13636624" y="159260"/>
                </a:moveTo>
                <a:lnTo>
                  <a:pt x="13610464" y="106682"/>
                </a:lnTo>
                <a:lnTo>
                  <a:pt x="13546582" y="89282"/>
                </a:lnTo>
                <a:lnTo>
                  <a:pt x="13369924" y="65660"/>
                </a:lnTo>
                <a:lnTo>
                  <a:pt x="13441806" y="16004"/>
                </a:lnTo>
                <a:lnTo>
                  <a:pt x="13546964" y="0"/>
                </a:lnTo>
                <a:lnTo>
                  <a:pt x="13650722" y="17272"/>
                </a:lnTo>
                <a:lnTo>
                  <a:pt x="13726288" y="69596"/>
                </a:lnTo>
                <a:lnTo>
                  <a:pt x="13754480" y="159260"/>
                </a:lnTo>
                <a:close/>
              </a:path>
              <a:path w="18623406" h="704342">
                <a:moveTo>
                  <a:pt x="1637919" y="241936"/>
                </a:moveTo>
                <a:lnTo>
                  <a:pt x="1529461" y="241936"/>
                </a:lnTo>
                <a:lnTo>
                  <a:pt x="1463168" y="241936"/>
                </a:lnTo>
                <a:lnTo>
                  <a:pt x="1463168" y="158370"/>
                </a:lnTo>
                <a:lnTo>
                  <a:pt x="1529461" y="158370"/>
                </a:lnTo>
                <a:lnTo>
                  <a:pt x="1529461" y="64264"/>
                </a:lnTo>
                <a:lnTo>
                  <a:pt x="1637919" y="64264"/>
                </a:lnTo>
                <a:lnTo>
                  <a:pt x="1637919" y="158370"/>
                </a:lnTo>
                <a:lnTo>
                  <a:pt x="1725042" y="158370"/>
                </a:lnTo>
                <a:lnTo>
                  <a:pt x="1725042" y="241936"/>
                </a:lnTo>
                <a:close/>
              </a:path>
              <a:path w="18623406" h="704342">
                <a:moveTo>
                  <a:pt x="4568571" y="241936"/>
                </a:moveTo>
                <a:lnTo>
                  <a:pt x="4460113" y="241936"/>
                </a:lnTo>
                <a:lnTo>
                  <a:pt x="4393819" y="241936"/>
                </a:lnTo>
                <a:lnTo>
                  <a:pt x="4393819" y="158370"/>
                </a:lnTo>
                <a:lnTo>
                  <a:pt x="4460113" y="158370"/>
                </a:lnTo>
                <a:lnTo>
                  <a:pt x="4460113" y="64264"/>
                </a:lnTo>
                <a:lnTo>
                  <a:pt x="4568571" y="64264"/>
                </a:lnTo>
                <a:lnTo>
                  <a:pt x="4568571" y="158370"/>
                </a:lnTo>
                <a:lnTo>
                  <a:pt x="4655693" y="158370"/>
                </a:lnTo>
                <a:lnTo>
                  <a:pt x="4655693" y="241936"/>
                </a:lnTo>
                <a:close/>
              </a:path>
              <a:path w="18623406" h="704342">
                <a:moveTo>
                  <a:pt x="9939148" y="241936"/>
                </a:moveTo>
                <a:lnTo>
                  <a:pt x="9830689" y="241936"/>
                </a:lnTo>
                <a:lnTo>
                  <a:pt x="9764396" y="241936"/>
                </a:lnTo>
                <a:lnTo>
                  <a:pt x="9764396" y="158370"/>
                </a:lnTo>
                <a:lnTo>
                  <a:pt x="9830689" y="158370"/>
                </a:lnTo>
                <a:lnTo>
                  <a:pt x="9830689" y="145796"/>
                </a:lnTo>
                <a:lnTo>
                  <a:pt x="9837673" y="83314"/>
                </a:lnTo>
                <a:lnTo>
                  <a:pt x="9987788" y="85598"/>
                </a:lnTo>
                <a:lnTo>
                  <a:pt x="9947910" y="99950"/>
                </a:lnTo>
                <a:lnTo>
                  <a:pt x="9939148" y="145796"/>
                </a:lnTo>
                <a:lnTo>
                  <a:pt x="9939148" y="158370"/>
                </a:lnTo>
                <a:lnTo>
                  <a:pt x="10024237" y="158370"/>
                </a:lnTo>
                <a:lnTo>
                  <a:pt x="10024237" y="241936"/>
                </a:lnTo>
                <a:close/>
              </a:path>
              <a:path w="18623406" h="704342">
                <a:moveTo>
                  <a:pt x="971550" y="244348"/>
                </a:moveTo>
                <a:lnTo>
                  <a:pt x="851662" y="227586"/>
                </a:lnTo>
                <a:lnTo>
                  <a:pt x="898398" y="172340"/>
                </a:lnTo>
                <a:lnTo>
                  <a:pt x="973709" y="153164"/>
                </a:lnTo>
                <a:lnTo>
                  <a:pt x="981837" y="153164"/>
                </a:lnTo>
                <a:lnTo>
                  <a:pt x="981837" y="244348"/>
                </a:lnTo>
                <a:close/>
              </a:path>
              <a:path w="18623406" h="704342">
                <a:moveTo>
                  <a:pt x="2036826" y="244348"/>
                </a:moveTo>
                <a:lnTo>
                  <a:pt x="1916938" y="227586"/>
                </a:lnTo>
                <a:lnTo>
                  <a:pt x="1963674" y="172340"/>
                </a:lnTo>
                <a:lnTo>
                  <a:pt x="2038985" y="153164"/>
                </a:lnTo>
                <a:lnTo>
                  <a:pt x="2047113" y="153164"/>
                </a:lnTo>
                <a:lnTo>
                  <a:pt x="2047113" y="244348"/>
                </a:lnTo>
                <a:close/>
              </a:path>
              <a:path w="18623406" h="704342">
                <a:moveTo>
                  <a:pt x="15950946" y="244348"/>
                </a:moveTo>
                <a:lnTo>
                  <a:pt x="15831058" y="227586"/>
                </a:lnTo>
                <a:lnTo>
                  <a:pt x="15877794" y="172340"/>
                </a:lnTo>
                <a:lnTo>
                  <a:pt x="15953104" y="153164"/>
                </a:lnTo>
                <a:lnTo>
                  <a:pt x="15961232" y="153164"/>
                </a:lnTo>
                <a:lnTo>
                  <a:pt x="15961232" y="244348"/>
                </a:lnTo>
                <a:close/>
              </a:path>
              <a:path w="18623406" h="704342">
                <a:moveTo>
                  <a:pt x="17924526" y="244348"/>
                </a:moveTo>
                <a:lnTo>
                  <a:pt x="17804638" y="227586"/>
                </a:lnTo>
                <a:lnTo>
                  <a:pt x="17851374" y="172340"/>
                </a:lnTo>
                <a:lnTo>
                  <a:pt x="17926684" y="153164"/>
                </a:lnTo>
                <a:lnTo>
                  <a:pt x="17934814" y="153164"/>
                </a:lnTo>
                <a:lnTo>
                  <a:pt x="17934814" y="244348"/>
                </a:lnTo>
                <a:close/>
              </a:path>
              <a:path w="18623406" h="704342">
                <a:moveTo>
                  <a:pt x="2812669" y="279146"/>
                </a:moveTo>
                <a:lnTo>
                  <a:pt x="2793238" y="236602"/>
                </a:lnTo>
                <a:lnTo>
                  <a:pt x="2747645" y="224664"/>
                </a:lnTo>
                <a:lnTo>
                  <a:pt x="2593721" y="212472"/>
                </a:lnTo>
                <a:lnTo>
                  <a:pt x="2631948" y="177420"/>
                </a:lnTo>
                <a:lnTo>
                  <a:pt x="2686050" y="157988"/>
                </a:lnTo>
                <a:lnTo>
                  <a:pt x="2747645" y="151892"/>
                </a:lnTo>
                <a:lnTo>
                  <a:pt x="2807716" y="157988"/>
                </a:lnTo>
                <a:lnTo>
                  <a:pt x="2860929" y="178690"/>
                </a:lnTo>
                <a:lnTo>
                  <a:pt x="2899029" y="217806"/>
                </a:lnTo>
                <a:lnTo>
                  <a:pt x="2913380" y="279146"/>
                </a:lnTo>
                <a:close/>
              </a:path>
              <a:path w="18623406" h="704342">
                <a:moveTo>
                  <a:pt x="8296022" y="279146"/>
                </a:moveTo>
                <a:lnTo>
                  <a:pt x="8276590" y="236602"/>
                </a:lnTo>
                <a:lnTo>
                  <a:pt x="8230998" y="224664"/>
                </a:lnTo>
                <a:lnTo>
                  <a:pt x="8077074" y="212472"/>
                </a:lnTo>
                <a:lnTo>
                  <a:pt x="8115299" y="177420"/>
                </a:lnTo>
                <a:lnTo>
                  <a:pt x="8169401" y="157988"/>
                </a:lnTo>
                <a:lnTo>
                  <a:pt x="8230998" y="151892"/>
                </a:lnTo>
                <a:lnTo>
                  <a:pt x="8291068" y="157988"/>
                </a:lnTo>
                <a:lnTo>
                  <a:pt x="8344281" y="178690"/>
                </a:lnTo>
                <a:lnTo>
                  <a:pt x="8382381" y="217806"/>
                </a:lnTo>
                <a:lnTo>
                  <a:pt x="8396732" y="279146"/>
                </a:lnTo>
                <a:close/>
              </a:path>
              <a:path w="18623406" h="704342">
                <a:moveTo>
                  <a:pt x="8952865" y="279146"/>
                </a:moveTo>
                <a:lnTo>
                  <a:pt x="8933434" y="236602"/>
                </a:lnTo>
                <a:lnTo>
                  <a:pt x="8887841" y="224664"/>
                </a:lnTo>
                <a:lnTo>
                  <a:pt x="8733917" y="212472"/>
                </a:lnTo>
                <a:lnTo>
                  <a:pt x="8772144" y="177420"/>
                </a:lnTo>
                <a:lnTo>
                  <a:pt x="8826247" y="157988"/>
                </a:lnTo>
                <a:lnTo>
                  <a:pt x="8887841" y="151892"/>
                </a:lnTo>
                <a:lnTo>
                  <a:pt x="8947912" y="157988"/>
                </a:lnTo>
                <a:lnTo>
                  <a:pt x="9001124" y="178690"/>
                </a:lnTo>
                <a:lnTo>
                  <a:pt x="9039224" y="217806"/>
                </a:lnTo>
                <a:lnTo>
                  <a:pt x="9053575" y="279146"/>
                </a:lnTo>
                <a:close/>
              </a:path>
              <a:path w="18623406" h="704342">
                <a:moveTo>
                  <a:pt x="15033624" y="279146"/>
                </a:moveTo>
                <a:lnTo>
                  <a:pt x="15014194" y="236602"/>
                </a:lnTo>
                <a:lnTo>
                  <a:pt x="14968600" y="224664"/>
                </a:lnTo>
                <a:lnTo>
                  <a:pt x="14814676" y="212472"/>
                </a:lnTo>
                <a:lnTo>
                  <a:pt x="14852904" y="177420"/>
                </a:lnTo>
                <a:lnTo>
                  <a:pt x="14907006" y="157988"/>
                </a:lnTo>
                <a:lnTo>
                  <a:pt x="14968600" y="151892"/>
                </a:lnTo>
                <a:lnTo>
                  <a:pt x="15028672" y="157988"/>
                </a:lnTo>
                <a:lnTo>
                  <a:pt x="15081884" y="178690"/>
                </a:lnTo>
                <a:lnTo>
                  <a:pt x="15119984" y="217806"/>
                </a:lnTo>
                <a:lnTo>
                  <a:pt x="15134336" y="279146"/>
                </a:lnTo>
                <a:close/>
              </a:path>
              <a:path w="18623406" h="704342">
                <a:moveTo>
                  <a:pt x="6011164" y="289434"/>
                </a:moveTo>
                <a:lnTo>
                  <a:pt x="6033516" y="208408"/>
                </a:lnTo>
                <a:lnTo>
                  <a:pt x="6186805" y="224284"/>
                </a:lnTo>
                <a:lnTo>
                  <a:pt x="6133592" y="239650"/>
                </a:lnTo>
                <a:lnTo>
                  <a:pt x="6112764" y="289434"/>
                </a:lnTo>
                <a:close/>
              </a:path>
              <a:path w="18623406" h="704342">
                <a:moveTo>
                  <a:pt x="6959092" y="289434"/>
                </a:moveTo>
                <a:lnTo>
                  <a:pt x="6981444" y="208408"/>
                </a:lnTo>
                <a:lnTo>
                  <a:pt x="7134733" y="224284"/>
                </a:lnTo>
                <a:lnTo>
                  <a:pt x="7081520" y="239650"/>
                </a:lnTo>
                <a:lnTo>
                  <a:pt x="7060692" y="289434"/>
                </a:lnTo>
                <a:close/>
              </a:path>
              <a:path w="18623406" h="704342">
                <a:moveTo>
                  <a:pt x="17985232" y="289434"/>
                </a:moveTo>
                <a:lnTo>
                  <a:pt x="18007584" y="208408"/>
                </a:lnTo>
                <a:lnTo>
                  <a:pt x="18160874" y="224284"/>
                </a:lnTo>
                <a:lnTo>
                  <a:pt x="18107660" y="239650"/>
                </a:lnTo>
                <a:lnTo>
                  <a:pt x="18086832" y="289434"/>
                </a:lnTo>
                <a:close/>
              </a:path>
              <a:path w="18623406" h="704342">
                <a:moveTo>
                  <a:pt x="4237990" y="303278"/>
                </a:moveTo>
                <a:lnTo>
                  <a:pt x="4217543" y="254382"/>
                </a:lnTo>
                <a:lnTo>
                  <a:pt x="4162298" y="236220"/>
                </a:lnTo>
                <a:lnTo>
                  <a:pt x="4058158" y="174626"/>
                </a:lnTo>
                <a:lnTo>
                  <a:pt x="4161917" y="152274"/>
                </a:lnTo>
                <a:lnTo>
                  <a:pt x="4253611" y="169038"/>
                </a:lnTo>
                <a:lnTo>
                  <a:pt x="4318635" y="219204"/>
                </a:lnTo>
                <a:lnTo>
                  <a:pt x="4343273" y="303278"/>
                </a:lnTo>
                <a:close/>
              </a:path>
              <a:path w="18623406" h="704342">
                <a:moveTo>
                  <a:pt x="1133856" y="379478"/>
                </a:moveTo>
                <a:lnTo>
                  <a:pt x="1025398" y="356870"/>
                </a:lnTo>
                <a:lnTo>
                  <a:pt x="1048131" y="247652"/>
                </a:lnTo>
                <a:lnTo>
                  <a:pt x="1114933" y="177038"/>
                </a:lnTo>
                <a:lnTo>
                  <a:pt x="1223137" y="227586"/>
                </a:lnTo>
                <a:lnTo>
                  <a:pt x="1161543" y="248920"/>
                </a:lnTo>
                <a:lnTo>
                  <a:pt x="1135126" y="310642"/>
                </a:lnTo>
                <a:lnTo>
                  <a:pt x="1308227" y="310642"/>
                </a:lnTo>
                <a:lnTo>
                  <a:pt x="1283462" y="248286"/>
                </a:lnTo>
                <a:lnTo>
                  <a:pt x="1223137" y="227586"/>
                </a:lnTo>
                <a:lnTo>
                  <a:pt x="1114933" y="177038"/>
                </a:lnTo>
                <a:lnTo>
                  <a:pt x="1223137" y="152274"/>
                </a:lnTo>
                <a:lnTo>
                  <a:pt x="1302957" y="165323"/>
                </a:lnTo>
                <a:lnTo>
                  <a:pt x="1364107" y="204470"/>
                </a:lnTo>
                <a:lnTo>
                  <a:pt x="1402969" y="267732"/>
                </a:lnTo>
                <a:lnTo>
                  <a:pt x="1415923" y="353188"/>
                </a:lnTo>
                <a:lnTo>
                  <a:pt x="1415543" y="366522"/>
                </a:lnTo>
                <a:lnTo>
                  <a:pt x="1414272" y="379478"/>
                </a:lnTo>
                <a:close/>
              </a:path>
              <a:path w="18623406" h="704342">
                <a:moveTo>
                  <a:pt x="3604260" y="379478"/>
                </a:moveTo>
                <a:lnTo>
                  <a:pt x="3495802" y="356870"/>
                </a:lnTo>
                <a:lnTo>
                  <a:pt x="3518535" y="247652"/>
                </a:lnTo>
                <a:lnTo>
                  <a:pt x="3585337" y="177038"/>
                </a:lnTo>
                <a:lnTo>
                  <a:pt x="3693541" y="227586"/>
                </a:lnTo>
                <a:lnTo>
                  <a:pt x="3631946" y="248920"/>
                </a:lnTo>
                <a:lnTo>
                  <a:pt x="3605530" y="310642"/>
                </a:lnTo>
                <a:lnTo>
                  <a:pt x="3778631" y="310642"/>
                </a:lnTo>
                <a:lnTo>
                  <a:pt x="3753866" y="248286"/>
                </a:lnTo>
                <a:lnTo>
                  <a:pt x="3693541" y="227586"/>
                </a:lnTo>
                <a:lnTo>
                  <a:pt x="3585337" y="177038"/>
                </a:lnTo>
                <a:lnTo>
                  <a:pt x="3693541" y="152274"/>
                </a:lnTo>
                <a:lnTo>
                  <a:pt x="3773360" y="165323"/>
                </a:lnTo>
                <a:lnTo>
                  <a:pt x="3834511" y="204470"/>
                </a:lnTo>
                <a:lnTo>
                  <a:pt x="3873373" y="267732"/>
                </a:lnTo>
                <a:lnTo>
                  <a:pt x="3886327" y="353188"/>
                </a:lnTo>
                <a:lnTo>
                  <a:pt x="3885946" y="366522"/>
                </a:lnTo>
                <a:lnTo>
                  <a:pt x="3884676" y="379478"/>
                </a:lnTo>
                <a:close/>
              </a:path>
              <a:path w="18623406" h="704342">
                <a:moveTo>
                  <a:pt x="5460492" y="379478"/>
                </a:moveTo>
                <a:lnTo>
                  <a:pt x="5352034" y="356870"/>
                </a:lnTo>
                <a:lnTo>
                  <a:pt x="5374767" y="247652"/>
                </a:lnTo>
                <a:lnTo>
                  <a:pt x="5441569" y="177038"/>
                </a:lnTo>
                <a:lnTo>
                  <a:pt x="5549773" y="227586"/>
                </a:lnTo>
                <a:lnTo>
                  <a:pt x="5488178" y="248920"/>
                </a:lnTo>
                <a:lnTo>
                  <a:pt x="5461762" y="310642"/>
                </a:lnTo>
                <a:lnTo>
                  <a:pt x="5634863" y="310642"/>
                </a:lnTo>
                <a:lnTo>
                  <a:pt x="5610098" y="248286"/>
                </a:lnTo>
                <a:lnTo>
                  <a:pt x="5549773" y="227586"/>
                </a:lnTo>
                <a:lnTo>
                  <a:pt x="5441569" y="177038"/>
                </a:lnTo>
                <a:lnTo>
                  <a:pt x="5549773" y="152274"/>
                </a:lnTo>
                <a:lnTo>
                  <a:pt x="5629592" y="165323"/>
                </a:lnTo>
                <a:lnTo>
                  <a:pt x="5690743" y="204470"/>
                </a:lnTo>
                <a:lnTo>
                  <a:pt x="5729605" y="267732"/>
                </a:lnTo>
                <a:lnTo>
                  <a:pt x="5742559" y="353188"/>
                </a:lnTo>
                <a:lnTo>
                  <a:pt x="5742178" y="366522"/>
                </a:lnTo>
                <a:lnTo>
                  <a:pt x="5740908" y="379478"/>
                </a:lnTo>
                <a:close/>
              </a:path>
              <a:path w="18623406" h="704342">
                <a:moveTo>
                  <a:pt x="12324588" y="379478"/>
                </a:moveTo>
                <a:lnTo>
                  <a:pt x="12216130" y="356870"/>
                </a:lnTo>
                <a:lnTo>
                  <a:pt x="12238864" y="247652"/>
                </a:lnTo>
                <a:lnTo>
                  <a:pt x="12305666" y="177038"/>
                </a:lnTo>
                <a:lnTo>
                  <a:pt x="12413870" y="227586"/>
                </a:lnTo>
                <a:lnTo>
                  <a:pt x="12352274" y="248920"/>
                </a:lnTo>
                <a:lnTo>
                  <a:pt x="12325858" y="310642"/>
                </a:lnTo>
                <a:lnTo>
                  <a:pt x="12498958" y="310642"/>
                </a:lnTo>
                <a:lnTo>
                  <a:pt x="12474194" y="248286"/>
                </a:lnTo>
                <a:lnTo>
                  <a:pt x="12413870" y="227586"/>
                </a:lnTo>
                <a:lnTo>
                  <a:pt x="12305666" y="177038"/>
                </a:lnTo>
                <a:lnTo>
                  <a:pt x="12413870" y="152274"/>
                </a:lnTo>
                <a:lnTo>
                  <a:pt x="12493688" y="165323"/>
                </a:lnTo>
                <a:lnTo>
                  <a:pt x="12554840" y="204470"/>
                </a:lnTo>
                <a:lnTo>
                  <a:pt x="12593700" y="267732"/>
                </a:lnTo>
                <a:lnTo>
                  <a:pt x="12606654" y="353188"/>
                </a:lnTo>
                <a:lnTo>
                  <a:pt x="12606274" y="366522"/>
                </a:lnTo>
                <a:lnTo>
                  <a:pt x="12605004" y="379478"/>
                </a:lnTo>
                <a:close/>
              </a:path>
              <a:path w="18623406" h="704342">
                <a:moveTo>
                  <a:pt x="13947648" y="379478"/>
                </a:moveTo>
                <a:lnTo>
                  <a:pt x="13839190" y="356870"/>
                </a:lnTo>
                <a:lnTo>
                  <a:pt x="13861924" y="247652"/>
                </a:lnTo>
                <a:lnTo>
                  <a:pt x="13928724" y="177038"/>
                </a:lnTo>
                <a:lnTo>
                  <a:pt x="14036928" y="227586"/>
                </a:lnTo>
                <a:lnTo>
                  <a:pt x="13975334" y="248920"/>
                </a:lnTo>
                <a:lnTo>
                  <a:pt x="13948918" y="310642"/>
                </a:lnTo>
                <a:lnTo>
                  <a:pt x="14122020" y="310642"/>
                </a:lnTo>
                <a:lnTo>
                  <a:pt x="14097254" y="248286"/>
                </a:lnTo>
                <a:lnTo>
                  <a:pt x="14036928" y="227586"/>
                </a:lnTo>
                <a:lnTo>
                  <a:pt x="13928724" y="177038"/>
                </a:lnTo>
                <a:lnTo>
                  <a:pt x="14036928" y="152274"/>
                </a:lnTo>
                <a:lnTo>
                  <a:pt x="14116748" y="165323"/>
                </a:lnTo>
                <a:lnTo>
                  <a:pt x="14177898" y="204470"/>
                </a:lnTo>
                <a:lnTo>
                  <a:pt x="14216762" y="267732"/>
                </a:lnTo>
                <a:lnTo>
                  <a:pt x="14229716" y="353188"/>
                </a:lnTo>
                <a:lnTo>
                  <a:pt x="14229334" y="366522"/>
                </a:lnTo>
                <a:lnTo>
                  <a:pt x="14228064" y="379478"/>
                </a:lnTo>
                <a:close/>
              </a:path>
              <a:path w="18623406" h="704342">
                <a:moveTo>
                  <a:pt x="16832580" y="379478"/>
                </a:moveTo>
                <a:lnTo>
                  <a:pt x="16724122" y="356870"/>
                </a:lnTo>
                <a:lnTo>
                  <a:pt x="16746854" y="247652"/>
                </a:lnTo>
                <a:lnTo>
                  <a:pt x="16813656" y="177038"/>
                </a:lnTo>
                <a:lnTo>
                  <a:pt x="16921862" y="227586"/>
                </a:lnTo>
                <a:lnTo>
                  <a:pt x="16860266" y="248920"/>
                </a:lnTo>
                <a:lnTo>
                  <a:pt x="16833850" y="310642"/>
                </a:lnTo>
                <a:lnTo>
                  <a:pt x="17006950" y="310642"/>
                </a:lnTo>
                <a:lnTo>
                  <a:pt x="16982186" y="248286"/>
                </a:lnTo>
                <a:lnTo>
                  <a:pt x="16921862" y="227586"/>
                </a:lnTo>
                <a:lnTo>
                  <a:pt x="16813656" y="177038"/>
                </a:lnTo>
                <a:lnTo>
                  <a:pt x="16921862" y="152274"/>
                </a:lnTo>
                <a:lnTo>
                  <a:pt x="17001682" y="165323"/>
                </a:lnTo>
                <a:lnTo>
                  <a:pt x="17062830" y="204470"/>
                </a:lnTo>
                <a:lnTo>
                  <a:pt x="17101694" y="267732"/>
                </a:lnTo>
                <a:lnTo>
                  <a:pt x="17114648" y="353188"/>
                </a:lnTo>
                <a:lnTo>
                  <a:pt x="17114266" y="366522"/>
                </a:lnTo>
                <a:lnTo>
                  <a:pt x="17112996" y="379478"/>
                </a:lnTo>
                <a:close/>
              </a:path>
              <a:path w="18623406" h="704342">
                <a:moveTo>
                  <a:pt x="0" y="557912"/>
                </a:moveTo>
                <a:lnTo>
                  <a:pt x="197993" y="6986"/>
                </a:lnTo>
                <a:lnTo>
                  <a:pt x="318770" y="6986"/>
                </a:lnTo>
                <a:lnTo>
                  <a:pt x="258191" y="120778"/>
                </a:lnTo>
                <a:lnTo>
                  <a:pt x="186563" y="341378"/>
                </a:lnTo>
                <a:lnTo>
                  <a:pt x="329819" y="341378"/>
                </a:lnTo>
                <a:lnTo>
                  <a:pt x="159131" y="436754"/>
                </a:lnTo>
                <a:lnTo>
                  <a:pt x="118618" y="557912"/>
                </a:lnTo>
                <a:close/>
              </a:path>
              <a:path w="18623406" h="704342">
                <a:moveTo>
                  <a:pt x="397383" y="557912"/>
                </a:moveTo>
                <a:lnTo>
                  <a:pt x="358013" y="436754"/>
                </a:lnTo>
                <a:lnTo>
                  <a:pt x="159131" y="436754"/>
                </a:lnTo>
                <a:lnTo>
                  <a:pt x="329819" y="341378"/>
                </a:lnTo>
                <a:lnTo>
                  <a:pt x="258191" y="120778"/>
                </a:lnTo>
                <a:lnTo>
                  <a:pt x="318770" y="6986"/>
                </a:lnTo>
                <a:lnTo>
                  <a:pt x="517271" y="557912"/>
                </a:lnTo>
                <a:close/>
              </a:path>
              <a:path w="18623406" h="704342">
                <a:moveTo>
                  <a:pt x="745744" y="557912"/>
                </a:moveTo>
                <a:lnTo>
                  <a:pt x="745744" y="158370"/>
                </a:lnTo>
                <a:lnTo>
                  <a:pt x="849630" y="158370"/>
                </a:lnTo>
                <a:lnTo>
                  <a:pt x="851662" y="227586"/>
                </a:lnTo>
                <a:lnTo>
                  <a:pt x="971550" y="244348"/>
                </a:lnTo>
                <a:lnTo>
                  <a:pt x="925322" y="248666"/>
                </a:lnTo>
                <a:lnTo>
                  <a:pt x="885190" y="263398"/>
                </a:lnTo>
                <a:lnTo>
                  <a:pt x="854202" y="292228"/>
                </a:lnTo>
                <a:lnTo>
                  <a:pt x="854202" y="557912"/>
                </a:lnTo>
                <a:close/>
              </a:path>
              <a:path w="18623406" h="704342">
                <a:moveTo>
                  <a:pt x="1682877" y="557912"/>
                </a:moveTo>
                <a:lnTo>
                  <a:pt x="1589024" y="543308"/>
                </a:lnTo>
                <a:lnTo>
                  <a:pt x="1542543" y="498348"/>
                </a:lnTo>
                <a:lnTo>
                  <a:pt x="1529461" y="418720"/>
                </a:lnTo>
                <a:lnTo>
                  <a:pt x="1529461" y="241936"/>
                </a:lnTo>
                <a:lnTo>
                  <a:pt x="1637919" y="241936"/>
                </a:lnTo>
                <a:lnTo>
                  <a:pt x="1637919" y="412116"/>
                </a:lnTo>
                <a:lnTo>
                  <a:pt x="1646682" y="458852"/>
                </a:lnTo>
                <a:lnTo>
                  <a:pt x="1686560" y="473964"/>
                </a:lnTo>
                <a:lnTo>
                  <a:pt x="1725042" y="473964"/>
                </a:lnTo>
                <a:lnTo>
                  <a:pt x="1725042" y="557912"/>
                </a:lnTo>
                <a:close/>
              </a:path>
              <a:path w="18623406" h="704342">
                <a:moveTo>
                  <a:pt x="1811020" y="557912"/>
                </a:moveTo>
                <a:lnTo>
                  <a:pt x="1811020" y="158370"/>
                </a:lnTo>
                <a:lnTo>
                  <a:pt x="1914906" y="158370"/>
                </a:lnTo>
                <a:lnTo>
                  <a:pt x="1916938" y="227586"/>
                </a:lnTo>
                <a:lnTo>
                  <a:pt x="2036826" y="244348"/>
                </a:lnTo>
                <a:lnTo>
                  <a:pt x="1990598" y="248666"/>
                </a:lnTo>
                <a:lnTo>
                  <a:pt x="1950467" y="263398"/>
                </a:lnTo>
                <a:lnTo>
                  <a:pt x="1919479" y="292228"/>
                </a:lnTo>
                <a:lnTo>
                  <a:pt x="1919479" y="557912"/>
                </a:lnTo>
                <a:close/>
              </a:path>
              <a:path w="18623406" h="704342">
                <a:moveTo>
                  <a:pt x="4613529" y="557912"/>
                </a:moveTo>
                <a:lnTo>
                  <a:pt x="4519676" y="543308"/>
                </a:lnTo>
                <a:lnTo>
                  <a:pt x="4473194" y="498348"/>
                </a:lnTo>
                <a:lnTo>
                  <a:pt x="4460113" y="418720"/>
                </a:lnTo>
                <a:lnTo>
                  <a:pt x="4460113" y="241936"/>
                </a:lnTo>
                <a:lnTo>
                  <a:pt x="4568571" y="241936"/>
                </a:lnTo>
                <a:lnTo>
                  <a:pt x="4568571" y="412116"/>
                </a:lnTo>
                <a:lnTo>
                  <a:pt x="4577334" y="458852"/>
                </a:lnTo>
                <a:lnTo>
                  <a:pt x="4617212" y="473964"/>
                </a:lnTo>
                <a:lnTo>
                  <a:pt x="4655693" y="473964"/>
                </a:lnTo>
                <a:lnTo>
                  <a:pt x="4655693" y="557912"/>
                </a:lnTo>
                <a:close/>
              </a:path>
              <a:path w="18623406" h="704342">
                <a:moveTo>
                  <a:pt x="4741672" y="557912"/>
                </a:moveTo>
                <a:lnTo>
                  <a:pt x="4741672" y="158370"/>
                </a:lnTo>
                <a:lnTo>
                  <a:pt x="4850130" y="158370"/>
                </a:lnTo>
                <a:lnTo>
                  <a:pt x="4850130" y="557912"/>
                </a:lnTo>
                <a:close/>
              </a:path>
              <a:path w="18623406" h="704342">
                <a:moveTo>
                  <a:pt x="5052822" y="557912"/>
                </a:moveTo>
                <a:lnTo>
                  <a:pt x="4907534" y="158370"/>
                </a:lnTo>
                <a:lnTo>
                  <a:pt x="5020437" y="158370"/>
                </a:lnTo>
                <a:lnTo>
                  <a:pt x="5114671" y="456820"/>
                </a:lnTo>
                <a:lnTo>
                  <a:pt x="5211572" y="158370"/>
                </a:lnTo>
                <a:lnTo>
                  <a:pt x="5321300" y="158370"/>
                </a:lnTo>
                <a:lnTo>
                  <a:pt x="5176393" y="557912"/>
                </a:lnTo>
                <a:close/>
              </a:path>
              <a:path w="18623406" h="704342">
                <a:moveTo>
                  <a:pt x="6258052" y="557912"/>
                </a:moveTo>
                <a:lnTo>
                  <a:pt x="6254750" y="505842"/>
                </a:lnTo>
                <a:lnTo>
                  <a:pt x="5989066" y="446152"/>
                </a:lnTo>
                <a:lnTo>
                  <a:pt x="5997353" y="397686"/>
                </a:lnTo>
                <a:lnTo>
                  <a:pt x="6022213" y="362840"/>
                </a:lnTo>
                <a:lnTo>
                  <a:pt x="6252337" y="373254"/>
                </a:lnTo>
                <a:lnTo>
                  <a:pt x="6179233" y="377524"/>
                </a:lnTo>
                <a:lnTo>
                  <a:pt x="6131941" y="389510"/>
                </a:lnTo>
                <a:lnTo>
                  <a:pt x="6106160" y="410068"/>
                </a:lnTo>
                <a:lnTo>
                  <a:pt x="6097524" y="440438"/>
                </a:lnTo>
                <a:lnTo>
                  <a:pt x="6113272" y="478030"/>
                </a:lnTo>
                <a:lnTo>
                  <a:pt x="6154039" y="490348"/>
                </a:lnTo>
                <a:lnTo>
                  <a:pt x="6210681" y="474346"/>
                </a:lnTo>
                <a:lnTo>
                  <a:pt x="6252337" y="437896"/>
                </a:lnTo>
                <a:lnTo>
                  <a:pt x="6252337" y="373254"/>
                </a:lnTo>
                <a:lnTo>
                  <a:pt x="6022213" y="362840"/>
                </a:lnTo>
                <a:lnTo>
                  <a:pt x="6114923" y="324740"/>
                </a:lnTo>
                <a:lnTo>
                  <a:pt x="6253480" y="313184"/>
                </a:lnTo>
                <a:lnTo>
                  <a:pt x="6253480" y="291846"/>
                </a:lnTo>
                <a:lnTo>
                  <a:pt x="6234938" y="238634"/>
                </a:lnTo>
                <a:lnTo>
                  <a:pt x="6186805" y="224284"/>
                </a:lnTo>
                <a:lnTo>
                  <a:pt x="6033516" y="208408"/>
                </a:lnTo>
                <a:lnTo>
                  <a:pt x="6095365" y="165356"/>
                </a:lnTo>
                <a:lnTo>
                  <a:pt x="6186805" y="152274"/>
                </a:lnTo>
                <a:lnTo>
                  <a:pt x="6256401" y="158624"/>
                </a:lnTo>
                <a:lnTo>
                  <a:pt x="6311011" y="180468"/>
                </a:lnTo>
                <a:lnTo>
                  <a:pt x="6346825" y="222886"/>
                </a:lnTo>
                <a:lnTo>
                  <a:pt x="6359525" y="289814"/>
                </a:lnTo>
                <a:lnTo>
                  <a:pt x="6359525" y="557912"/>
                </a:lnTo>
                <a:close/>
              </a:path>
              <a:path w="18623406" h="704342">
                <a:moveTo>
                  <a:pt x="6471412" y="557912"/>
                </a:moveTo>
                <a:lnTo>
                  <a:pt x="6471412" y="158370"/>
                </a:lnTo>
                <a:lnTo>
                  <a:pt x="6575679" y="158370"/>
                </a:lnTo>
                <a:lnTo>
                  <a:pt x="6577711" y="218188"/>
                </a:lnTo>
                <a:lnTo>
                  <a:pt x="6675628" y="239396"/>
                </a:lnTo>
                <a:lnTo>
                  <a:pt x="6620129" y="254636"/>
                </a:lnTo>
                <a:lnTo>
                  <a:pt x="6579870" y="291466"/>
                </a:lnTo>
                <a:lnTo>
                  <a:pt x="6579870" y="557912"/>
                </a:lnTo>
                <a:close/>
              </a:path>
              <a:path w="18623406" h="704342">
                <a:moveTo>
                  <a:pt x="6736207" y="557912"/>
                </a:moveTo>
                <a:lnTo>
                  <a:pt x="6736207" y="311914"/>
                </a:lnTo>
                <a:lnTo>
                  <a:pt x="6729984" y="273814"/>
                </a:lnTo>
                <a:lnTo>
                  <a:pt x="6710553" y="248414"/>
                </a:lnTo>
                <a:lnTo>
                  <a:pt x="6675628" y="239396"/>
                </a:lnTo>
                <a:lnTo>
                  <a:pt x="6577711" y="218188"/>
                </a:lnTo>
                <a:lnTo>
                  <a:pt x="6630543" y="172594"/>
                </a:lnTo>
                <a:lnTo>
                  <a:pt x="6715633" y="152656"/>
                </a:lnTo>
                <a:lnTo>
                  <a:pt x="6769846" y="161958"/>
                </a:lnTo>
                <a:lnTo>
                  <a:pt x="6810248" y="189738"/>
                </a:lnTo>
                <a:lnTo>
                  <a:pt x="6835394" y="235316"/>
                </a:lnTo>
                <a:lnTo>
                  <a:pt x="6843776" y="297942"/>
                </a:lnTo>
                <a:lnTo>
                  <a:pt x="6843776" y="557912"/>
                </a:lnTo>
                <a:close/>
              </a:path>
              <a:path w="18623406" h="704342">
                <a:moveTo>
                  <a:pt x="7205980" y="557912"/>
                </a:moveTo>
                <a:lnTo>
                  <a:pt x="7202678" y="505842"/>
                </a:lnTo>
                <a:lnTo>
                  <a:pt x="6936994" y="446152"/>
                </a:lnTo>
                <a:lnTo>
                  <a:pt x="6945281" y="397686"/>
                </a:lnTo>
                <a:lnTo>
                  <a:pt x="6970141" y="362840"/>
                </a:lnTo>
                <a:lnTo>
                  <a:pt x="7200265" y="373254"/>
                </a:lnTo>
                <a:lnTo>
                  <a:pt x="7127161" y="377524"/>
                </a:lnTo>
                <a:lnTo>
                  <a:pt x="7079869" y="389510"/>
                </a:lnTo>
                <a:lnTo>
                  <a:pt x="7054088" y="410068"/>
                </a:lnTo>
                <a:lnTo>
                  <a:pt x="7045452" y="440438"/>
                </a:lnTo>
                <a:lnTo>
                  <a:pt x="7061200" y="478030"/>
                </a:lnTo>
                <a:lnTo>
                  <a:pt x="7101967" y="490348"/>
                </a:lnTo>
                <a:lnTo>
                  <a:pt x="7158609" y="474346"/>
                </a:lnTo>
                <a:lnTo>
                  <a:pt x="7200265" y="437896"/>
                </a:lnTo>
                <a:lnTo>
                  <a:pt x="7200265" y="373254"/>
                </a:lnTo>
                <a:lnTo>
                  <a:pt x="6970141" y="362840"/>
                </a:lnTo>
                <a:lnTo>
                  <a:pt x="7062851" y="324740"/>
                </a:lnTo>
                <a:lnTo>
                  <a:pt x="7201408" y="313184"/>
                </a:lnTo>
                <a:lnTo>
                  <a:pt x="7201408" y="291846"/>
                </a:lnTo>
                <a:lnTo>
                  <a:pt x="7182866" y="238634"/>
                </a:lnTo>
                <a:lnTo>
                  <a:pt x="7134733" y="224284"/>
                </a:lnTo>
                <a:lnTo>
                  <a:pt x="6981444" y="208408"/>
                </a:lnTo>
                <a:lnTo>
                  <a:pt x="7043293" y="165356"/>
                </a:lnTo>
                <a:lnTo>
                  <a:pt x="7134733" y="152274"/>
                </a:lnTo>
                <a:lnTo>
                  <a:pt x="7204329" y="158624"/>
                </a:lnTo>
                <a:lnTo>
                  <a:pt x="7258939" y="180468"/>
                </a:lnTo>
                <a:lnTo>
                  <a:pt x="7294753" y="222886"/>
                </a:lnTo>
                <a:lnTo>
                  <a:pt x="7307453" y="289814"/>
                </a:lnTo>
                <a:lnTo>
                  <a:pt x="7307453" y="557912"/>
                </a:lnTo>
                <a:close/>
              </a:path>
              <a:path w="18623406" h="704342">
                <a:moveTo>
                  <a:pt x="7569074" y="557912"/>
                </a:moveTo>
                <a:lnTo>
                  <a:pt x="7474966" y="543308"/>
                </a:lnTo>
                <a:lnTo>
                  <a:pt x="7428738" y="498348"/>
                </a:lnTo>
                <a:lnTo>
                  <a:pt x="7415657" y="418720"/>
                </a:lnTo>
                <a:lnTo>
                  <a:pt x="7415657" y="6986"/>
                </a:lnTo>
                <a:lnTo>
                  <a:pt x="7523607" y="6986"/>
                </a:lnTo>
                <a:lnTo>
                  <a:pt x="7523607" y="412116"/>
                </a:lnTo>
                <a:lnTo>
                  <a:pt x="7532243" y="458470"/>
                </a:lnTo>
                <a:lnTo>
                  <a:pt x="7572374" y="473204"/>
                </a:lnTo>
                <a:lnTo>
                  <a:pt x="7597267" y="473204"/>
                </a:lnTo>
                <a:lnTo>
                  <a:pt x="7597267" y="557912"/>
                </a:lnTo>
                <a:close/>
              </a:path>
              <a:path w="18623406" h="704342">
                <a:moveTo>
                  <a:pt x="8507475" y="557912"/>
                </a:moveTo>
                <a:lnTo>
                  <a:pt x="8507475" y="158370"/>
                </a:lnTo>
                <a:lnTo>
                  <a:pt x="8615934" y="158370"/>
                </a:lnTo>
                <a:lnTo>
                  <a:pt x="8615934" y="557912"/>
                </a:lnTo>
                <a:close/>
              </a:path>
              <a:path w="18623406" h="704342">
                <a:moveTo>
                  <a:pt x="9830689" y="557912"/>
                </a:moveTo>
                <a:lnTo>
                  <a:pt x="9830689" y="241936"/>
                </a:lnTo>
                <a:lnTo>
                  <a:pt x="9939148" y="241936"/>
                </a:lnTo>
                <a:lnTo>
                  <a:pt x="9939148" y="557912"/>
                </a:lnTo>
                <a:close/>
              </a:path>
              <a:path w="18623406" h="704342">
                <a:moveTo>
                  <a:pt x="11033887" y="557912"/>
                </a:moveTo>
                <a:lnTo>
                  <a:pt x="11032363" y="497714"/>
                </a:lnTo>
                <a:lnTo>
                  <a:pt x="10772172" y="480347"/>
                </a:lnTo>
                <a:lnTo>
                  <a:pt x="10763885" y="419100"/>
                </a:lnTo>
                <a:lnTo>
                  <a:pt x="10763885" y="158370"/>
                </a:lnTo>
                <a:lnTo>
                  <a:pt x="10872343" y="158370"/>
                </a:lnTo>
                <a:lnTo>
                  <a:pt x="10872343" y="406020"/>
                </a:lnTo>
                <a:lnTo>
                  <a:pt x="10878185" y="442214"/>
                </a:lnTo>
                <a:lnTo>
                  <a:pt x="10897871" y="466598"/>
                </a:lnTo>
                <a:lnTo>
                  <a:pt x="10934065" y="475236"/>
                </a:lnTo>
                <a:lnTo>
                  <a:pt x="10989946" y="460630"/>
                </a:lnTo>
                <a:lnTo>
                  <a:pt x="11030204" y="425324"/>
                </a:lnTo>
                <a:lnTo>
                  <a:pt x="11030204" y="158370"/>
                </a:lnTo>
                <a:lnTo>
                  <a:pt x="11138662" y="158370"/>
                </a:lnTo>
                <a:lnTo>
                  <a:pt x="11138662" y="557912"/>
                </a:lnTo>
                <a:close/>
              </a:path>
              <a:path w="18623406" h="704342">
                <a:moveTo>
                  <a:pt x="11526520" y="557912"/>
                </a:moveTo>
                <a:lnTo>
                  <a:pt x="11522074" y="501016"/>
                </a:lnTo>
                <a:lnTo>
                  <a:pt x="11255374" y="473330"/>
                </a:lnTo>
                <a:lnTo>
                  <a:pt x="11234674" y="355346"/>
                </a:lnTo>
                <a:lnTo>
                  <a:pt x="11257026" y="241046"/>
                </a:lnTo>
                <a:lnTo>
                  <a:pt x="11317350" y="173990"/>
                </a:lnTo>
                <a:lnTo>
                  <a:pt x="11430000" y="234188"/>
                </a:lnTo>
                <a:lnTo>
                  <a:pt x="11394360" y="241936"/>
                </a:lnTo>
                <a:lnTo>
                  <a:pt x="11367770" y="265304"/>
                </a:lnTo>
                <a:lnTo>
                  <a:pt x="11345672" y="355346"/>
                </a:lnTo>
                <a:lnTo>
                  <a:pt x="11350926" y="411561"/>
                </a:lnTo>
                <a:lnTo>
                  <a:pt x="11366754" y="451106"/>
                </a:lnTo>
                <a:lnTo>
                  <a:pt x="11391710" y="474426"/>
                </a:lnTo>
                <a:lnTo>
                  <a:pt x="11424666" y="482220"/>
                </a:lnTo>
                <a:lnTo>
                  <a:pt x="11483974" y="462916"/>
                </a:lnTo>
                <a:lnTo>
                  <a:pt x="11522074" y="417958"/>
                </a:lnTo>
                <a:lnTo>
                  <a:pt x="11522074" y="301244"/>
                </a:lnTo>
                <a:lnTo>
                  <a:pt x="11486388" y="254256"/>
                </a:lnTo>
                <a:lnTo>
                  <a:pt x="11430000" y="234188"/>
                </a:lnTo>
                <a:lnTo>
                  <a:pt x="11317350" y="173990"/>
                </a:lnTo>
                <a:lnTo>
                  <a:pt x="11402948" y="151892"/>
                </a:lnTo>
                <a:lnTo>
                  <a:pt x="11474576" y="169038"/>
                </a:lnTo>
                <a:lnTo>
                  <a:pt x="11522074" y="214122"/>
                </a:lnTo>
                <a:lnTo>
                  <a:pt x="11522074" y="6986"/>
                </a:lnTo>
                <a:lnTo>
                  <a:pt x="11630532" y="6986"/>
                </a:lnTo>
                <a:lnTo>
                  <a:pt x="11630532" y="557912"/>
                </a:lnTo>
                <a:close/>
              </a:path>
              <a:path w="18623406" h="704342">
                <a:moveTo>
                  <a:pt x="12017248" y="557912"/>
                </a:moveTo>
                <a:lnTo>
                  <a:pt x="12012802" y="501016"/>
                </a:lnTo>
                <a:lnTo>
                  <a:pt x="11746102" y="473330"/>
                </a:lnTo>
                <a:lnTo>
                  <a:pt x="11725402" y="355346"/>
                </a:lnTo>
                <a:lnTo>
                  <a:pt x="11747754" y="241046"/>
                </a:lnTo>
                <a:lnTo>
                  <a:pt x="11808078" y="173990"/>
                </a:lnTo>
                <a:lnTo>
                  <a:pt x="11920728" y="234188"/>
                </a:lnTo>
                <a:lnTo>
                  <a:pt x="11885088" y="241936"/>
                </a:lnTo>
                <a:lnTo>
                  <a:pt x="11858498" y="265304"/>
                </a:lnTo>
                <a:lnTo>
                  <a:pt x="11836400" y="355346"/>
                </a:lnTo>
                <a:lnTo>
                  <a:pt x="11841654" y="411561"/>
                </a:lnTo>
                <a:lnTo>
                  <a:pt x="11857482" y="451106"/>
                </a:lnTo>
                <a:lnTo>
                  <a:pt x="11882438" y="474426"/>
                </a:lnTo>
                <a:lnTo>
                  <a:pt x="11915394" y="482220"/>
                </a:lnTo>
                <a:lnTo>
                  <a:pt x="11974702" y="462916"/>
                </a:lnTo>
                <a:lnTo>
                  <a:pt x="12012802" y="417958"/>
                </a:lnTo>
                <a:lnTo>
                  <a:pt x="12012802" y="301244"/>
                </a:lnTo>
                <a:lnTo>
                  <a:pt x="11977116" y="254256"/>
                </a:lnTo>
                <a:lnTo>
                  <a:pt x="11920728" y="234188"/>
                </a:lnTo>
                <a:lnTo>
                  <a:pt x="11808078" y="173990"/>
                </a:lnTo>
                <a:lnTo>
                  <a:pt x="11893676" y="151892"/>
                </a:lnTo>
                <a:lnTo>
                  <a:pt x="11965304" y="169038"/>
                </a:lnTo>
                <a:lnTo>
                  <a:pt x="12012802" y="214122"/>
                </a:lnTo>
                <a:lnTo>
                  <a:pt x="12012802" y="6986"/>
                </a:lnTo>
                <a:lnTo>
                  <a:pt x="12121262" y="6986"/>
                </a:lnTo>
                <a:lnTo>
                  <a:pt x="12121262" y="557912"/>
                </a:lnTo>
                <a:close/>
              </a:path>
              <a:path w="18623406" h="704342">
                <a:moveTo>
                  <a:pt x="12703048" y="557912"/>
                </a:moveTo>
                <a:lnTo>
                  <a:pt x="12703048" y="158370"/>
                </a:lnTo>
                <a:lnTo>
                  <a:pt x="12807316" y="158370"/>
                </a:lnTo>
                <a:lnTo>
                  <a:pt x="12809348" y="218188"/>
                </a:lnTo>
                <a:lnTo>
                  <a:pt x="12907264" y="239396"/>
                </a:lnTo>
                <a:lnTo>
                  <a:pt x="12851766" y="254636"/>
                </a:lnTo>
                <a:lnTo>
                  <a:pt x="12811506" y="291466"/>
                </a:lnTo>
                <a:lnTo>
                  <a:pt x="12811506" y="557912"/>
                </a:lnTo>
                <a:close/>
              </a:path>
              <a:path w="18623406" h="704342">
                <a:moveTo>
                  <a:pt x="12967844" y="557912"/>
                </a:moveTo>
                <a:lnTo>
                  <a:pt x="12967844" y="311914"/>
                </a:lnTo>
                <a:lnTo>
                  <a:pt x="12961620" y="273814"/>
                </a:lnTo>
                <a:lnTo>
                  <a:pt x="12942190" y="248414"/>
                </a:lnTo>
                <a:lnTo>
                  <a:pt x="12907264" y="239396"/>
                </a:lnTo>
                <a:lnTo>
                  <a:pt x="12809348" y="218188"/>
                </a:lnTo>
                <a:lnTo>
                  <a:pt x="12862178" y="172594"/>
                </a:lnTo>
                <a:lnTo>
                  <a:pt x="12947270" y="152656"/>
                </a:lnTo>
                <a:lnTo>
                  <a:pt x="13001482" y="161958"/>
                </a:lnTo>
                <a:lnTo>
                  <a:pt x="13041884" y="189738"/>
                </a:lnTo>
                <a:lnTo>
                  <a:pt x="13067030" y="235316"/>
                </a:lnTo>
                <a:lnTo>
                  <a:pt x="13075412" y="297942"/>
                </a:lnTo>
                <a:lnTo>
                  <a:pt x="13075412" y="557912"/>
                </a:lnTo>
                <a:close/>
              </a:path>
              <a:path w="18623406" h="704342">
                <a:moveTo>
                  <a:pt x="14326108" y="557912"/>
                </a:moveTo>
                <a:lnTo>
                  <a:pt x="14326108" y="158370"/>
                </a:lnTo>
                <a:lnTo>
                  <a:pt x="14430374" y="158370"/>
                </a:lnTo>
                <a:lnTo>
                  <a:pt x="14432406" y="218188"/>
                </a:lnTo>
                <a:lnTo>
                  <a:pt x="14530324" y="239396"/>
                </a:lnTo>
                <a:lnTo>
                  <a:pt x="14474824" y="254636"/>
                </a:lnTo>
                <a:lnTo>
                  <a:pt x="14434566" y="291466"/>
                </a:lnTo>
                <a:lnTo>
                  <a:pt x="14434566" y="557912"/>
                </a:lnTo>
                <a:close/>
              </a:path>
              <a:path w="18623406" h="704342">
                <a:moveTo>
                  <a:pt x="14590902" y="557912"/>
                </a:moveTo>
                <a:lnTo>
                  <a:pt x="14590902" y="311914"/>
                </a:lnTo>
                <a:lnTo>
                  <a:pt x="14584680" y="273814"/>
                </a:lnTo>
                <a:lnTo>
                  <a:pt x="14565248" y="248414"/>
                </a:lnTo>
                <a:lnTo>
                  <a:pt x="14530324" y="239396"/>
                </a:lnTo>
                <a:lnTo>
                  <a:pt x="14432406" y="218188"/>
                </a:lnTo>
                <a:lnTo>
                  <a:pt x="14485240" y="172594"/>
                </a:lnTo>
                <a:lnTo>
                  <a:pt x="14570328" y="152656"/>
                </a:lnTo>
                <a:lnTo>
                  <a:pt x="14624542" y="161958"/>
                </a:lnTo>
                <a:lnTo>
                  <a:pt x="14664944" y="189738"/>
                </a:lnTo>
                <a:lnTo>
                  <a:pt x="14690090" y="235316"/>
                </a:lnTo>
                <a:lnTo>
                  <a:pt x="14698472" y="297942"/>
                </a:lnTo>
                <a:lnTo>
                  <a:pt x="14698472" y="557912"/>
                </a:lnTo>
                <a:close/>
              </a:path>
              <a:path w="18623406" h="704342">
                <a:moveTo>
                  <a:pt x="15725140" y="557912"/>
                </a:moveTo>
                <a:lnTo>
                  <a:pt x="15725140" y="158370"/>
                </a:lnTo>
                <a:lnTo>
                  <a:pt x="15829026" y="158370"/>
                </a:lnTo>
                <a:lnTo>
                  <a:pt x="15831058" y="227586"/>
                </a:lnTo>
                <a:lnTo>
                  <a:pt x="15950946" y="244348"/>
                </a:lnTo>
                <a:lnTo>
                  <a:pt x="15904718" y="248666"/>
                </a:lnTo>
                <a:lnTo>
                  <a:pt x="15864586" y="263398"/>
                </a:lnTo>
                <a:lnTo>
                  <a:pt x="15833598" y="292228"/>
                </a:lnTo>
                <a:lnTo>
                  <a:pt x="15833598" y="557912"/>
                </a:lnTo>
                <a:close/>
              </a:path>
              <a:path w="18623406" h="704342">
                <a:moveTo>
                  <a:pt x="16034512" y="557912"/>
                </a:moveTo>
                <a:lnTo>
                  <a:pt x="16034512" y="158370"/>
                </a:lnTo>
                <a:lnTo>
                  <a:pt x="16142970" y="158370"/>
                </a:lnTo>
                <a:lnTo>
                  <a:pt x="16142970" y="557912"/>
                </a:lnTo>
                <a:close/>
              </a:path>
              <a:path w="18623406" h="704342">
                <a:moveTo>
                  <a:pt x="16258540" y="557912"/>
                </a:moveTo>
                <a:lnTo>
                  <a:pt x="16258540" y="158370"/>
                </a:lnTo>
                <a:lnTo>
                  <a:pt x="16362806" y="158370"/>
                </a:lnTo>
                <a:lnTo>
                  <a:pt x="16364840" y="218188"/>
                </a:lnTo>
                <a:lnTo>
                  <a:pt x="16462756" y="239396"/>
                </a:lnTo>
                <a:lnTo>
                  <a:pt x="16407256" y="254636"/>
                </a:lnTo>
                <a:lnTo>
                  <a:pt x="16366998" y="291466"/>
                </a:lnTo>
                <a:lnTo>
                  <a:pt x="16366998" y="557912"/>
                </a:lnTo>
                <a:close/>
              </a:path>
              <a:path w="18623406" h="704342">
                <a:moveTo>
                  <a:pt x="16523334" y="557912"/>
                </a:moveTo>
                <a:lnTo>
                  <a:pt x="16523334" y="311914"/>
                </a:lnTo>
                <a:lnTo>
                  <a:pt x="16517112" y="273814"/>
                </a:lnTo>
                <a:lnTo>
                  <a:pt x="16497680" y="248414"/>
                </a:lnTo>
                <a:lnTo>
                  <a:pt x="16462756" y="239396"/>
                </a:lnTo>
                <a:lnTo>
                  <a:pt x="16364840" y="218188"/>
                </a:lnTo>
                <a:lnTo>
                  <a:pt x="16417672" y="172594"/>
                </a:lnTo>
                <a:lnTo>
                  <a:pt x="16502762" y="152656"/>
                </a:lnTo>
                <a:lnTo>
                  <a:pt x="16556974" y="161958"/>
                </a:lnTo>
                <a:lnTo>
                  <a:pt x="16597376" y="189738"/>
                </a:lnTo>
                <a:lnTo>
                  <a:pt x="16622522" y="235316"/>
                </a:lnTo>
                <a:lnTo>
                  <a:pt x="16630904" y="297942"/>
                </a:lnTo>
                <a:lnTo>
                  <a:pt x="16630904" y="557912"/>
                </a:lnTo>
                <a:close/>
              </a:path>
              <a:path w="18623406" h="704342">
                <a:moveTo>
                  <a:pt x="17477358" y="557912"/>
                </a:moveTo>
                <a:lnTo>
                  <a:pt x="17475834" y="497714"/>
                </a:lnTo>
                <a:lnTo>
                  <a:pt x="17215644" y="480347"/>
                </a:lnTo>
                <a:lnTo>
                  <a:pt x="17207356" y="419100"/>
                </a:lnTo>
                <a:lnTo>
                  <a:pt x="17207356" y="158370"/>
                </a:lnTo>
                <a:lnTo>
                  <a:pt x="17315816" y="158370"/>
                </a:lnTo>
                <a:lnTo>
                  <a:pt x="17315816" y="406020"/>
                </a:lnTo>
                <a:lnTo>
                  <a:pt x="17321656" y="442214"/>
                </a:lnTo>
                <a:lnTo>
                  <a:pt x="17341342" y="466598"/>
                </a:lnTo>
                <a:lnTo>
                  <a:pt x="17377538" y="475236"/>
                </a:lnTo>
                <a:lnTo>
                  <a:pt x="17433418" y="460630"/>
                </a:lnTo>
                <a:lnTo>
                  <a:pt x="17473676" y="425324"/>
                </a:lnTo>
                <a:lnTo>
                  <a:pt x="17473676" y="158370"/>
                </a:lnTo>
                <a:lnTo>
                  <a:pt x="17582134" y="158370"/>
                </a:lnTo>
                <a:lnTo>
                  <a:pt x="17582134" y="557912"/>
                </a:lnTo>
                <a:close/>
              </a:path>
              <a:path w="18623406" h="704342">
                <a:moveTo>
                  <a:pt x="17698720" y="557912"/>
                </a:moveTo>
                <a:lnTo>
                  <a:pt x="17698720" y="158370"/>
                </a:lnTo>
                <a:lnTo>
                  <a:pt x="17802606" y="158370"/>
                </a:lnTo>
                <a:lnTo>
                  <a:pt x="17804638" y="227586"/>
                </a:lnTo>
                <a:lnTo>
                  <a:pt x="17924526" y="244348"/>
                </a:lnTo>
                <a:lnTo>
                  <a:pt x="17878298" y="248666"/>
                </a:lnTo>
                <a:lnTo>
                  <a:pt x="17838166" y="263398"/>
                </a:lnTo>
                <a:lnTo>
                  <a:pt x="17807178" y="292228"/>
                </a:lnTo>
                <a:lnTo>
                  <a:pt x="17807178" y="557912"/>
                </a:lnTo>
                <a:close/>
              </a:path>
              <a:path w="18623406" h="704342">
                <a:moveTo>
                  <a:pt x="18232120" y="557912"/>
                </a:moveTo>
                <a:lnTo>
                  <a:pt x="18228818" y="505842"/>
                </a:lnTo>
                <a:lnTo>
                  <a:pt x="17963134" y="446152"/>
                </a:lnTo>
                <a:lnTo>
                  <a:pt x="17971420" y="397686"/>
                </a:lnTo>
                <a:lnTo>
                  <a:pt x="17996280" y="362840"/>
                </a:lnTo>
                <a:lnTo>
                  <a:pt x="18226404" y="373254"/>
                </a:lnTo>
                <a:lnTo>
                  <a:pt x="18153300" y="377524"/>
                </a:lnTo>
                <a:lnTo>
                  <a:pt x="18106008" y="389510"/>
                </a:lnTo>
                <a:lnTo>
                  <a:pt x="18080228" y="410068"/>
                </a:lnTo>
                <a:lnTo>
                  <a:pt x="18071592" y="440438"/>
                </a:lnTo>
                <a:lnTo>
                  <a:pt x="18087340" y="478030"/>
                </a:lnTo>
                <a:lnTo>
                  <a:pt x="18128106" y="490348"/>
                </a:lnTo>
                <a:lnTo>
                  <a:pt x="18184748" y="474346"/>
                </a:lnTo>
                <a:lnTo>
                  <a:pt x="18226404" y="437896"/>
                </a:lnTo>
                <a:lnTo>
                  <a:pt x="18226404" y="373254"/>
                </a:lnTo>
                <a:lnTo>
                  <a:pt x="17996280" y="362840"/>
                </a:lnTo>
                <a:lnTo>
                  <a:pt x="18088992" y="324740"/>
                </a:lnTo>
                <a:lnTo>
                  <a:pt x="18227548" y="313184"/>
                </a:lnTo>
                <a:lnTo>
                  <a:pt x="18227548" y="291846"/>
                </a:lnTo>
                <a:lnTo>
                  <a:pt x="18209006" y="238634"/>
                </a:lnTo>
                <a:lnTo>
                  <a:pt x="18160874" y="224284"/>
                </a:lnTo>
                <a:lnTo>
                  <a:pt x="18007584" y="208408"/>
                </a:lnTo>
                <a:lnTo>
                  <a:pt x="18069432" y="165356"/>
                </a:lnTo>
                <a:lnTo>
                  <a:pt x="18160874" y="152274"/>
                </a:lnTo>
                <a:lnTo>
                  <a:pt x="18230470" y="158624"/>
                </a:lnTo>
                <a:lnTo>
                  <a:pt x="18285078" y="180468"/>
                </a:lnTo>
                <a:lnTo>
                  <a:pt x="18320894" y="222886"/>
                </a:lnTo>
                <a:lnTo>
                  <a:pt x="18333594" y="289814"/>
                </a:lnTo>
                <a:lnTo>
                  <a:pt x="18333594" y="557912"/>
                </a:lnTo>
                <a:close/>
              </a:path>
              <a:path w="18623406" h="704342">
                <a:moveTo>
                  <a:pt x="18595214" y="557912"/>
                </a:moveTo>
                <a:lnTo>
                  <a:pt x="18501106" y="543308"/>
                </a:lnTo>
                <a:lnTo>
                  <a:pt x="18454878" y="498348"/>
                </a:lnTo>
                <a:lnTo>
                  <a:pt x="18441798" y="418720"/>
                </a:lnTo>
                <a:lnTo>
                  <a:pt x="18441798" y="6986"/>
                </a:lnTo>
                <a:lnTo>
                  <a:pt x="18549748" y="6986"/>
                </a:lnTo>
                <a:lnTo>
                  <a:pt x="18549748" y="412116"/>
                </a:lnTo>
                <a:lnTo>
                  <a:pt x="18558382" y="458470"/>
                </a:lnTo>
                <a:lnTo>
                  <a:pt x="18598516" y="473204"/>
                </a:lnTo>
                <a:lnTo>
                  <a:pt x="18623406" y="473204"/>
                </a:lnTo>
                <a:lnTo>
                  <a:pt x="18623406" y="557912"/>
                </a:lnTo>
                <a:close/>
              </a:path>
              <a:path w="18623406" h="704342">
                <a:moveTo>
                  <a:pt x="10837037" y="553848"/>
                </a:moveTo>
                <a:lnTo>
                  <a:pt x="10797032" y="525782"/>
                </a:lnTo>
                <a:lnTo>
                  <a:pt x="10772172" y="480347"/>
                </a:lnTo>
                <a:lnTo>
                  <a:pt x="11032363" y="497714"/>
                </a:lnTo>
                <a:lnTo>
                  <a:pt x="10977498" y="543180"/>
                </a:lnTo>
                <a:lnTo>
                  <a:pt x="10890758" y="563246"/>
                </a:lnTo>
                <a:close/>
              </a:path>
              <a:path w="18623406" h="704342">
                <a:moveTo>
                  <a:pt x="17280510" y="553848"/>
                </a:moveTo>
                <a:lnTo>
                  <a:pt x="17240504" y="525782"/>
                </a:lnTo>
                <a:lnTo>
                  <a:pt x="17215644" y="480347"/>
                </a:lnTo>
                <a:lnTo>
                  <a:pt x="17475834" y="497714"/>
                </a:lnTo>
                <a:lnTo>
                  <a:pt x="17420972" y="543180"/>
                </a:lnTo>
                <a:lnTo>
                  <a:pt x="17334230" y="563246"/>
                </a:lnTo>
                <a:close/>
              </a:path>
              <a:path w="18623406" h="704342">
                <a:moveTo>
                  <a:pt x="4060825" y="542290"/>
                </a:moveTo>
                <a:lnTo>
                  <a:pt x="3988816" y="475996"/>
                </a:lnTo>
                <a:lnTo>
                  <a:pt x="3962146" y="359792"/>
                </a:lnTo>
                <a:lnTo>
                  <a:pt x="3987546" y="242698"/>
                </a:lnTo>
                <a:lnTo>
                  <a:pt x="4058158" y="174626"/>
                </a:lnTo>
                <a:lnTo>
                  <a:pt x="4162298" y="236220"/>
                </a:lnTo>
                <a:lnTo>
                  <a:pt x="4121737" y="244301"/>
                </a:lnTo>
                <a:lnTo>
                  <a:pt x="4094226" y="268480"/>
                </a:lnTo>
                <a:lnTo>
                  <a:pt x="4073144" y="359792"/>
                </a:lnTo>
                <a:lnTo>
                  <a:pt x="4082288" y="424688"/>
                </a:lnTo>
                <a:lnTo>
                  <a:pt x="4111371" y="465584"/>
                </a:lnTo>
                <a:lnTo>
                  <a:pt x="4162298" y="479680"/>
                </a:lnTo>
                <a:lnTo>
                  <a:pt x="4219829" y="459868"/>
                </a:lnTo>
                <a:lnTo>
                  <a:pt x="4241673" y="403608"/>
                </a:lnTo>
                <a:lnTo>
                  <a:pt x="4346956" y="403608"/>
                </a:lnTo>
                <a:lnTo>
                  <a:pt x="4321683" y="491110"/>
                </a:lnTo>
                <a:lnTo>
                  <a:pt x="4256405" y="545212"/>
                </a:lnTo>
                <a:lnTo>
                  <a:pt x="4161917" y="563628"/>
                </a:lnTo>
                <a:close/>
              </a:path>
              <a:path w="18623406" h="704342">
                <a:moveTo>
                  <a:pt x="2186305" y="540260"/>
                </a:moveTo>
                <a:lnTo>
                  <a:pt x="2115693" y="470282"/>
                </a:lnTo>
                <a:lnTo>
                  <a:pt x="2090674" y="359412"/>
                </a:lnTo>
                <a:lnTo>
                  <a:pt x="2115693" y="246636"/>
                </a:lnTo>
                <a:lnTo>
                  <a:pt x="2186305" y="175768"/>
                </a:lnTo>
                <a:lnTo>
                  <a:pt x="2292477" y="234952"/>
                </a:lnTo>
                <a:lnTo>
                  <a:pt x="2237868" y="251714"/>
                </a:lnTo>
                <a:lnTo>
                  <a:pt x="2209800" y="296800"/>
                </a:lnTo>
                <a:lnTo>
                  <a:pt x="2201672" y="359412"/>
                </a:lnTo>
                <a:lnTo>
                  <a:pt x="2209800" y="420752"/>
                </a:lnTo>
                <a:lnTo>
                  <a:pt x="2237868" y="465202"/>
                </a:lnTo>
                <a:lnTo>
                  <a:pt x="2292477" y="481712"/>
                </a:lnTo>
                <a:lnTo>
                  <a:pt x="2348357" y="465202"/>
                </a:lnTo>
                <a:lnTo>
                  <a:pt x="2377059" y="420752"/>
                </a:lnTo>
                <a:lnTo>
                  <a:pt x="2385442" y="359412"/>
                </a:lnTo>
                <a:lnTo>
                  <a:pt x="2377059" y="296800"/>
                </a:lnTo>
                <a:lnTo>
                  <a:pt x="2348357" y="251714"/>
                </a:lnTo>
                <a:lnTo>
                  <a:pt x="2292477" y="234952"/>
                </a:lnTo>
                <a:lnTo>
                  <a:pt x="2186305" y="175768"/>
                </a:lnTo>
                <a:lnTo>
                  <a:pt x="2292477" y="151512"/>
                </a:lnTo>
                <a:lnTo>
                  <a:pt x="2399538" y="175768"/>
                </a:lnTo>
                <a:lnTo>
                  <a:pt x="2470531" y="246636"/>
                </a:lnTo>
                <a:lnTo>
                  <a:pt x="2495931" y="359412"/>
                </a:lnTo>
                <a:lnTo>
                  <a:pt x="2470531" y="470282"/>
                </a:lnTo>
                <a:lnTo>
                  <a:pt x="2399538" y="540260"/>
                </a:lnTo>
                <a:lnTo>
                  <a:pt x="2292477" y="564388"/>
                </a:lnTo>
                <a:close/>
              </a:path>
              <a:path w="18623406" h="704342">
                <a:moveTo>
                  <a:pt x="9408541" y="540260"/>
                </a:moveTo>
                <a:lnTo>
                  <a:pt x="9337929" y="470282"/>
                </a:lnTo>
                <a:lnTo>
                  <a:pt x="9312910" y="359412"/>
                </a:lnTo>
                <a:lnTo>
                  <a:pt x="9337929" y="246636"/>
                </a:lnTo>
                <a:lnTo>
                  <a:pt x="9408541" y="175768"/>
                </a:lnTo>
                <a:lnTo>
                  <a:pt x="9514713" y="234952"/>
                </a:lnTo>
                <a:lnTo>
                  <a:pt x="9460103" y="251714"/>
                </a:lnTo>
                <a:lnTo>
                  <a:pt x="9432036" y="296800"/>
                </a:lnTo>
                <a:lnTo>
                  <a:pt x="9423908" y="359412"/>
                </a:lnTo>
                <a:lnTo>
                  <a:pt x="9432036" y="420752"/>
                </a:lnTo>
                <a:lnTo>
                  <a:pt x="9460103" y="465202"/>
                </a:lnTo>
                <a:lnTo>
                  <a:pt x="9514713" y="481712"/>
                </a:lnTo>
                <a:lnTo>
                  <a:pt x="9570593" y="465202"/>
                </a:lnTo>
                <a:lnTo>
                  <a:pt x="9599296" y="420752"/>
                </a:lnTo>
                <a:lnTo>
                  <a:pt x="9607676" y="359412"/>
                </a:lnTo>
                <a:lnTo>
                  <a:pt x="9599296" y="296800"/>
                </a:lnTo>
                <a:lnTo>
                  <a:pt x="9570593" y="251714"/>
                </a:lnTo>
                <a:lnTo>
                  <a:pt x="9514713" y="234952"/>
                </a:lnTo>
                <a:lnTo>
                  <a:pt x="9408541" y="175768"/>
                </a:lnTo>
                <a:lnTo>
                  <a:pt x="9514713" y="151512"/>
                </a:lnTo>
                <a:lnTo>
                  <a:pt x="9621773" y="175768"/>
                </a:lnTo>
                <a:lnTo>
                  <a:pt x="9692767" y="246636"/>
                </a:lnTo>
                <a:lnTo>
                  <a:pt x="9718167" y="359412"/>
                </a:lnTo>
                <a:lnTo>
                  <a:pt x="9692767" y="470282"/>
                </a:lnTo>
                <a:lnTo>
                  <a:pt x="9621773" y="540260"/>
                </a:lnTo>
                <a:lnTo>
                  <a:pt x="9514713" y="564388"/>
                </a:lnTo>
                <a:close/>
              </a:path>
              <a:path w="18623406" h="704342">
                <a:moveTo>
                  <a:pt x="15320138" y="540260"/>
                </a:moveTo>
                <a:lnTo>
                  <a:pt x="15249524" y="470282"/>
                </a:lnTo>
                <a:lnTo>
                  <a:pt x="15224506" y="359412"/>
                </a:lnTo>
                <a:lnTo>
                  <a:pt x="15249524" y="246636"/>
                </a:lnTo>
                <a:lnTo>
                  <a:pt x="15320138" y="175768"/>
                </a:lnTo>
                <a:lnTo>
                  <a:pt x="15426308" y="234952"/>
                </a:lnTo>
                <a:lnTo>
                  <a:pt x="15371698" y="251714"/>
                </a:lnTo>
                <a:lnTo>
                  <a:pt x="15343632" y="296800"/>
                </a:lnTo>
                <a:lnTo>
                  <a:pt x="15335504" y="359412"/>
                </a:lnTo>
                <a:lnTo>
                  <a:pt x="15343632" y="420752"/>
                </a:lnTo>
                <a:lnTo>
                  <a:pt x="15371698" y="465202"/>
                </a:lnTo>
                <a:lnTo>
                  <a:pt x="15426308" y="481712"/>
                </a:lnTo>
                <a:lnTo>
                  <a:pt x="15482190" y="465202"/>
                </a:lnTo>
                <a:lnTo>
                  <a:pt x="15510892" y="420752"/>
                </a:lnTo>
                <a:lnTo>
                  <a:pt x="15519274" y="359412"/>
                </a:lnTo>
                <a:lnTo>
                  <a:pt x="15510892" y="296800"/>
                </a:lnTo>
                <a:lnTo>
                  <a:pt x="15482190" y="251714"/>
                </a:lnTo>
                <a:lnTo>
                  <a:pt x="15426308" y="234952"/>
                </a:lnTo>
                <a:lnTo>
                  <a:pt x="15320138" y="175768"/>
                </a:lnTo>
                <a:lnTo>
                  <a:pt x="15426308" y="151512"/>
                </a:lnTo>
                <a:lnTo>
                  <a:pt x="15533370" y="175768"/>
                </a:lnTo>
                <a:lnTo>
                  <a:pt x="15604364" y="246636"/>
                </a:lnTo>
                <a:lnTo>
                  <a:pt x="15629764" y="359412"/>
                </a:lnTo>
                <a:lnTo>
                  <a:pt x="15604364" y="470282"/>
                </a:lnTo>
                <a:lnTo>
                  <a:pt x="15533370" y="540260"/>
                </a:lnTo>
                <a:lnTo>
                  <a:pt x="15426308" y="564388"/>
                </a:lnTo>
                <a:close/>
              </a:path>
              <a:path w="18623406" h="704342">
                <a:moveTo>
                  <a:pt x="6054979" y="551688"/>
                </a:moveTo>
                <a:lnTo>
                  <a:pt x="6007354" y="512192"/>
                </a:lnTo>
                <a:lnTo>
                  <a:pt x="5989066" y="446152"/>
                </a:lnTo>
                <a:lnTo>
                  <a:pt x="6254750" y="505842"/>
                </a:lnTo>
                <a:lnTo>
                  <a:pt x="6195822" y="549912"/>
                </a:lnTo>
                <a:lnTo>
                  <a:pt x="6118479" y="564896"/>
                </a:lnTo>
                <a:close/>
              </a:path>
              <a:path w="18623406" h="704342">
                <a:moveTo>
                  <a:pt x="7002907" y="551688"/>
                </a:moveTo>
                <a:lnTo>
                  <a:pt x="6955282" y="512192"/>
                </a:lnTo>
                <a:lnTo>
                  <a:pt x="6936994" y="446152"/>
                </a:lnTo>
                <a:lnTo>
                  <a:pt x="7202678" y="505842"/>
                </a:lnTo>
                <a:lnTo>
                  <a:pt x="7143750" y="549912"/>
                </a:lnTo>
                <a:lnTo>
                  <a:pt x="7066407" y="564896"/>
                </a:lnTo>
                <a:close/>
              </a:path>
              <a:path w="18623406" h="704342">
                <a:moveTo>
                  <a:pt x="11311890" y="542290"/>
                </a:moveTo>
                <a:lnTo>
                  <a:pt x="11255374" y="473330"/>
                </a:lnTo>
                <a:lnTo>
                  <a:pt x="11522074" y="501016"/>
                </a:lnTo>
                <a:lnTo>
                  <a:pt x="11469244" y="547624"/>
                </a:lnTo>
                <a:lnTo>
                  <a:pt x="11392662" y="564896"/>
                </a:lnTo>
                <a:close/>
              </a:path>
              <a:path w="18623406" h="704342">
                <a:moveTo>
                  <a:pt x="11802618" y="542290"/>
                </a:moveTo>
                <a:lnTo>
                  <a:pt x="11746102" y="473330"/>
                </a:lnTo>
                <a:lnTo>
                  <a:pt x="12012802" y="501016"/>
                </a:lnTo>
                <a:lnTo>
                  <a:pt x="11959972" y="547624"/>
                </a:lnTo>
                <a:lnTo>
                  <a:pt x="11883390" y="564896"/>
                </a:lnTo>
                <a:close/>
              </a:path>
              <a:path w="18623406" h="704342">
                <a:moveTo>
                  <a:pt x="18029048" y="551688"/>
                </a:moveTo>
                <a:lnTo>
                  <a:pt x="17981422" y="512192"/>
                </a:lnTo>
                <a:lnTo>
                  <a:pt x="17963134" y="446152"/>
                </a:lnTo>
                <a:lnTo>
                  <a:pt x="18228818" y="505842"/>
                </a:lnTo>
                <a:lnTo>
                  <a:pt x="18169890" y="549912"/>
                </a:lnTo>
                <a:lnTo>
                  <a:pt x="18092548" y="564896"/>
                </a:lnTo>
                <a:close/>
              </a:path>
              <a:path w="18623406" h="704342">
                <a:moveTo>
                  <a:pt x="1117473" y="540514"/>
                </a:moveTo>
                <a:lnTo>
                  <a:pt x="1048767" y="469012"/>
                </a:lnTo>
                <a:lnTo>
                  <a:pt x="1025398" y="356870"/>
                </a:lnTo>
                <a:lnTo>
                  <a:pt x="1133856" y="379478"/>
                </a:lnTo>
                <a:lnTo>
                  <a:pt x="1144397" y="432182"/>
                </a:lnTo>
                <a:lnTo>
                  <a:pt x="1174877" y="471680"/>
                </a:lnTo>
                <a:lnTo>
                  <a:pt x="1229742" y="486664"/>
                </a:lnTo>
                <a:lnTo>
                  <a:pt x="1286130" y="471298"/>
                </a:lnTo>
                <a:lnTo>
                  <a:pt x="1307846" y="425706"/>
                </a:lnTo>
                <a:lnTo>
                  <a:pt x="1414654" y="425706"/>
                </a:lnTo>
                <a:lnTo>
                  <a:pt x="1389126" y="503430"/>
                </a:lnTo>
                <a:lnTo>
                  <a:pt x="1324864" y="549912"/>
                </a:lnTo>
                <a:lnTo>
                  <a:pt x="1229742" y="565278"/>
                </a:lnTo>
                <a:close/>
              </a:path>
              <a:path w="18623406" h="704342">
                <a:moveTo>
                  <a:pt x="2686558" y="559056"/>
                </a:moveTo>
                <a:lnTo>
                  <a:pt x="2628900" y="537972"/>
                </a:lnTo>
                <a:lnTo>
                  <a:pt x="2588006" y="497334"/>
                </a:lnTo>
                <a:lnTo>
                  <a:pt x="2572893" y="433070"/>
                </a:lnTo>
                <a:lnTo>
                  <a:pt x="2673477" y="433070"/>
                </a:lnTo>
                <a:lnTo>
                  <a:pt x="2697099" y="479680"/>
                </a:lnTo>
                <a:lnTo>
                  <a:pt x="2752090" y="492762"/>
                </a:lnTo>
                <a:lnTo>
                  <a:pt x="2800350" y="482728"/>
                </a:lnTo>
                <a:lnTo>
                  <a:pt x="2817622" y="448946"/>
                </a:lnTo>
                <a:lnTo>
                  <a:pt x="2797302" y="415418"/>
                </a:lnTo>
                <a:lnTo>
                  <a:pt x="2769426" y="404274"/>
                </a:lnTo>
                <a:lnTo>
                  <a:pt x="2726309" y="392938"/>
                </a:lnTo>
                <a:lnTo>
                  <a:pt x="2650363" y="368174"/>
                </a:lnTo>
                <a:lnTo>
                  <a:pt x="2598167" y="329312"/>
                </a:lnTo>
                <a:lnTo>
                  <a:pt x="2579370" y="265304"/>
                </a:lnTo>
                <a:lnTo>
                  <a:pt x="2593721" y="212472"/>
                </a:lnTo>
                <a:lnTo>
                  <a:pt x="2747645" y="224664"/>
                </a:lnTo>
                <a:lnTo>
                  <a:pt x="2703195" y="232918"/>
                </a:lnTo>
                <a:lnTo>
                  <a:pt x="2687067" y="259970"/>
                </a:lnTo>
                <a:lnTo>
                  <a:pt x="2697226" y="279400"/>
                </a:lnTo>
                <a:lnTo>
                  <a:pt x="2729992" y="294894"/>
                </a:lnTo>
                <a:lnTo>
                  <a:pt x="2789301" y="310262"/>
                </a:lnTo>
                <a:lnTo>
                  <a:pt x="2858897" y="333630"/>
                </a:lnTo>
                <a:lnTo>
                  <a:pt x="2907665" y="372112"/>
                </a:lnTo>
                <a:lnTo>
                  <a:pt x="2925572" y="434722"/>
                </a:lnTo>
                <a:lnTo>
                  <a:pt x="2911094" y="495682"/>
                </a:lnTo>
                <a:lnTo>
                  <a:pt x="2872232" y="535940"/>
                </a:lnTo>
                <a:lnTo>
                  <a:pt x="2816606" y="558292"/>
                </a:lnTo>
                <a:lnTo>
                  <a:pt x="2751709" y="565278"/>
                </a:lnTo>
                <a:close/>
              </a:path>
              <a:path w="18623406" h="704342">
                <a:moveTo>
                  <a:pt x="3182239" y="549276"/>
                </a:moveTo>
                <a:lnTo>
                  <a:pt x="3132582" y="503430"/>
                </a:lnTo>
                <a:lnTo>
                  <a:pt x="3224657" y="482220"/>
                </a:lnTo>
                <a:lnTo>
                  <a:pt x="3260725" y="474315"/>
                </a:lnTo>
                <a:lnTo>
                  <a:pt x="3287268" y="450596"/>
                </a:lnTo>
                <a:lnTo>
                  <a:pt x="3303492" y="412053"/>
                </a:lnTo>
                <a:lnTo>
                  <a:pt x="3308858" y="359412"/>
                </a:lnTo>
                <a:lnTo>
                  <a:pt x="3303810" y="304167"/>
                </a:lnTo>
                <a:lnTo>
                  <a:pt x="3288665" y="265304"/>
                </a:lnTo>
                <a:lnTo>
                  <a:pt x="3264678" y="242222"/>
                </a:lnTo>
                <a:lnTo>
                  <a:pt x="3233166" y="234570"/>
                </a:lnTo>
                <a:lnTo>
                  <a:pt x="3132582" y="219458"/>
                </a:lnTo>
                <a:lnTo>
                  <a:pt x="3185668" y="169672"/>
                </a:lnTo>
                <a:lnTo>
                  <a:pt x="3259455" y="152274"/>
                </a:lnTo>
                <a:lnTo>
                  <a:pt x="3342259" y="174754"/>
                </a:lnTo>
                <a:lnTo>
                  <a:pt x="3399155" y="243206"/>
                </a:lnTo>
                <a:lnTo>
                  <a:pt x="3419856" y="360554"/>
                </a:lnTo>
                <a:lnTo>
                  <a:pt x="3397504" y="474854"/>
                </a:lnTo>
                <a:lnTo>
                  <a:pt x="3337179" y="542290"/>
                </a:lnTo>
                <a:lnTo>
                  <a:pt x="3251581" y="565278"/>
                </a:lnTo>
                <a:close/>
              </a:path>
              <a:path w="18623406" h="704342">
                <a:moveTo>
                  <a:pt x="3587877" y="540514"/>
                </a:moveTo>
                <a:lnTo>
                  <a:pt x="3519170" y="469012"/>
                </a:lnTo>
                <a:lnTo>
                  <a:pt x="3495802" y="356870"/>
                </a:lnTo>
                <a:lnTo>
                  <a:pt x="3604260" y="379478"/>
                </a:lnTo>
                <a:lnTo>
                  <a:pt x="3614801" y="432182"/>
                </a:lnTo>
                <a:lnTo>
                  <a:pt x="3645281" y="471680"/>
                </a:lnTo>
                <a:lnTo>
                  <a:pt x="3700145" y="486664"/>
                </a:lnTo>
                <a:lnTo>
                  <a:pt x="3756533" y="471298"/>
                </a:lnTo>
                <a:lnTo>
                  <a:pt x="3778250" y="425706"/>
                </a:lnTo>
                <a:lnTo>
                  <a:pt x="3885057" y="425706"/>
                </a:lnTo>
                <a:lnTo>
                  <a:pt x="3859530" y="503430"/>
                </a:lnTo>
                <a:lnTo>
                  <a:pt x="3795268" y="549912"/>
                </a:lnTo>
                <a:lnTo>
                  <a:pt x="3700145" y="565278"/>
                </a:lnTo>
                <a:close/>
              </a:path>
              <a:path w="18623406" h="704342">
                <a:moveTo>
                  <a:pt x="5444236" y="540514"/>
                </a:moveTo>
                <a:lnTo>
                  <a:pt x="5375402" y="469012"/>
                </a:lnTo>
                <a:lnTo>
                  <a:pt x="5352034" y="356870"/>
                </a:lnTo>
                <a:lnTo>
                  <a:pt x="5460492" y="379478"/>
                </a:lnTo>
                <a:lnTo>
                  <a:pt x="5471033" y="432182"/>
                </a:lnTo>
                <a:lnTo>
                  <a:pt x="5501513" y="471680"/>
                </a:lnTo>
                <a:lnTo>
                  <a:pt x="5556377" y="486664"/>
                </a:lnTo>
                <a:lnTo>
                  <a:pt x="5612765" y="471298"/>
                </a:lnTo>
                <a:lnTo>
                  <a:pt x="5634482" y="425706"/>
                </a:lnTo>
                <a:lnTo>
                  <a:pt x="5741289" y="425706"/>
                </a:lnTo>
                <a:lnTo>
                  <a:pt x="5715762" y="503430"/>
                </a:lnTo>
                <a:lnTo>
                  <a:pt x="5651500" y="549912"/>
                </a:lnTo>
                <a:lnTo>
                  <a:pt x="5556377" y="565278"/>
                </a:lnTo>
                <a:close/>
              </a:path>
              <a:path w="18623406" h="704342">
                <a:moveTo>
                  <a:pt x="8169910" y="559056"/>
                </a:moveTo>
                <a:lnTo>
                  <a:pt x="8112251" y="537972"/>
                </a:lnTo>
                <a:lnTo>
                  <a:pt x="8071358" y="497334"/>
                </a:lnTo>
                <a:lnTo>
                  <a:pt x="8056246" y="433070"/>
                </a:lnTo>
                <a:lnTo>
                  <a:pt x="8156829" y="433070"/>
                </a:lnTo>
                <a:lnTo>
                  <a:pt x="8180450" y="479680"/>
                </a:lnTo>
                <a:lnTo>
                  <a:pt x="8235442" y="492762"/>
                </a:lnTo>
                <a:lnTo>
                  <a:pt x="8283701" y="482728"/>
                </a:lnTo>
                <a:lnTo>
                  <a:pt x="8300973" y="448946"/>
                </a:lnTo>
                <a:lnTo>
                  <a:pt x="8280654" y="415418"/>
                </a:lnTo>
                <a:lnTo>
                  <a:pt x="8252778" y="404274"/>
                </a:lnTo>
                <a:lnTo>
                  <a:pt x="8209661" y="392938"/>
                </a:lnTo>
                <a:lnTo>
                  <a:pt x="8133715" y="368174"/>
                </a:lnTo>
                <a:lnTo>
                  <a:pt x="8081518" y="329312"/>
                </a:lnTo>
                <a:lnTo>
                  <a:pt x="8062723" y="265304"/>
                </a:lnTo>
                <a:lnTo>
                  <a:pt x="8077074" y="212472"/>
                </a:lnTo>
                <a:lnTo>
                  <a:pt x="8230998" y="224664"/>
                </a:lnTo>
                <a:lnTo>
                  <a:pt x="8186548" y="232918"/>
                </a:lnTo>
                <a:lnTo>
                  <a:pt x="8170418" y="259970"/>
                </a:lnTo>
                <a:lnTo>
                  <a:pt x="8180578" y="279400"/>
                </a:lnTo>
                <a:lnTo>
                  <a:pt x="8213344" y="294894"/>
                </a:lnTo>
                <a:lnTo>
                  <a:pt x="8272653" y="310262"/>
                </a:lnTo>
                <a:lnTo>
                  <a:pt x="8342248" y="333630"/>
                </a:lnTo>
                <a:lnTo>
                  <a:pt x="8391017" y="372112"/>
                </a:lnTo>
                <a:lnTo>
                  <a:pt x="8408923" y="434722"/>
                </a:lnTo>
                <a:lnTo>
                  <a:pt x="8394447" y="495682"/>
                </a:lnTo>
                <a:lnTo>
                  <a:pt x="8355584" y="535940"/>
                </a:lnTo>
                <a:lnTo>
                  <a:pt x="8299958" y="558292"/>
                </a:lnTo>
                <a:lnTo>
                  <a:pt x="8235061" y="565278"/>
                </a:lnTo>
                <a:close/>
              </a:path>
              <a:path w="18623406" h="704342">
                <a:moveTo>
                  <a:pt x="8826754" y="559056"/>
                </a:moveTo>
                <a:lnTo>
                  <a:pt x="8769097" y="537972"/>
                </a:lnTo>
                <a:lnTo>
                  <a:pt x="8728201" y="497334"/>
                </a:lnTo>
                <a:lnTo>
                  <a:pt x="8713089" y="433070"/>
                </a:lnTo>
                <a:lnTo>
                  <a:pt x="8813674" y="433070"/>
                </a:lnTo>
                <a:lnTo>
                  <a:pt x="8837296" y="479680"/>
                </a:lnTo>
                <a:lnTo>
                  <a:pt x="8892286" y="492762"/>
                </a:lnTo>
                <a:lnTo>
                  <a:pt x="8940547" y="482728"/>
                </a:lnTo>
                <a:lnTo>
                  <a:pt x="8957818" y="448946"/>
                </a:lnTo>
                <a:lnTo>
                  <a:pt x="8937499" y="415418"/>
                </a:lnTo>
                <a:lnTo>
                  <a:pt x="8909622" y="404274"/>
                </a:lnTo>
                <a:lnTo>
                  <a:pt x="8866505" y="392938"/>
                </a:lnTo>
                <a:lnTo>
                  <a:pt x="8790559" y="368174"/>
                </a:lnTo>
                <a:lnTo>
                  <a:pt x="8738362" y="329312"/>
                </a:lnTo>
                <a:lnTo>
                  <a:pt x="8719566" y="265304"/>
                </a:lnTo>
                <a:lnTo>
                  <a:pt x="8733917" y="212472"/>
                </a:lnTo>
                <a:lnTo>
                  <a:pt x="8887841" y="224664"/>
                </a:lnTo>
                <a:lnTo>
                  <a:pt x="8843391" y="232918"/>
                </a:lnTo>
                <a:lnTo>
                  <a:pt x="8827262" y="259970"/>
                </a:lnTo>
                <a:lnTo>
                  <a:pt x="8837423" y="279400"/>
                </a:lnTo>
                <a:lnTo>
                  <a:pt x="8870188" y="294894"/>
                </a:lnTo>
                <a:lnTo>
                  <a:pt x="8929498" y="310262"/>
                </a:lnTo>
                <a:lnTo>
                  <a:pt x="8999093" y="333630"/>
                </a:lnTo>
                <a:lnTo>
                  <a:pt x="9047861" y="372112"/>
                </a:lnTo>
                <a:lnTo>
                  <a:pt x="9065768" y="434722"/>
                </a:lnTo>
                <a:lnTo>
                  <a:pt x="9051290" y="495682"/>
                </a:lnTo>
                <a:lnTo>
                  <a:pt x="9012428" y="535940"/>
                </a:lnTo>
                <a:lnTo>
                  <a:pt x="8956801" y="558292"/>
                </a:lnTo>
                <a:lnTo>
                  <a:pt x="8891905" y="565278"/>
                </a:lnTo>
                <a:close/>
              </a:path>
              <a:path w="18623406" h="704342">
                <a:moveTo>
                  <a:pt x="10348214" y="547498"/>
                </a:moveTo>
                <a:lnTo>
                  <a:pt x="10268585" y="490730"/>
                </a:lnTo>
                <a:lnTo>
                  <a:pt x="10246471" y="445945"/>
                </a:lnTo>
                <a:lnTo>
                  <a:pt x="10239122" y="389256"/>
                </a:lnTo>
                <a:lnTo>
                  <a:pt x="10356976" y="389256"/>
                </a:lnTo>
                <a:lnTo>
                  <a:pt x="10371709" y="439420"/>
                </a:lnTo>
                <a:lnTo>
                  <a:pt x="10409173" y="465330"/>
                </a:lnTo>
                <a:lnTo>
                  <a:pt x="10463023" y="473204"/>
                </a:lnTo>
                <a:lnTo>
                  <a:pt x="10514075" y="466218"/>
                </a:lnTo>
                <a:lnTo>
                  <a:pt x="10548748" y="444756"/>
                </a:lnTo>
                <a:lnTo>
                  <a:pt x="10561193" y="407670"/>
                </a:lnTo>
                <a:lnTo>
                  <a:pt x="10550524" y="371858"/>
                </a:lnTo>
                <a:lnTo>
                  <a:pt x="10512933" y="346076"/>
                </a:lnTo>
                <a:lnTo>
                  <a:pt x="10437241" y="320930"/>
                </a:lnTo>
                <a:lnTo>
                  <a:pt x="10338816" y="284862"/>
                </a:lnTo>
                <a:lnTo>
                  <a:pt x="10274554" y="234188"/>
                </a:lnTo>
                <a:lnTo>
                  <a:pt x="10251822" y="153164"/>
                </a:lnTo>
                <a:lnTo>
                  <a:pt x="10277729" y="65660"/>
                </a:lnTo>
                <a:lnTo>
                  <a:pt x="10454386" y="89282"/>
                </a:lnTo>
                <a:lnTo>
                  <a:pt x="10393425" y="102998"/>
                </a:lnTo>
                <a:lnTo>
                  <a:pt x="10369297" y="145288"/>
                </a:lnTo>
                <a:lnTo>
                  <a:pt x="10379456" y="174118"/>
                </a:lnTo>
                <a:lnTo>
                  <a:pt x="10417301" y="198502"/>
                </a:lnTo>
                <a:lnTo>
                  <a:pt x="10497312" y="225554"/>
                </a:lnTo>
                <a:lnTo>
                  <a:pt x="10600055" y="264162"/>
                </a:lnTo>
                <a:lnTo>
                  <a:pt x="10659618" y="316612"/>
                </a:lnTo>
                <a:lnTo>
                  <a:pt x="10679048" y="401066"/>
                </a:lnTo>
                <a:lnTo>
                  <a:pt x="10650473" y="495682"/>
                </a:lnTo>
                <a:lnTo>
                  <a:pt x="10572497" y="548514"/>
                </a:lnTo>
                <a:lnTo>
                  <a:pt x="10460990" y="565278"/>
                </a:lnTo>
                <a:close/>
              </a:path>
              <a:path w="18623406" h="704342">
                <a:moveTo>
                  <a:pt x="12308204" y="540514"/>
                </a:moveTo>
                <a:lnTo>
                  <a:pt x="12239498" y="469012"/>
                </a:lnTo>
                <a:lnTo>
                  <a:pt x="12216130" y="356870"/>
                </a:lnTo>
                <a:lnTo>
                  <a:pt x="12324588" y="379478"/>
                </a:lnTo>
                <a:lnTo>
                  <a:pt x="12335128" y="432182"/>
                </a:lnTo>
                <a:lnTo>
                  <a:pt x="12365608" y="471680"/>
                </a:lnTo>
                <a:lnTo>
                  <a:pt x="12420474" y="486664"/>
                </a:lnTo>
                <a:lnTo>
                  <a:pt x="12476862" y="471298"/>
                </a:lnTo>
                <a:lnTo>
                  <a:pt x="12498578" y="425706"/>
                </a:lnTo>
                <a:lnTo>
                  <a:pt x="12605384" y="425706"/>
                </a:lnTo>
                <a:lnTo>
                  <a:pt x="12579858" y="503430"/>
                </a:lnTo>
                <a:lnTo>
                  <a:pt x="12515596" y="549912"/>
                </a:lnTo>
                <a:lnTo>
                  <a:pt x="12420474" y="565278"/>
                </a:lnTo>
                <a:close/>
              </a:path>
              <a:path w="18623406" h="704342">
                <a:moveTo>
                  <a:pt x="13440410" y="547498"/>
                </a:moveTo>
                <a:lnTo>
                  <a:pt x="13360780" y="490730"/>
                </a:lnTo>
                <a:lnTo>
                  <a:pt x="13338668" y="445945"/>
                </a:lnTo>
                <a:lnTo>
                  <a:pt x="13331318" y="389256"/>
                </a:lnTo>
                <a:lnTo>
                  <a:pt x="13449174" y="389256"/>
                </a:lnTo>
                <a:lnTo>
                  <a:pt x="13463904" y="439420"/>
                </a:lnTo>
                <a:lnTo>
                  <a:pt x="13501370" y="465330"/>
                </a:lnTo>
                <a:lnTo>
                  <a:pt x="13555218" y="473204"/>
                </a:lnTo>
                <a:lnTo>
                  <a:pt x="13606272" y="466218"/>
                </a:lnTo>
                <a:lnTo>
                  <a:pt x="13640944" y="444756"/>
                </a:lnTo>
                <a:lnTo>
                  <a:pt x="13653390" y="407670"/>
                </a:lnTo>
                <a:lnTo>
                  <a:pt x="13642722" y="371858"/>
                </a:lnTo>
                <a:lnTo>
                  <a:pt x="13605128" y="346076"/>
                </a:lnTo>
                <a:lnTo>
                  <a:pt x="13529438" y="320930"/>
                </a:lnTo>
                <a:lnTo>
                  <a:pt x="13431012" y="284862"/>
                </a:lnTo>
                <a:lnTo>
                  <a:pt x="13366750" y="234188"/>
                </a:lnTo>
                <a:lnTo>
                  <a:pt x="13344018" y="153164"/>
                </a:lnTo>
                <a:lnTo>
                  <a:pt x="13369924" y="65660"/>
                </a:lnTo>
                <a:lnTo>
                  <a:pt x="13546582" y="89282"/>
                </a:lnTo>
                <a:lnTo>
                  <a:pt x="13485622" y="102998"/>
                </a:lnTo>
                <a:lnTo>
                  <a:pt x="13461492" y="145288"/>
                </a:lnTo>
                <a:lnTo>
                  <a:pt x="13471652" y="174118"/>
                </a:lnTo>
                <a:lnTo>
                  <a:pt x="13509498" y="198502"/>
                </a:lnTo>
                <a:lnTo>
                  <a:pt x="13589508" y="225554"/>
                </a:lnTo>
                <a:lnTo>
                  <a:pt x="13692250" y="264162"/>
                </a:lnTo>
                <a:lnTo>
                  <a:pt x="13751814" y="316612"/>
                </a:lnTo>
                <a:lnTo>
                  <a:pt x="13771246" y="401066"/>
                </a:lnTo>
                <a:lnTo>
                  <a:pt x="13764102" y="454043"/>
                </a:lnTo>
                <a:lnTo>
                  <a:pt x="13742670" y="495682"/>
                </a:lnTo>
                <a:lnTo>
                  <a:pt x="13664692" y="548514"/>
                </a:lnTo>
                <a:lnTo>
                  <a:pt x="13553186" y="565278"/>
                </a:lnTo>
                <a:close/>
              </a:path>
              <a:path w="18623406" h="704342">
                <a:moveTo>
                  <a:pt x="13931266" y="540514"/>
                </a:moveTo>
                <a:lnTo>
                  <a:pt x="13862558" y="469012"/>
                </a:lnTo>
                <a:lnTo>
                  <a:pt x="13839190" y="356870"/>
                </a:lnTo>
                <a:lnTo>
                  <a:pt x="13947648" y="379478"/>
                </a:lnTo>
                <a:lnTo>
                  <a:pt x="13958190" y="432182"/>
                </a:lnTo>
                <a:lnTo>
                  <a:pt x="13988670" y="471680"/>
                </a:lnTo>
                <a:lnTo>
                  <a:pt x="14043406" y="486664"/>
                </a:lnTo>
                <a:lnTo>
                  <a:pt x="14099922" y="471298"/>
                </a:lnTo>
                <a:lnTo>
                  <a:pt x="14121638" y="425706"/>
                </a:lnTo>
                <a:lnTo>
                  <a:pt x="14228446" y="425706"/>
                </a:lnTo>
                <a:lnTo>
                  <a:pt x="14202918" y="503430"/>
                </a:lnTo>
                <a:lnTo>
                  <a:pt x="14138656" y="549912"/>
                </a:lnTo>
                <a:lnTo>
                  <a:pt x="14043406" y="565278"/>
                </a:lnTo>
                <a:close/>
              </a:path>
              <a:path w="18623406" h="704342">
                <a:moveTo>
                  <a:pt x="14907514" y="559056"/>
                </a:moveTo>
                <a:lnTo>
                  <a:pt x="14849856" y="537972"/>
                </a:lnTo>
                <a:lnTo>
                  <a:pt x="14808962" y="497334"/>
                </a:lnTo>
                <a:lnTo>
                  <a:pt x="14793848" y="433070"/>
                </a:lnTo>
                <a:lnTo>
                  <a:pt x="14894432" y="433070"/>
                </a:lnTo>
                <a:lnTo>
                  <a:pt x="14918054" y="479680"/>
                </a:lnTo>
                <a:lnTo>
                  <a:pt x="14973046" y="492762"/>
                </a:lnTo>
                <a:lnTo>
                  <a:pt x="15021306" y="482728"/>
                </a:lnTo>
                <a:lnTo>
                  <a:pt x="15038578" y="448946"/>
                </a:lnTo>
                <a:lnTo>
                  <a:pt x="15018258" y="415418"/>
                </a:lnTo>
                <a:lnTo>
                  <a:pt x="14990382" y="404274"/>
                </a:lnTo>
                <a:lnTo>
                  <a:pt x="14947266" y="392938"/>
                </a:lnTo>
                <a:lnTo>
                  <a:pt x="14871320" y="368174"/>
                </a:lnTo>
                <a:lnTo>
                  <a:pt x="14819122" y="329312"/>
                </a:lnTo>
                <a:lnTo>
                  <a:pt x="14800326" y="265304"/>
                </a:lnTo>
                <a:lnTo>
                  <a:pt x="14814676" y="212472"/>
                </a:lnTo>
                <a:lnTo>
                  <a:pt x="14968600" y="224664"/>
                </a:lnTo>
                <a:lnTo>
                  <a:pt x="14924150" y="232918"/>
                </a:lnTo>
                <a:lnTo>
                  <a:pt x="14908022" y="259970"/>
                </a:lnTo>
                <a:lnTo>
                  <a:pt x="14918182" y="279400"/>
                </a:lnTo>
                <a:lnTo>
                  <a:pt x="14950948" y="294894"/>
                </a:lnTo>
                <a:lnTo>
                  <a:pt x="15010256" y="310262"/>
                </a:lnTo>
                <a:lnTo>
                  <a:pt x="15079852" y="333630"/>
                </a:lnTo>
                <a:lnTo>
                  <a:pt x="15128622" y="372112"/>
                </a:lnTo>
                <a:lnTo>
                  <a:pt x="15146528" y="434722"/>
                </a:lnTo>
                <a:lnTo>
                  <a:pt x="15132050" y="495682"/>
                </a:lnTo>
                <a:lnTo>
                  <a:pt x="15093188" y="535940"/>
                </a:lnTo>
                <a:lnTo>
                  <a:pt x="15037562" y="558292"/>
                </a:lnTo>
                <a:lnTo>
                  <a:pt x="14972666" y="565278"/>
                </a:lnTo>
                <a:close/>
              </a:path>
              <a:path w="18623406" h="704342">
                <a:moveTo>
                  <a:pt x="16816198" y="540514"/>
                </a:moveTo>
                <a:lnTo>
                  <a:pt x="16747490" y="469012"/>
                </a:lnTo>
                <a:lnTo>
                  <a:pt x="16724122" y="356870"/>
                </a:lnTo>
                <a:lnTo>
                  <a:pt x="16832580" y="379478"/>
                </a:lnTo>
                <a:lnTo>
                  <a:pt x="16843122" y="432182"/>
                </a:lnTo>
                <a:lnTo>
                  <a:pt x="16873600" y="471680"/>
                </a:lnTo>
                <a:lnTo>
                  <a:pt x="16928466" y="486664"/>
                </a:lnTo>
                <a:lnTo>
                  <a:pt x="16984852" y="471298"/>
                </a:lnTo>
                <a:lnTo>
                  <a:pt x="17006570" y="425706"/>
                </a:lnTo>
                <a:lnTo>
                  <a:pt x="17113376" y="425706"/>
                </a:lnTo>
                <a:lnTo>
                  <a:pt x="17087850" y="503430"/>
                </a:lnTo>
                <a:lnTo>
                  <a:pt x="17023588" y="549912"/>
                </a:lnTo>
                <a:lnTo>
                  <a:pt x="16928466" y="565278"/>
                </a:lnTo>
                <a:close/>
              </a:path>
              <a:path w="18623406" h="704342">
                <a:moveTo>
                  <a:pt x="3024124" y="704342"/>
                </a:moveTo>
                <a:lnTo>
                  <a:pt x="3024124" y="158370"/>
                </a:lnTo>
                <a:lnTo>
                  <a:pt x="3126359" y="158370"/>
                </a:lnTo>
                <a:lnTo>
                  <a:pt x="3132582" y="219458"/>
                </a:lnTo>
                <a:lnTo>
                  <a:pt x="3233166" y="234570"/>
                </a:lnTo>
                <a:lnTo>
                  <a:pt x="3170174" y="255270"/>
                </a:lnTo>
                <a:lnTo>
                  <a:pt x="3132582" y="300484"/>
                </a:lnTo>
                <a:lnTo>
                  <a:pt x="3132582" y="418338"/>
                </a:lnTo>
                <a:lnTo>
                  <a:pt x="3169158" y="463296"/>
                </a:lnTo>
                <a:lnTo>
                  <a:pt x="3224657" y="482220"/>
                </a:lnTo>
                <a:lnTo>
                  <a:pt x="3132582" y="503430"/>
                </a:lnTo>
                <a:lnTo>
                  <a:pt x="3132582" y="704342"/>
                </a:lnTo>
                <a:close/>
              </a:path>
              <a:path w="18623406" h="704342">
                <a:moveTo>
                  <a:pt x="7656196" y="704342"/>
                </a:moveTo>
                <a:lnTo>
                  <a:pt x="7656196" y="616460"/>
                </a:lnTo>
                <a:lnTo>
                  <a:pt x="7692263" y="616460"/>
                </a:lnTo>
                <a:lnTo>
                  <a:pt x="7732523" y="607822"/>
                </a:lnTo>
                <a:lnTo>
                  <a:pt x="7756144" y="579630"/>
                </a:lnTo>
                <a:lnTo>
                  <a:pt x="7765161" y="557912"/>
                </a:lnTo>
                <a:lnTo>
                  <a:pt x="7609586" y="158370"/>
                </a:lnTo>
                <a:lnTo>
                  <a:pt x="7722489" y="158370"/>
                </a:lnTo>
                <a:lnTo>
                  <a:pt x="7823581" y="453898"/>
                </a:lnTo>
                <a:lnTo>
                  <a:pt x="7913623" y="158370"/>
                </a:lnTo>
                <a:lnTo>
                  <a:pt x="8023351" y="158370"/>
                </a:lnTo>
                <a:lnTo>
                  <a:pt x="7879715" y="557912"/>
                </a:lnTo>
                <a:lnTo>
                  <a:pt x="7864983" y="597536"/>
                </a:lnTo>
                <a:lnTo>
                  <a:pt x="7828915" y="663068"/>
                </a:lnTo>
                <a:lnTo>
                  <a:pt x="7778749" y="695454"/>
                </a:lnTo>
                <a:lnTo>
                  <a:pt x="7704963" y="704342"/>
                </a:lnTo>
                <a:close/>
              </a:path>
            </a:pathLst>
          </a:custGeom>
          <a:solidFill>
            <a:srgbClr val="15608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" name="object 7"/>
          <p:cNvSpPr/>
          <p:nvPr/>
        </p:nvSpPr>
        <p:spPr>
          <a:xfrm>
            <a:off x="3055070" y="215831"/>
            <a:ext cx="5976673" cy="229801"/>
          </a:xfrm>
          <a:custGeom>
            <a:avLst/>
            <a:gdLst/>
            <a:ahLst/>
            <a:cxnLst/>
            <a:rect l="l" t="t" r="r" b="b"/>
            <a:pathLst>
              <a:path w="18635598" h="716532">
                <a:moveTo>
                  <a:pt x="9993884" y="91692"/>
                </a:moveTo>
                <a:lnTo>
                  <a:pt x="9843769" y="89408"/>
                </a:lnTo>
                <a:lnTo>
                  <a:pt x="9867645" y="46228"/>
                </a:lnTo>
                <a:lnTo>
                  <a:pt x="9914509" y="21208"/>
                </a:lnTo>
                <a:lnTo>
                  <a:pt x="9990201" y="13080"/>
                </a:lnTo>
                <a:lnTo>
                  <a:pt x="10029952" y="13080"/>
                </a:lnTo>
                <a:lnTo>
                  <a:pt x="10029952" y="91692"/>
                </a:lnTo>
                <a:close/>
              </a:path>
              <a:path w="18635598" h="716532">
                <a:moveTo>
                  <a:pt x="4756531" y="97028"/>
                </a:moveTo>
                <a:lnTo>
                  <a:pt x="4740783" y="59308"/>
                </a:lnTo>
                <a:lnTo>
                  <a:pt x="4756531" y="21462"/>
                </a:lnTo>
                <a:lnTo>
                  <a:pt x="4802124" y="6476"/>
                </a:lnTo>
                <a:lnTo>
                  <a:pt x="4847717" y="21462"/>
                </a:lnTo>
                <a:lnTo>
                  <a:pt x="4863592" y="59308"/>
                </a:lnTo>
                <a:lnTo>
                  <a:pt x="4847717" y="97028"/>
                </a:lnTo>
                <a:lnTo>
                  <a:pt x="4802124" y="112140"/>
                </a:lnTo>
                <a:close/>
              </a:path>
              <a:path w="18635598" h="716532">
                <a:moveTo>
                  <a:pt x="8522335" y="97028"/>
                </a:moveTo>
                <a:lnTo>
                  <a:pt x="8506587" y="59308"/>
                </a:lnTo>
                <a:lnTo>
                  <a:pt x="8522335" y="21462"/>
                </a:lnTo>
                <a:lnTo>
                  <a:pt x="8567928" y="6476"/>
                </a:lnTo>
                <a:lnTo>
                  <a:pt x="8613520" y="21462"/>
                </a:lnTo>
                <a:lnTo>
                  <a:pt x="8629395" y="59308"/>
                </a:lnTo>
                <a:lnTo>
                  <a:pt x="8613520" y="97028"/>
                </a:lnTo>
                <a:lnTo>
                  <a:pt x="8567928" y="112140"/>
                </a:lnTo>
                <a:close/>
              </a:path>
              <a:path w="18635598" h="716532">
                <a:moveTo>
                  <a:pt x="16049370" y="97028"/>
                </a:moveTo>
                <a:lnTo>
                  <a:pt x="16033622" y="59308"/>
                </a:lnTo>
                <a:lnTo>
                  <a:pt x="16049370" y="21462"/>
                </a:lnTo>
                <a:lnTo>
                  <a:pt x="16094964" y="6476"/>
                </a:lnTo>
                <a:lnTo>
                  <a:pt x="16140558" y="21462"/>
                </a:lnTo>
                <a:lnTo>
                  <a:pt x="16156432" y="59308"/>
                </a:lnTo>
                <a:lnTo>
                  <a:pt x="16140558" y="97028"/>
                </a:lnTo>
                <a:lnTo>
                  <a:pt x="16094964" y="112140"/>
                </a:lnTo>
                <a:close/>
              </a:path>
              <a:path w="18635598" h="716532">
                <a:moveTo>
                  <a:pt x="10550525" y="165354"/>
                </a:moveTo>
                <a:lnTo>
                  <a:pt x="10524363" y="112776"/>
                </a:lnTo>
                <a:lnTo>
                  <a:pt x="10460482" y="95376"/>
                </a:lnTo>
                <a:lnTo>
                  <a:pt x="10283825" y="71754"/>
                </a:lnTo>
                <a:lnTo>
                  <a:pt x="10355707" y="22098"/>
                </a:lnTo>
                <a:lnTo>
                  <a:pt x="10460863" y="6094"/>
                </a:lnTo>
                <a:lnTo>
                  <a:pt x="10564621" y="23366"/>
                </a:lnTo>
                <a:lnTo>
                  <a:pt x="10640187" y="75690"/>
                </a:lnTo>
                <a:lnTo>
                  <a:pt x="10668381" y="165354"/>
                </a:lnTo>
                <a:close/>
              </a:path>
              <a:path w="18635598" h="716532">
                <a:moveTo>
                  <a:pt x="13642720" y="165354"/>
                </a:moveTo>
                <a:lnTo>
                  <a:pt x="13616560" y="112776"/>
                </a:lnTo>
                <a:lnTo>
                  <a:pt x="13552678" y="95376"/>
                </a:lnTo>
                <a:lnTo>
                  <a:pt x="13376020" y="71754"/>
                </a:lnTo>
                <a:lnTo>
                  <a:pt x="13447902" y="22098"/>
                </a:lnTo>
                <a:lnTo>
                  <a:pt x="13553060" y="6094"/>
                </a:lnTo>
                <a:lnTo>
                  <a:pt x="13656818" y="23366"/>
                </a:lnTo>
                <a:lnTo>
                  <a:pt x="13732384" y="75690"/>
                </a:lnTo>
                <a:lnTo>
                  <a:pt x="13760576" y="165354"/>
                </a:lnTo>
                <a:close/>
              </a:path>
              <a:path w="18635598" h="716532">
                <a:moveTo>
                  <a:pt x="1644015" y="248030"/>
                </a:moveTo>
                <a:lnTo>
                  <a:pt x="1535557" y="248030"/>
                </a:lnTo>
                <a:lnTo>
                  <a:pt x="1469264" y="248030"/>
                </a:lnTo>
                <a:lnTo>
                  <a:pt x="1469264" y="164464"/>
                </a:lnTo>
                <a:lnTo>
                  <a:pt x="1535557" y="164464"/>
                </a:lnTo>
                <a:lnTo>
                  <a:pt x="1535557" y="70358"/>
                </a:lnTo>
                <a:lnTo>
                  <a:pt x="1644015" y="70358"/>
                </a:lnTo>
                <a:lnTo>
                  <a:pt x="1644015" y="164464"/>
                </a:lnTo>
                <a:lnTo>
                  <a:pt x="1731138" y="164464"/>
                </a:lnTo>
                <a:lnTo>
                  <a:pt x="1731138" y="248030"/>
                </a:lnTo>
                <a:close/>
              </a:path>
              <a:path w="18635598" h="716532">
                <a:moveTo>
                  <a:pt x="4574667" y="248030"/>
                </a:moveTo>
                <a:lnTo>
                  <a:pt x="4466209" y="248030"/>
                </a:lnTo>
                <a:lnTo>
                  <a:pt x="4399915" y="248030"/>
                </a:lnTo>
                <a:lnTo>
                  <a:pt x="4399915" y="164464"/>
                </a:lnTo>
                <a:lnTo>
                  <a:pt x="4466209" y="164464"/>
                </a:lnTo>
                <a:lnTo>
                  <a:pt x="4466209" y="70358"/>
                </a:lnTo>
                <a:lnTo>
                  <a:pt x="4574667" y="70358"/>
                </a:lnTo>
                <a:lnTo>
                  <a:pt x="4574667" y="164464"/>
                </a:lnTo>
                <a:lnTo>
                  <a:pt x="4661789" y="164464"/>
                </a:lnTo>
                <a:lnTo>
                  <a:pt x="4661789" y="248030"/>
                </a:lnTo>
                <a:close/>
              </a:path>
              <a:path w="18635598" h="716532">
                <a:moveTo>
                  <a:pt x="9945244" y="248030"/>
                </a:moveTo>
                <a:lnTo>
                  <a:pt x="9836785" y="248030"/>
                </a:lnTo>
                <a:lnTo>
                  <a:pt x="9770492" y="248030"/>
                </a:lnTo>
                <a:lnTo>
                  <a:pt x="9770492" y="164464"/>
                </a:lnTo>
                <a:lnTo>
                  <a:pt x="9836785" y="164464"/>
                </a:lnTo>
                <a:lnTo>
                  <a:pt x="9836785" y="151890"/>
                </a:lnTo>
                <a:lnTo>
                  <a:pt x="9843769" y="89408"/>
                </a:lnTo>
                <a:lnTo>
                  <a:pt x="9993884" y="91692"/>
                </a:lnTo>
                <a:lnTo>
                  <a:pt x="9954006" y="106044"/>
                </a:lnTo>
                <a:lnTo>
                  <a:pt x="9945244" y="151890"/>
                </a:lnTo>
                <a:lnTo>
                  <a:pt x="9945244" y="164464"/>
                </a:lnTo>
                <a:lnTo>
                  <a:pt x="10030333" y="164464"/>
                </a:lnTo>
                <a:lnTo>
                  <a:pt x="10030333" y="248030"/>
                </a:lnTo>
                <a:close/>
              </a:path>
              <a:path w="18635598" h="716532">
                <a:moveTo>
                  <a:pt x="977646" y="250442"/>
                </a:moveTo>
                <a:lnTo>
                  <a:pt x="857758" y="233680"/>
                </a:lnTo>
                <a:lnTo>
                  <a:pt x="904494" y="178434"/>
                </a:lnTo>
                <a:lnTo>
                  <a:pt x="979805" y="159258"/>
                </a:lnTo>
                <a:lnTo>
                  <a:pt x="987933" y="159258"/>
                </a:lnTo>
                <a:lnTo>
                  <a:pt x="987933" y="250442"/>
                </a:lnTo>
                <a:close/>
              </a:path>
              <a:path w="18635598" h="716532">
                <a:moveTo>
                  <a:pt x="2042922" y="250442"/>
                </a:moveTo>
                <a:lnTo>
                  <a:pt x="1923034" y="233680"/>
                </a:lnTo>
                <a:lnTo>
                  <a:pt x="1969770" y="178434"/>
                </a:lnTo>
                <a:lnTo>
                  <a:pt x="2045081" y="159258"/>
                </a:lnTo>
                <a:lnTo>
                  <a:pt x="2053209" y="159258"/>
                </a:lnTo>
                <a:lnTo>
                  <a:pt x="2053209" y="250442"/>
                </a:lnTo>
                <a:close/>
              </a:path>
              <a:path w="18635598" h="716532">
                <a:moveTo>
                  <a:pt x="15957042" y="250442"/>
                </a:moveTo>
                <a:lnTo>
                  <a:pt x="15837154" y="233680"/>
                </a:lnTo>
                <a:lnTo>
                  <a:pt x="15883890" y="178434"/>
                </a:lnTo>
                <a:lnTo>
                  <a:pt x="15959200" y="159258"/>
                </a:lnTo>
                <a:lnTo>
                  <a:pt x="15967328" y="159258"/>
                </a:lnTo>
                <a:lnTo>
                  <a:pt x="15967328" y="250442"/>
                </a:lnTo>
                <a:close/>
              </a:path>
              <a:path w="18635598" h="716532">
                <a:moveTo>
                  <a:pt x="17930622" y="250442"/>
                </a:moveTo>
                <a:lnTo>
                  <a:pt x="17810734" y="233680"/>
                </a:lnTo>
                <a:lnTo>
                  <a:pt x="17857470" y="178434"/>
                </a:lnTo>
                <a:lnTo>
                  <a:pt x="17932780" y="159258"/>
                </a:lnTo>
                <a:lnTo>
                  <a:pt x="17940910" y="159258"/>
                </a:lnTo>
                <a:lnTo>
                  <a:pt x="17940910" y="250442"/>
                </a:lnTo>
                <a:close/>
              </a:path>
              <a:path w="18635598" h="716532">
                <a:moveTo>
                  <a:pt x="2818765" y="285240"/>
                </a:moveTo>
                <a:lnTo>
                  <a:pt x="2799334" y="242696"/>
                </a:lnTo>
                <a:lnTo>
                  <a:pt x="2753741" y="230758"/>
                </a:lnTo>
                <a:lnTo>
                  <a:pt x="2599817" y="218566"/>
                </a:lnTo>
                <a:lnTo>
                  <a:pt x="2638044" y="183514"/>
                </a:lnTo>
                <a:lnTo>
                  <a:pt x="2692146" y="164082"/>
                </a:lnTo>
                <a:lnTo>
                  <a:pt x="2753741" y="157986"/>
                </a:lnTo>
                <a:lnTo>
                  <a:pt x="2813812" y="164082"/>
                </a:lnTo>
                <a:lnTo>
                  <a:pt x="2867025" y="184784"/>
                </a:lnTo>
                <a:lnTo>
                  <a:pt x="2905125" y="223900"/>
                </a:lnTo>
                <a:lnTo>
                  <a:pt x="2919476" y="285240"/>
                </a:lnTo>
                <a:close/>
              </a:path>
              <a:path w="18635598" h="716532">
                <a:moveTo>
                  <a:pt x="8302118" y="285240"/>
                </a:moveTo>
                <a:lnTo>
                  <a:pt x="8282686" y="242696"/>
                </a:lnTo>
                <a:lnTo>
                  <a:pt x="8237094" y="230758"/>
                </a:lnTo>
                <a:lnTo>
                  <a:pt x="8083170" y="218566"/>
                </a:lnTo>
                <a:lnTo>
                  <a:pt x="8121395" y="183514"/>
                </a:lnTo>
                <a:lnTo>
                  <a:pt x="8175497" y="164082"/>
                </a:lnTo>
                <a:lnTo>
                  <a:pt x="8237094" y="157986"/>
                </a:lnTo>
                <a:lnTo>
                  <a:pt x="8297164" y="164082"/>
                </a:lnTo>
                <a:lnTo>
                  <a:pt x="8350377" y="184784"/>
                </a:lnTo>
                <a:lnTo>
                  <a:pt x="8388477" y="223900"/>
                </a:lnTo>
                <a:lnTo>
                  <a:pt x="8402828" y="285240"/>
                </a:lnTo>
                <a:close/>
              </a:path>
              <a:path w="18635598" h="716532">
                <a:moveTo>
                  <a:pt x="8958961" y="285240"/>
                </a:moveTo>
                <a:lnTo>
                  <a:pt x="8939530" y="242696"/>
                </a:lnTo>
                <a:lnTo>
                  <a:pt x="8893937" y="230758"/>
                </a:lnTo>
                <a:lnTo>
                  <a:pt x="8740013" y="218566"/>
                </a:lnTo>
                <a:lnTo>
                  <a:pt x="8778240" y="183514"/>
                </a:lnTo>
                <a:lnTo>
                  <a:pt x="8832343" y="164082"/>
                </a:lnTo>
                <a:lnTo>
                  <a:pt x="8893937" y="157986"/>
                </a:lnTo>
                <a:lnTo>
                  <a:pt x="8954008" y="164082"/>
                </a:lnTo>
                <a:lnTo>
                  <a:pt x="9007220" y="184784"/>
                </a:lnTo>
                <a:lnTo>
                  <a:pt x="9045320" y="223900"/>
                </a:lnTo>
                <a:lnTo>
                  <a:pt x="9059671" y="285240"/>
                </a:lnTo>
                <a:close/>
              </a:path>
              <a:path w="18635598" h="716532">
                <a:moveTo>
                  <a:pt x="15039720" y="285240"/>
                </a:moveTo>
                <a:lnTo>
                  <a:pt x="15020290" y="242696"/>
                </a:lnTo>
                <a:lnTo>
                  <a:pt x="14974696" y="230758"/>
                </a:lnTo>
                <a:lnTo>
                  <a:pt x="14820772" y="218566"/>
                </a:lnTo>
                <a:lnTo>
                  <a:pt x="14859000" y="183514"/>
                </a:lnTo>
                <a:lnTo>
                  <a:pt x="14913102" y="164082"/>
                </a:lnTo>
                <a:lnTo>
                  <a:pt x="14974696" y="157986"/>
                </a:lnTo>
                <a:lnTo>
                  <a:pt x="15034768" y="164082"/>
                </a:lnTo>
                <a:lnTo>
                  <a:pt x="15087980" y="184784"/>
                </a:lnTo>
                <a:lnTo>
                  <a:pt x="15126080" y="223900"/>
                </a:lnTo>
                <a:lnTo>
                  <a:pt x="15140432" y="285240"/>
                </a:lnTo>
                <a:close/>
              </a:path>
              <a:path w="18635598" h="716532">
                <a:moveTo>
                  <a:pt x="6017260" y="295528"/>
                </a:moveTo>
                <a:lnTo>
                  <a:pt x="6039612" y="214502"/>
                </a:lnTo>
                <a:lnTo>
                  <a:pt x="6192901" y="230378"/>
                </a:lnTo>
                <a:lnTo>
                  <a:pt x="6139688" y="245744"/>
                </a:lnTo>
                <a:lnTo>
                  <a:pt x="6118860" y="295528"/>
                </a:lnTo>
                <a:close/>
              </a:path>
              <a:path w="18635598" h="716532">
                <a:moveTo>
                  <a:pt x="6965188" y="295528"/>
                </a:moveTo>
                <a:lnTo>
                  <a:pt x="6987540" y="214502"/>
                </a:lnTo>
                <a:lnTo>
                  <a:pt x="7140829" y="230378"/>
                </a:lnTo>
                <a:lnTo>
                  <a:pt x="7087616" y="245744"/>
                </a:lnTo>
                <a:lnTo>
                  <a:pt x="7066788" y="295528"/>
                </a:lnTo>
                <a:close/>
              </a:path>
              <a:path w="18635598" h="716532">
                <a:moveTo>
                  <a:pt x="17991328" y="295528"/>
                </a:moveTo>
                <a:lnTo>
                  <a:pt x="18013680" y="214502"/>
                </a:lnTo>
                <a:lnTo>
                  <a:pt x="18166970" y="230378"/>
                </a:lnTo>
                <a:lnTo>
                  <a:pt x="18113756" y="245744"/>
                </a:lnTo>
                <a:lnTo>
                  <a:pt x="18092928" y="295528"/>
                </a:lnTo>
                <a:close/>
              </a:path>
              <a:path w="18635598" h="716532">
                <a:moveTo>
                  <a:pt x="4244086" y="309372"/>
                </a:moveTo>
                <a:lnTo>
                  <a:pt x="4223639" y="260476"/>
                </a:lnTo>
                <a:lnTo>
                  <a:pt x="4168394" y="242314"/>
                </a:lnTo>
                <a:lnTo>
                  <a:pt x="4064254" y="180720"/>
                </a:lnTo>
                <a:lnTo>
                  <a:pt x="4168013" y="158368"/>
                </a:lnTo>
                <a:lnTo>
                  <a:pt x="4259707" y="175132"/>
                </a:lnTo>
                <a:lnTo>
                  <a:pt x="4324731" y="225298"/>
                </a:lnTo>
                <a:lnTo>
                  <a:pt x="4349369" y="309372"/>
                </a:lnTo>
                <a:close/>
              </a:path>
              <a:path w="18635598" h="716532">
                <a:moveTo>
                  <a:pt x="1139952" y="385572"/>
                </a:moveTo>
                <a:lnTo>
                  <a:pt x="1031494" y="362964"/>
                </a:lnTo>
                <a:lnTo>
                  <a:pt x="1054227" y="253746"/>
                </a:lnTo>
                <a:lnTo>
                  <a:pt x="1121029" y="183132"/>
                </a:lnTo>
                <a:lnTo>
                  <a:pt x="1229233" y="233680"/>
                </a:lnTo>
                <a:lnTo>
                  <a:pt x="1167639" y="255014"/>
                </a:lnTo>
                <a:lnTo>
                  <a:pt x="1141222" y="316736"/>
                </a:lnTo>
                <a:lnTo>
                  <a:pt x="1314323" y="316736"/>
                </a:lnTo>
                <a:lnTo>
                  <a:pt x="1289558" y="254380"/>
                </a:lnTo>
                <a:lnTo>
                  <a:pt x="1229233" y="233680"/>
                </a:lnTo>
                <a:lnTo>
                  <a:pt x="1121029" y="183132"/>
                </a:lnTo>
                <a:lnTo>
                  <a:pt x="1229233" y="158368"/>
                </a:lnTo>
                <a:lnTo>
                  <a:pt x="1309053" y="171417"/>
                </a:lnTo>
                <a:lnTo>
                  <a:pt x="1370203" y="210564"/>
                </a:lnTo>
                <a:lnTo>
                  <a:pt x="1409065" y="273826"/>
                </a:lnTo>
                <a:lnTo>
                  <a:pt x="1422019" y="359282"/>
                </a:lnTo>
                <a:lnTo>
                  <a:pt x="1421639" y="372616"/>
                </a:lnTo>
                <a:lnTo>
                  <a:pt x="1420368" y="385572"/>
                </a:lnTo>
                <a:close/>
              </a:path>
              <a:path w="18635598" h="716532">
                <a:moveTo>
                  <a:pt x="3610356" y="385572"/>
                </a:moveTo>
                <a:lnTo>
                  <a:pt x="3501898" y="362964"/>
                </a:lnTo>
                <a:lnTo>
                  <a:pt x="3524631" y="253746"/>
                </a:lnTo>
                <a:lnTo>
                  <a:pt x="3591433" y="183132"/>
                </a:lnTo>
                <a:lnTo>
                  <a:pt x="3699637" y="233680"/>
                </a:lnTo>
                <a:lnTo>
                  <a:pt x="3638042" y="255014"/>
                </a:lnTo>
                <a:lnTo>
                  <a:pt x="3611626" y="316736"/>
                </a:lnTo>
                <a:lnTo>
                  <a:pt x="3784727" y="316736"/>
                </a:lnTo>
                <a:lnTo>
                  <a:pt x="3759962" y="254380"/>
                </a:lnTo>
                <a:lnTo>
                  <a:pt x="3699637" y="233680"/>
                </a:lnTo>
                <a:lnTo>
                  <a:pt x="3591433" y="183132"/>
                </a:lnTo>
                <a:lnTo>
                  <a:pt x="3699637" y="158368"/>
                </a:lnTo>
                <a:lnTo>
                  <a:pt x="3779456" y="171417"/>
                </a:lnTo>
                <a:lnTo>
                  <a:pt x="3840607" y="210564"/>
                </a:lnTo>
                <a:lnTo>
                  <a:pt x="3879469" y="273826"/>
                </a:lnTo>
                <a:lnTo>
                  <a:pt x="3892423" y="359282"/>
                </a:lnTo>
                <a:lnTo>
                  <a:pt x="3892042" y="372616"/>
                </a:lnTo>
                <a:lnTo>
                  <a:pt x="3890772" y="385572"/>
                </a:lnTo>
                <a:close/>
              </a:path>
              <a:path w="18635598" h="716532">
                <a:moveTo>
                  <a:pt x="5466588" y="385572"/>
                </a:moveTo>
                <a:lnTo>
                  <a:pt x="5358130" y="362964"/>
                </a:lnTo>
                <a:lnTo>
                  <a:pt x="5380863" y="253746"/>
                </a:lnTo>
                <a:lnTo>
                  <a:pt x="5447665" y="183132"/>
                </a:lnTo>
                <a:lnTo>
                  <a:pt x="5555869" y="233680"/>
                </a:lnTo>
                <a:lnTo>
                  <a:pt x="5494274" y="255014"/>
                </a:lnTo>
                <a:lnTo>
                  <a:pt x="5467858" y="316736"/>
                </a:lnTo>
                <a:lnTo>
                  <a:pt x="5640959" y="316736"/>
                </a:lnTo>
                <a:lnTo>
                  <a:pt x="5616194" y="254380"/>
                </a:lnTo>
                <a:lnTo>
                  <a:pt x="5555869" y="233680"/>
                </a:lnTo>
                <a:lnTo>
                  <a:pt x="5447665" y="183132"/>
                </a:lnTo>
                <a:lnTo>
                  <a:pt x="5555869" y="158368"/>
                </a:lnTo>
                <a:lnTo>
                  <a:pt x="5635688" y="171417"/>
                </a:lnTo>
                <a:lnTo>
                  <a:pt x="5696839" y="210564"/>
                </a:lnTo>
                <a:lnTo>
                  <a:pt x="5735701" y="273826"/>
                </a:lnTo>
                <a:lnTo>
                  <a:pt x="5748655" y="359282"/>
                </a:lnTo>
                <a:lnTo>
                  <a:pt x="5748274" y="372616"/>
                </a:lnTo>
                <a:lnTo>
                  <a:pt x="5747004" y="385572"/>
                </a:lnTo>
                <a:close/>
              </a:path>
              <a:path w="18635598" h="716532">
                <a:moveTo>
                  <a:pt x="12330684" y="385572"/>
                </a:moveTo>
                <a:lnTo>
                  <a:pt x="12222226" y="362964"/>
                </a:lnTo>
                <a:lnTo>
                  <a:pt x="12244960" y="253746"/>
                </a:lnTo>
                <a:lnTo>
                  <a:pt x="12311762" y="183132"/>
                </a:lnTo>
                <a:lnTo>
                  <a:pt x="12419966" y="233680"/>
                </a:lnTo>
                <a:lnTo>
                  <a:pt x="12358370" y="255014"/>
                </a:lnTo>
                <a:lnTo>
                  <a:pt x="12331954" y="316736"/>
                </a:lnTo>
                <a:lnTo>
                  <a:pt x="12505054" y="316736"/>
                </a:lnTo>
                <a:lnTo>
                  <a:pt x="12480290" y="254380"/>
                </a:lnTo>
                <a:lnTo>
                  <a:pt x="12419966" y="233680"/>
                </a:lnTo>
                <a:lnTo>
                  <a:pt x="12311762" y="183132"/>
                </a:lnTo>
                <a:lnTo>
                  <a:pt x="12419966" y="158368"/>
                </a:lnTo>
                <a:lnTo>
                  <a:pt x="12499784" y="171417"/>
                </a:lnTo>
                <a:lnTo>
                  <a:pt x="12560936" y="210564"/>
                </a:lnTo>
                <a:lnTo>
                  <a:pt x="12599796" y="273826"/>
                </a:lnTo>
                <a:lnTo>
                  <a:pt x="12612750" y="359282"/>
                </a:lnTo>
                <a:lnTo>
                  <a:pt x="12612370" y="372616"/>
                </a:lnTo>
                <a:lnTo>
                  <a:pt x="12611100" y="385572"/>
                </a:lnTo>
                <a:close/>
              </a:path>
              <a:path w="18635598" h="716532">
                <a:moveTo>
                  <a:pt x="13953744" y="385572"/>
                </a:moveTo>
                <a:lnTo>
                  <a:pt x="13845286" y="362964"/>
                </a:lnTo>
                <a:lnTo>
                  <a:pt x="13868020" y="253746"/>
                </a:lnTo>
                <a:lnTo>
                  <a:pt x="13934820" y="183132"/>
                </a:lnTo>
                <a:lnTo>
                  <a:pt x="14043024" y="233680"/>
                </a:lnTo>
                <a:lnTo>
                  <a:pt x="13981430" y="255014"/>
                </a:lnTo>
                <a:lnTo>
                  <a:pt x="13955014" y="316736"/>
                </a:lnTo>
                <a:lnTo>
                  <a:pt x="14128116" y="316736"/>
                </a:lnTo>
                <a:lnTo>
                  <a:pt x="14103350" y="254380"/>
                </a:lnTo>
                <a:lnTo>
                  <a:pt x="14043024" y="233680"/>
                </a:lnTo>
                <a:lnTo>
                  <a:pt x="13934820" y="183132"/>
                </a:lnTo>
                <a:lnTo>
                  <a:pt x="14043024" y="158368"/>
                </a:lnTo>
                <a:lnTo>
                  <a:pt x="14122844" y="171417"/>
                </a:lnTo>
                <a:lnTo>
                  <a:pt x="14183994" y="210564"/>
                </a:lnTo>
                <a:lnTo>
                  <a:pt x="14222858" y="273826"/>
                </a:lnTo>
                <a:lnTo>
                  <a:pt x="14235812" y="359282"/>
                </a:lnTo>
                <a:lnTo>
                  <a:pt x="14235430" y="372616"/>
                </a:lnTo>
                <a:lnTo>
                  <a:pt x="14234160" y="385572"/>
                </a:lnTo>
                <a:close/>
              </a:path>
              <a:path w="18635598" h="716532">
                <a:moveTo>
                  <a:pt x="16838676" y="385572"/>
                </a:moveTo>
                <a:lnTo>
                  <a:pt x="16730218" y="362964"/>
                </a:lnTo>
                <a:lnTo>
                  <a:pt x="16752950" y="253746"/>
                </a:lnTo>
                <a:lnTo>
                  <a:pt x="16819752" y="183132"/>
                </a:lnTo>
                <a:lnTo>
                  <a:pt x="16927958" y="233680"/>
                </a:lnTo>
                <a:lnTo>
                  <a:pt x="16866362" y="255014"/>
                </a:lnTo>
                <a:lnTo>
                  <a:pt x="16839946" y="316736"/>
                </a:lnTo>
                <a:lnTo>
                  <a:pt x="17013046" y="316736"/>
                </a:lnTo>
                <a:lnTo>
                  <a:pt x="16988282" y="254380"/>
                </a:lnTo>
                <a:lnTo>
                  <a:pt x="16927958" y="233680"/>
                </a:lnTo>
                <a:lnTo>
                  <a:pt x="16819752" y="183132"/>
                </a:lnTo>
                <a:lnTo>
                  <a:pt x="16927958" y="158368"/>
                </a:lnTo>
                <a:lnTo>
                  <a:pt x="17007778" y="171417"/>
                </a:lnTo>
                <a:lnTo>
                  <a:pt x="17068926" y="210564"/>
                </a:lnTo>
                <a:lnTo>
                  <a:pt x="17107790" y="273826"/>
                </a:lnTo>
                <a:lnTo>
                  <a:pt x="17120744" y="359282"/>
                </a:lnTo>
                <a:lnTo>
                  <a:pt x="17120362" y="372616"/>
                </a:lnTo>
                <a:lnTo>
                  <a:pt x="17119092" y="385572"/>
                </a:lnTo>
                <a:close/>
              </a:path>
              <a:path w="18635598" h="716532">
                <a:moveTo>
                  <a:pt x="6096" y="564006"/>
                </a:moveTo>
                <a:lnTo>
                  <a:pt x="204089" y="13080"/>
                </a:lnTo>
                <a:lnTo>
                  <a:pt x="324866" y="13080"/>
                </a:lnTo>
                <a:lnTo>
                  <a:pt x="264287" y="126872"/>
                </a:lnTo>
                <a:lnTo>
                  <a:pt x="192659" y="347472"/>
                </a:lnTo>
                <a:lnTo>
                  <a:pt x="335915" y="347472"/>
                </a:lnTo>
                <a:lnTo>
                  <a:pt x="165227" y="442848"/>
                </a:lnTo>
                <a:lnTo>
                  <a:pt x="124714" y="564006"/>
                </a:lnTo>
                <a:close/>
              </a:path>
              <a:path w="18635598" h="716532">
                <a:moveTo>
                  <a:pt x="403479" y="564006"/>
                </a:moveTo>
                <a:lnTo>
                  <a:pt x="364109" y="442848"/>
                </a:lnTo>
                <a:lnTo>
                  <a:pt x="165227" y="442848"/>
                </a:lnTo>
                <a:lnTo>
                  <a:pt x="335915" y="347472"/>
                </a:lnTo>
                <a:lnTo>
                  <a:pt x="264287" y="126872"/>
                </a:lnTo>
                <a:lnTo>
                  <a:pt x="324866" y="13080"/>
                </a:lnTo>
                <a:lnTo>
                  <a:pt x="523367" y="564006"/>
                </a:lnTo>
                <a:close/>
              </a:path>
              <a:path w="18635598" h="716532">
                <a:moveTo>
                  <a:pt x="751840" y="564006"/>
                </a:moveTo>
                <a:lnTo>
                  <a:pt x="751840" y="164464"/>
                </a:lnTo>
                <a:lnTo>
                  <a:pt x="855726" y="164464"/>
                </a:lnTo>
                <a:lnTo>
                  <a:pt x="857758" y="233680"/>
                </a:lnTo>
                <a:lnTo>
                  <a:pt x="977646" y="250442"/>
                </a:lnTo>
                <a:lnTo>
                  <a:pt x="931418" y="254760"/>
                </a:lnTo>
                <a:lnTo>
                  <a:pt x="891286" y="269492"/>
                </a:lnTo>
                <a:lnTo>
                  <a:pt x="860298" y="298322"/>
                </a:lnTo>
                <a:lnTo>
                  <a:pt x="860298" y="564006"/>
                </a:lnTo>
                <a:close/>
              </a:path>
              <a:path w="18635598" h="716532">
                <a:moveTo>
                  <a:pt x="1688973" y="564006"/>
                </a:moveTo>
                <a:lnTo>
                  <a:pt x="1595120" y="549402"/>
                </a:lnTo>
                <a:lnTo>
                  <a:pt x="1548639" y="504442"/>
                </a:lnTo>
                <a:lnTo>
                  <a:pt x="1535557" y="424814"/>
                </a:lnTo>
                <a:lnTo>
                  <a:pt x="1535557" y="248030"/>
                </a:lnTo>
                <a:lnTo>
                  <a:pt x="1644015" y="248030"/>
                </a:lnTo>
                <a:lnTo>
                  <a:pt x="1644015" y="418210"/>
                </a:lnTo>
                <a:lnTo>
                  <a:pt x="1652778" y="464946"/>
                </a:lnTo>
                <a:lnTo>
                  <a:pt x="1692656" y="480058"/>
                </a:lnTo>
                <a:lnTo>
                  <a:pt x="1731138" y="480058"/>
                </a:lnTo>
                <a:lnTo>
                  <a:pt x="1731138" y="564006"/>
                </a:lnTo>
                <a:close/>
              </a:path>
              <a:path w="18635598" h="716532">
                <a:moveTo>
                  <a:pt x="1817116" y="564006"/>
                </a:moveTo>
                <a:lnTo>
                  <a:pt x="1817116" y="164464"/>
                </a:lnTo>
                <a:lnTo>
                  <a:pt x="1921002" y="164464"/>
                </a:lnTo>
                <a:lnTo>
                  <a:pt x="1923034" y="233680"/>
                </a:lnTo>
                <a:lnTo>
                  <a:pt x="2042922" y="250442"/>
                </a:lnTo>
                <a:lnTo>
                  <a:pt x="1996694" y="254760"/>
                </a:lnTo>
                <a:lnTo>
                  <a:pt x="1956563" y="269492"/>
                </a:lnTo>
                <a:lnTo>
                  <a:pt x="1925575" y="298322"/>
                </a:lnTo>
                <a:lnTo>
                  <a:pt x="1925575" y="564006"/>
                </a:lnTo>
                <a:close/>
              </a:path>
              <a:path w="18635598" h="716532">
                <a:moveTo>
                  <a:pt x="4619625" y="564006"/>
                </a:moveTo>
                <a:lnTo>
                  <a:pt x="4525772" y="549402"/>
                </a:lnTo>
                <a:lnTo>
                  <a:pt x="4479290" y="504442"/>
                </a:lnTo>
                <a:lnTo>
                  <a:pt x="4466209" y="424814"/>
                </a:lnTo>
                <a:lnTo>
                  <a:pt x="4466209" y="248030"/>
                </a:lnTo>
                <a:lnTo>
                  <a:pt x="4574667" y="248030"/>
                </a:lnTo>
                <a:lnTo>
                  <a:pt x="4574667" y="418210"/>
                </a:lnTo>
                <a:lnTo>
                  <a:pt x="4583430" y="464946"/>
                </a:lnTo>
                <a:lnTo>
                  <a:pt x="4623308" y="480058"/>
                </a:lnTo>
                <a:lnTo>
                  <a:pt x="4661789" y="480058"/>
                </a:lnTo>
                <a:lnTo>
                  <a:pt x="4661789" y="564006"/>
                </a:lnTo>
                <a:close/>
              </a:path>
              <a:path w="18635598" h="716532">
                <a:moveTo>
                  <a:pt x="4747768" y="564006"/>
                </a:moveTo>
                <a:lnTo>
                  <a:pt x="4747768" y="164464"/>
                </a:lnTo>
                <a:lnTo>
                  <a:pt x="4856226" y="164464"/>
                </a:lnTo>
                <a:lnTo>
                  <a:pt x="4856226" y="564006"/>
                </a:lnTo>
                <a:close/>
              </a:path>
              <a:path w="18635598" h="716532">
                <a:moveTo>
                  <a:pt x="5058918" y="564006"/>
                </a:moveTo>
                <a:lnTo>
                  <a:pt x="4913630" y="164464"/>
                </a:lnTo>
                <a:lnTo>
                  <a:pt x="5026533" y="164464"/>
                </a:lnTo>
                <a:lnTo>
                  <a:pt x="5120767" y="462914"/>
                </a:lnTo>
                <a:lnTo>
                  <a:pt x="5217668" y="164464"/>
                </a:lnTo>
                <a:lnTo>
                  <a:pt x="5327396" y="164464"/>
                </a:lnTo>
                <a:lnTo>
                  <a:pt x="5182489" y="564006"/>
                </a:lnTo>
                <a:close/>
              </a:path>
              <a:path w="18635598" h="716532">
                <a:moveTo>
                  <a:pt x="6264148" y="564006"/>
                </a:moveTo>
                <a:lnTo>
                  <a:pt x="6260846" y="511936"/>
                </a:lnTo>
                <a:lnTo>
                  <a:pt x="5995162" y="452246"/>
                </a:lnTo>
                <a:lnTo>
                  <a:pt x="6003449" y="403780"/>
                </a:lnTo>
                <a:lnTo>
                  <a:pt x="6028309" y="368934"/>
                </a:lnTo>
                <a:lnTo>
                  <a:pt x="6258433" y="379348"/>
                </a:lnTo>
                <a:lnTo>
                  <a:pt x="6185329" y="383618"/>
                </a:lnTo>
                <a:lnTo>
                  <a:pt x="6138037" y="395604"/>
                </a:lnTo>
                <a:lnTo>
                  <a:pt x="6112256" y="416162"/>
                </a:lnTo>
                <a:lnTo>
                  <a:pt x="6103620" y="446532"/>
                </a:lnTo>
                <a:lnTo>
                  <a:pt x="6119368" y="484124"/>
                </a:lnTo>
                <a:lnTo>
                  <a:pt x="6160135" y="496442"/>
                </a:lnTo>
                <a:lnTo>
                  <a:pt x="6216777" y="480440"/>
                </a:lnTo>
                <a:lnTo>
                  <a:pt x="6258433" y="443990"/>
                </a:lnTo>
                <a:lnTo>
                  <a:pt x="6258433" y="379348"/>
                </a:lnTo>
                <a:lnTo>
                  <a:pt x="6028309" y="368934"/>
                </a:lnTo>
                <a:lnTo>
                  <a:pt x="6121019" y="330834"/>
                </a:lnTo>
                <a:lnTo>
                  <a:pt x="6259576" y="319278"/>
                </a:lnTo>
                <a:lnTo>
                  <a:pt x="6259576" y="297940"/>
                </a:lnTo>
                <a:lnTo>
                  <a:pt x="6241034" y="244728"/>
                </a:lnTo>
                <a:lnTo>
                  <a:pt x="6192901" y="230378"/>
                </a:lnTo>
                <a:lnTo>
                  <a:pt x="6039612" y="214502"/>
                </a:lnTo>
                <a:lnTo>
                  <a:pt x="6101461" y="171450"/>
                </a:lnTo>
                <a:lnTo>
                  <a:pt x="6192901" y="158368"/>
                </a:lnTo>
                <a:lnTo>
                  <a:pt x="6262497" y="164718"/>
                </a:lnTo>
                <a:lnTo>
                  <a:pt x="6317107" y="186562"/>
                </a:lnTo>
                <a:lnTo>
                  <a:pt x="6352921" y="228980"/>
                </a:lnTo>
                <a:lnTo>
                  <a:pt x="6365621" y="295908"/>
                </a:lnTo>
                <a:lnTo>
                  <a:pt x="6365621" y="564006"/>
                </a:lnTo>
                <a:close/>
              </a:path>
              <a:path w="18635598" h="716532">
                <a:moveTo>
                  <a:pt x="6477508" y="564006"/>
                </a:moveTo>
                <a:lnTo>
                  <a:pt x="6477508" y="164464"/>
                </a:lnTo>
                <a:lnTo>
                  <a:pt x="6581775" y="164464"/>
                </a:lnTo>
                <a:lnTo>
                  <a:pt x="6583807" y="224282"/>
                </a:lnTo>
                <a:lnTo>
                  <a:pt x="6681724" y="245490"/>
                </a:lnTo>
                <a:lnTo>
                  <a:pt x="6626225" y="260730"/>
                </a:lnTo>
                <a:lnTo>
                  <a:pt x="6585966" y="297560"/>
                </a:lnTo>
                <a:lnTo>
                  <a:pt x="6585966" y="564006"/>
                </a:lnTo>
                <a:close/>
              </a:path>
              <a:path w="18635598" h="716532">
                <a:moveTo>
                  <a:pt x="6742303" y="564006"/>
                </a:moveTo>
                <a:lnTo>
                  <a:pt x="6742303" y="318008"/>
                </a:lnTo>
                <a:lnTo>
                  <a:pt x="6736080" y="279908"/>
                </a:lnTo>
                <a:lnTo>
                  <a:pt x="6716649" y="254508"/>
                </a:lnTo>
                <a:lnTo>
                  <a:pt x="6681724" y="245490"/>
                </a:lnTo>
                <a:lnTo>
                  <a:pt x="6583807" y="224282"/>
                </a:lnTo>
                <a:lnTo>
                  <a:pt x="6636639" y="178688"/>
                </a:lnTo>
                <a:lnTo>
                  <a:pt x="6721729" y="158750"/>
                </a:lnTo>
                <a:lnTo>
                  <a:pt x="6775942" y="168052"/>
                </a:lnTo>
                <a:lnTo>
                  <a:pt x="6816344" y="195832"/>
                </a:lnTo>
                <a:lnTo>
                  <a:pt x="6841490" y="241410"/>
                </a:lnTo>
                <a:lnTo>
                  <a:pt x="6849872" y="304036"/>
                </a:lnTo>
                <a:lnTo>
                  <a:pt x="6849872" y="564006"/>
                </a:lnTo>
                <a:close/>
              </a:path>
              <a:path w="18635598" h="716532">
                <a:moveTo>
                  <a:pt x="7212076" y="564006"/>
                </a:moveTo>
                <a:lnTo>
                  <a:pt x="7208774" y="511936"/>
                </a:lnTo>
                <a:lnTo>
                  <a:pt x="6943090" y="452246"/>
                </a:lnTo>
                <a:lnTo>
                  <a:pt x="6951377" y="403780"/>
                </a:lnTo>
                <a:lnTo>
                  <a:pt x="6976237" y="368934"/>
                </a:lnTo>
                <a:lnTo>
                  <a:pt x="7206361" y="379348"/>
                </a:lnTo>
                <a:lnTo>
                  <a:pt x="7133257" y="383618"/>
                </a:lnTo>
                <a:lnTo>
                  <a:pt x="7085965" y="395604"/>
                </a:lnTo>
                <a:lnTo>
                  <a:pt x="7060184" y="416162"/>
                </a:lnTo>
                <a:lnTo>
                  <a:pt x="7051548" y="446532"/>
                </a:lnTo>
                <a:lnTo>
                  <a:pt x="7067296" y="484124"/>
                </a:lnTo>
                <a:lnTo>
                  <a:pt x="7108063" y="496442"/>
                </a:lnTo>
                <a:lnTo>
                  <a:pt x="7164705" y="480440"/>
                </a:lnTo>
                <a:lnTo>
                  <a:pt x="7206361" y="443990"/>
                </a:lnTo>
                <a:lnTo>
                  <a:pt x="7206361" y="379348"/>
                </a:lnTo>
                <a:lnTo>
                  <a:pt x="6976237" y="368934"/>
                </a:lnTo>
                <a:lnTo>
                  <a:pt x="7068947" y="330834"/>
                </a:lnTo>
                <a:lnTo>
                  <a:pt x="7207504" y="319278"/>
                </a:lnTo>
                <a:lnTo>
                  <a:pt x="7207504" y="297940"/>
                </a:lnTo>
                <a:lnTo>
                  <a:pt x="7188962" y="244728"/>
                </a:lnTo>
                <a:lnTo>
                  <a:pt x="7140829" y="230378"/>
                </a:lnTo>
                <a:lnTo>
                  <a:pt x="6987540" y="214502"/>
                </a:lnTo>
                <a:lnTo>
                  <a:pt x="7049389" y="171450"/>
                </a:lnTo>
                <a:lnTo>
                  <a:pt x="7140829" y="158368"/>
                </a:lnTo>
                <a:lnTo>
                  <a:pt x="7210425" y="164718"/>
                </a:lnTo>
                <a:lnTo>
                  <a:pt x="7265035" y="186562"/>
                </a:lnTo>
                <a:lnTo>
                  <a:pt x="7300849" y="228980"/>
                </a:lnTo>
                <a:lnTo>
                  <a:pt x="7313549" y="295908"/>
                </a:lnTo>
                <a:lnTo>
                  <a:pt x="7313549" y="564006"/>
                </a:lnTo>
                <a:close/>
              </a:path>
              <a:path w="18635598" h="716532">
                <a:moveTo>
                  <a:pt x="7575170" y="564006"/>
                </a:moveTo>
                <a:lnTo>
                  <a:pt x="7481062" y="549402"/>
                </a:lnTo>
                <a:lnTo>
                  <a:pt x="7434834" y="504442"/>
                </a:lnTo>
                <a:lnTo>
                  <a:pt x="7421753" y="424814"/>
                </a:lnTo>
                <a:lnTo>
                  <a:pt x="7421753" y="13080"/>
                </a:lnTo>
                <a:lnTo>
                  <a:pt x="7529703" y="13080"/>
                </a:lnTo>
                <a:lnTo>
                  <a:pt x="7529703" y="418210"/>
                </a:lnTo>
                <a:lnTo>
                  <a:pt x="7538339" y="464564"/>
                </a:lnTo>
                <a:lnTo>
                  <a:pt x="7578470" y="479298"/>
                </a:lnTo>
                <a:lnTo>
                  <a:pt x="7603363" y="479298"/>
                </a:lnTo>
                <a:lnTo>
                  <a:pt x="7603363" y="564006"/>
                </a:lnTo>
                <a:close/>
              </a:path>
              <a:path w="18635598" h="716532">
                <a:moveTo>
                  <a:pt x="8513571" y="564006"/>
                </a:moveTo>
                <a:lnTo>
                  <a:pt x="8513571" y="164464"/>
                </a:lnTo>
                <a:lnTo>
                  <a:pt x="8622030" y="164464"/>
                </a:lnTo>
                <a:lnTo>
                  <a:pt x="8622030" y="564006"/>
                </a:lnTo>
                <a:close/>
              </a:path>
              <a:path w="18635598" h="716532">
                <a:moveTo>
                  <a:pt x="9836785" y="564006"/>
                </a:moveTo>
                <a:lnTo>
                  <a:pt x="9836785" y="248030"/>
                </a:lnTo>
                <a:lnTo>
                  <a:pt x="9945244" y="248030"/>
                </a:lnTo>
                <a:lnTo>
                  <a:pt x="9945244" y="564006"/>
                </a:lnTo>
                <a:close/>
              </a:path>
              <a:path w="18635598" h="716532">
                <a:moveTo>
                  <a:pt x="11039983" y="564006"/>
                </a:moveTo>
                <a:lnTo>
                  <a:pt x="11038459" y="503808"/>
                </a:lnTo>
                <a:lnTo>
                  <a:pt x="10778268" y="486441"/>
                </a:lnTo>
                <a:lnTo>
                  <a:pt x="10769981" y="425194"/>
                </a:lnTo>
                <a:lnTo>
                  <a:pt x="10769981" y="164464"/>
                </a:lnTo>
                <a:lnTo>
                  <a:pt x="10878439" y="164464"/>
                </a:lnTo>
                <a:lnTo>
                  <a:pt x="10878439" y="412114"/>
                </a:lnTo>
                <a:lnTo>
                  <a:pt x="10884281" y="448308"/>
                </a:lnTo>
                <a:lnTo>
                  <a:pt x="10903967" y="472692"/>
                </a:lnTo>
                <a:lnTo>
                  <a:pt x="10940161" y="481330"/>
                </a:lnTo>
                <a:lnTo>
                  <a:pt x="10996042" y="466724"/>
                </a:lnTo>
                <a:lnTo>
                  <a:pt x="11036300" y="431418"/>
                </a:lnTo>
                <a:lnTo>
                  <a:pt x="11036300" y="164464"/>
                </a:lnTo>
                <a:lnTo>
                  <a:pt x="11144758" y="164464"/>
                </a:lnTo>
                <a:lnTo>
                  <a:pt x="11144758" y="564006"/>
                </a:lnTo>
                <a:close/>
              </a:path>
              <a:path w="18635598" h="716532">
                <a:moveTo>
                  <a:pt x="11532616" y="564006"/>
                </a:moveTo>
                <a:lnTo>
                  <a:pt x="11528170" y="507110"/>
                </a:lnTo>
                <a:lnTo>
                  <a:pt x="11261470" y="479424"/>
                </a:lnTo>
                <a:lnTo>
                  <a:pt x="11240770" y="361440"/>
                </a:lnTo>
                <a:lnTo>
                  <a:pt x="11263122" y="247140"/>
                </a:lnTo>
                <a:lnTo>
                  <a:pt x="11323446" y="180084"/>
                </a:lnTo>
                <a:lnTo>
                  <a:pt x="11436096" y="240282"/>
                </a:lnTo>
                <a:lnTo>
                  <a:pt x="11400456" y="248030"/>
                </a:lnTo>
                <a:lnTo>
                  <a:pt x="11373866" y="271398"/>
                </a:lnTo>
                <a:lnTo>
                  <a:pt x="11351768" y="361440"/>
                </a:lnTo>
                <a:lnTo>
                  <a:pt x="11357022" y="417655"/>
                </a:lnTo>
                <a:lnTo>
                  <a:pt x="11372850" y="457200"/>
                </a:lnTo>
                <a:lnTo>
                  <a:pt x="11397806" y="480520"/>
                </a:lnTo>
                <a:lnTo>
                  <a:pt x="11430762" y="488314"/>
                </a:lnTo>
                <a:lnTo>
                  <a:pt x="11490070" y="469010"/>
                </a:lnTo>
                <a:lnTo>
                  <a:pt x="11528170" y="424052"/>
                </a:lnTo>
                <a:lnTo>
                  <a:pt x="11528170" y="307338"/>
                </a:lnTo>
                <a:lnTo>
                  <a:pt x="11492484" y="260350"/>
                </a:lnTo>
                <a:lnTo>
                  <a:pt x="11436096" y="240282"/>
                </a:lnTo>
                <a:lnTo>
                  <a:pt x="11323446" y="180084"/>
                </a:lnTo>
                <a:lnTo>
                  <a:pt x="11409044" y="157986"/>
                </a:lnTo>
                <a:lnTo>
                  <a:pt x="11480672" y="175132"/>
                </a:lnTo>
                <a:lnTo>
                  <a:pt x="11528170" y="220216"/>
                </a:lnTo>
                <a:lnTo>
                  <a:pt x="11528170" y="13080"/>
                </a:lnTo>
                <a:lnTo>
                  <a:pt x="11636628" y="13080"/>
                </a:lnTo>
                <a:lnTo>
                  <a:pt x="11636628" y="564006"/>
                </a:lnTo>
                <a:close/>
              </a:path>
              <a:path w="18635598" h="716532">
                <a:moveTo>
                  <a:pt x="12023344" y="564006"/>
                </a:moveTo>
                <a:lnTo>
                  <a:pt x="12018898" y="507110"/>
                </a:lnTo>
                <a:lnTo>
                  <a:pt x="11752198" y="479424"/>
                </a:lnTo>
                <a:lnTo>
                  <a:pt x="11731498" y="361440"/>
                </a:lnTo>
                <a:lnTo>
                  <a:pt x="11753850" y="247140"/>
                </a:lnTo>
                <a:lnTo>
                  <a:pt x="11814174" y="180084"/>
                </a:lnTo>
                <a:lnTo>
                  <a:pt x="11926824" y="240282"/>
                </a:lnTo>
                <a:lnTo>
                  <a:pt x="11891184" y="248030"/>
                </a:lnTo>
                <a:lnTo>
                  <a:pt x="11864594" y="271398"/>
                </a:lnTo>
                <a:lnTo>
                  <a:pt x="11842496" y="361440"/>
                </a:lnTo>
                <a:lnTo>
                  <a:pt x="11847750" y="417655"/>
                </a:lnTo>
                <a:lnTo>
                  <a:pt x="11863578" y="457200"/>
                </a:lnTo>
                <a:lnTo>
                  <a:pt x="11888534" y="480520"/>
                </a:lnTo>
                <a:lnTo>
                  <a:pt x="11921490" y="488314"/>
                </a:lnTo>
                <a:lnTo>
                  <a:pt x="11980798" y="469010"/>
                </a:lnTo>
                <a:lnTo>
                  <a:pt x="12018898" y="424052"/>
                </a:lnTo>
                <a:lnTo>
                  <a:pt x="12018898" y="307338"/>
                </a:lnTo>
                <a:lnTo>
                  <a:pt x="11983212" y="260350"/>
                </a:lnTo>
                <a:lnTo>
                  <a:pt x="11926824" y="240282"/>
                </a:lnTo>
                <a:lnTo>
                  <a:pt x="11814174" y="180084"/>
                </a:lnTo>
                <a:lnTo>
                  <a:pt x="11899772" y="157986"/>
                </a:lnTo>
                <a:lnTo>
                  <a:pt x="11971400" y="175132"/>
                </a:lnTo>
                <a:lnTo>
                  <a:pt x="12018898" y="220216"/>
                </a:lnTo>
                <a:lnTo>
                  <a:pt x="12018898" y="13080"/>
                </a:lnTo>
                <a:lnTo>
                  <a:pt x="12127358" y="13080"/>
                </a:lnTo>
                <a:lnTo>
                  <a:pt x="12127358" y="564006"/>
                </a:lnTo>
                <a:close/>
              </a:path>
              <a:path w="18635598" h="716532">
                <a:moveTo>
                  <a:pt x="12709144" y="564006"/>
                </a:moveTo>
                <a:lnTo>
                  <a:pt x="12709144" y="164464"/>
                </a:lnTo>
                <a:lnTo>
                  <a:pt x="12813412" y="164464"/>
                </a:lnTo>
                <a:lnTo>
                  <a:pt x="12815444" y="224282"/>
                </a:lnTo>
                <a:lnTo>
                  <a:pt x="12913360" y="245490"/>
                </a:lnTo>
                <a:lnTo>
                  <a:pt x="12857862" y="260730"/>
                </a:lnTo>
                <a:lnTo>
                  <a:pt x="12817602" y="297560"/>
                </a:lnTo>
                <a:lnTo>
                  <a:pt x="12817602" y="564006"/>
                </a:lnTo>
                <a:close/>
              </a:path>
              <a:path w="18635598" h="716532">
                <a:moveTo>
                  <a:pt x="12973940" y="564006"/>
                </a:moveTo>
                <a:lnTo>
                  <a:pt x="12973940" y="318008"/>
                </a:lnTo>
                <a:lnTo>
                  <a:pt x="12967716" y="279908"/>
                </a:lnTo>
                <a:lnTo>
                  <a:pt x="12948286" y="254508"/>
                </a:lnTo>
                <a:lnTo>
                  <a:pt x="12913360" y="245490"/>
                </a:lnTo>
                <a:lnTo>
                  <a:pt x="12815444" y="224282"/>
                </a:lnTo>
                <a:lnTo>
                  <a:pt x="12868274" y="178688"/>
                </a:lnTo>
                <a:lnTo>
                  <a:pt x="12953366" y="158750"/>
                </a:lnTo>
                <a:lnTo>
                  <a:pt x="13007578" y="168052"/>
                </a:lnTo>
                <a:lnTo>
                  <a:pt x="13047980" y="195832"/>
                </a:lnTo>
                <a:lnTo>
                  <a:pt x="13073126" y="241410"/>
                </a:lnTo>
                <a:lnTo>
                  <a:pt x="13081508" y="304036"/>
                </a:lnTo>
                <a:lnTo>
                  <a:pt x="13081508" y="564006"/>
                </a:lnTo>
                <a:close/>
              </a:path>
              <a:path w="18635598" h="716532">
                <a:moveTo>
                  <a:pt x="14332204" y="564006"/>
                </a:moveTo>
                <a:lnTo>
                  <a:pt x="14332204" y="164464"/>
                </a:lnTo>
                <a:lnTo>
                  <a:pt x="14436470" y="164464"/>
                </a:lnTo>
                <a:lnTo>
                  <a:pt x="14438502" y="224282"/>
                </a:lnTo>
                <a:lnTo>
                  <a:pt x="14536420" y="245490"/>
                </a:lnTo>
                <a:lnTo>
                  <a:pt x="14480920" y="260730"/>
                </a:lnTo>
                <a:lnTo>
                  <a:pt x="14440662" y="297560"/>
                </a:lnTo>
                <a:lnTo>
                  <a:pt x="14440662" y="564006"/>
                </a:lnTo>
                <a:close/>
              </a:path>
              <a:path w="18635598" h="716532">
                <a:moveTo>
                  <a:pt x="14596998" y="564006"/>
                </a:moveTo>
                <a:lnTo>
                  <a:pt x="14596998" y="318008"/>
                </a:lnTo>
                <a:lnTo>
                  <a:pt x="14590776" y="279908"/>
                </a:lnTo>
                <a:lnTo>
                  <a:pt x="14571344" y="254508"/>
                </a:lnTo>
                <a:lnTo>
                  <a:pt x="14536420" y="245490"/>
                </a:lnTo>
                <a:lnTo>
                  <a:pt x="14438502" y="224282"/>
                </a:lnTo>
                <a:lnTo>
                  <a:pt x="14491336" y="178688"/>
                </a:lnTo>
                <a:lnTo>
                  <a:pt x="14576424" y="158750"/>
                </a:lnTo>
                <a:lnTo>
                  <a:pt x="14630638" y="168052"/>
                </a:lnTo>
                <a:lnTo>
                  <a:pt x="14671040" y="195832"/>
                </a:lnTo>
                <a:lnTo>
                  <a:pt x="14696186" y="241410"/>
                </a:lnTo>
                <a:lnTo>
                  <a:pt x="14704568" y="304036"/>
                </a:lnTo>
                <a:lnTo>
                  <a:pt x="14704568" y="564006"/>
                </a:lnTo>
                <a:close/>
              </a:path>
              <a:path w="18635598" h="716532">
                <a:moveTo>
                  <a:pt x="15731236" y="564006"/>
                </a:moveTo>
                <a:lnTo>
                  <a:pt x="15731236" y="164464"/>
                </a:lnTo>
                <a:lnTo>
                  <a:pt x="15835122" y="164464"/>
                </a:lnTo>
                <a:lnTo>
                  <a:pt x="15837154" y="233680"/>
                </a:lnTo>
                <a:lnTo>
                  <a:pt x="15957042" y="250442"/>
                </a:lnTo>
                <a:lnTo>
                  <a:pt x="15910814" y="254760"/>
                </a:lnTo>
                <a:lnTo>
                  <a:pt x="15870682" y="269492"/>
                </a:lnTo>
                <a:lnTo>
                  <a:pt x="15839694" y="298322"/>
                </a:lnTo>
                <a:lnTo>
                  <a:pt x="15839694" y="564006"/>
                </a:lnTo>
                <a:close/>
              </a:path>
              <a:path w="18635598" h="716532">
                <a:moveTo>
                  <a:pt x="16040608" y="564006"/>
                </a:moveTo>
                <a:lnTo>
                  <a:pt x="16040608" y="164464"/>
                </a:lnTo>
                <a:lnTo>
                  <a:pt x="16149066" y="164464"/>
                </a:lnTo>
                <a:lnTo>
                  <a:pt x="16149066" y="564006"/>
                </a:lnTo>
                <a:close/>
              </a:path>
              <a:path w="18635598" h="716532">
                <a:moveTo>
                  <a:pt x="16264636" y="564006"/>
                </a:moveTo>
                <a:lnTo>
                  <a:pt x="16264636" y="164464"/>
                </a:lnTo>
                <a:lnTo>
                  <a:pt x="16368902" y="164464"/>
                </a:lnTo>
                <a:lnTo>
                  <a:pt x="16370936" y="224282"/>
                </a:lnTo>
                <a:lnTo>
                  <a:pt x="16468852" y="245490"/>
                </a:lnTo>
                <a:lnTo>
                  <a:pt x="16413352" y="260730"/>
                </a:lnTo>
                <a:lnTo>
                  <a:pt x="16373094" y="297560"/>
                </a:lnTo>
                <a:lnTo>
                  <a:pt x="16373094" y="564006"/>
                </a:lnTo>
                <a:close/>
              </a:path>
              <a:path w="18635598" h="716532">
                <a:moveTo>
                  <a:pt x="16529430" y="564006"/>
                </a:moveTo>
                <a:lnTo>
                  <a:pt x="16529430" y="318008"/>
                </a:lnTo>
                <a:lnTo>
                  <a:pt x="16523208" y="279908"/>
                </a:lnTo>
                <a:lnTo>
                  <a:pt x="16503776" y="254508"/>
                </a:lnTo>
                <a:lnTo>
                  <a:pt x="16468852" y="245490"/>
                </a:lnTo>
                <a:lnTo>
                  <a:pt x="16370936" y="224282"/>
                </a:lnTo>
                <a:lnTo>
                  <a:pt x="16423768" y="178688"/>
                </a:lnTo>
                <a:lnTo>
                  <a:pt x="16508858" y="158750"/>
                </a:lnTo>
                <a:lnTo>
                  <a:pt x="16563070" y="168052"/>
                </a:lnTo>
                <a:lnTo>
                  <a:pt x="16603472" y="195832"/>
                </a:lnTo>
                <a:lnTo>
                  <a:pt x="16628618" y="241410"/>
                </a:lnTo>
                <a:lnTo>
                  <a:pt x="16637000" y="304036"/>
                </a:lnTo>
                <a:lnTo>
                  <a:pt x="16637000" y="564006"/>
                </a:lnTo>
                <a:close/>
              </a:path>
              <a:path w="18635598" h="716532">
                <a:moveTo>
                  <a:pt x="17483454" y="564006"/>
                </a:moveTo>
                <a:lnTo>
                  <a:pt x="17481930" y="503808"/>
                </a:lnTo>
                <a:lnTo>
                  <a:pt x="17221740" y="486441"/>
                </a:lnTo>
                <a:lnTo>
                  <a:pt x="17213452" y="425194"/>
                </a:lnTo>
                <a:lnTo>
                  <a:pt x="17213452" y="164464"/>
                </a:lnTo>
                <a:lnTo>
                  <a:pt x="17321912" y="164464"/>
                </a:lnTo>
                <a:lnTo>
                  <a:pt x="17321912" y="412114"/>
                </a:lnTo>
                <a:lnTo>
                  <a:pt x="17327752" y="448308"/>
                </a:lnTo>
                <a:lnTo>
                  <a:pt x="17347438" y="472692"/>
                </a:lnTo>
                <a:lnTo>
                  <a:pt x="17383634" y="481330"/>
                </a:lnTo>
                <a:lnTo>
                  <a:pt x="17439514" y="466724"/>
                </a:lnTo>
                <a:lnTo>
                  <a:pt x="17479772" y="431418"/>
                </a:lnTo>
                <a:lnTo>
                  <a:pt x="17479772" y="164464"/>
                </a:lnTo>
                <a:lnTo>
                  <a:pt x="17588230" y="164464"/>
                </a:lnTo>
                <a:lnTo>
                  <a:pt x="17588230" y="564006"/>
                </a:lnTo>
                <a:close/>
              </a:path>
              <a:path w="18635598" h="716532">
                <a:moveTo>
                  <a:pt x="17704816" y="564006"/>
                </a:moveTo>
                <a:lnTo>
                  <a:pt x="17704816" y="164464"/>
                </a:lnTo>
                <a:lnTo>
                  <a:pt x="17808702" y="164464"/>
                </a:lnTo>
                <a:lnTo>
                  <a:pt x="17810734" y="233680"/>
                </a:lnTo>
                <a:lnTo>
                  <a:pt x="17930622" y="250442"/>
                </a:lnTo>
                <a:lnTo>
                  <a:pt x="17884394" y="254760"/>
                </a:lnTo>
                <a:lnTo>
                  <a:pt x="17844262" y="269492"/>
                </a:lnTo>
                <a:lnTo>
                  <a:pt x="17813274" y="298322"/>
                </a:lnTo>
                <a:lnTo>
                  <a:pt x="17813274" y="564006"/>
                </a:lnTo>
                <a:close/>
              </a:path>
              <a:path w="18635598" h="716532">
                <a:moveTo>
                  <a:pt x="18238216" y="564006"/>
                </a:moveTo>
                <a:lnTo>
                  <a:pt x="18234914" y="511936"/>
                </a:lnTo>
                <a:lnTo>
                  <a:pt x="17969230" y="452246"/>
                </a:lnTo>
                <a:lnTo>
                  <a:pt x="17977516" y="403780"/>
                </a:lnTo>
                <a:lnTo>
                  <a:pt x="18002376" y="368934"/>
                </a:lnTo>
                <a:lnTo>
                  <a:pt x="18232500" y="379348"/>
                </a:lnTo>
                <a:lnTo>
                  <a:pt x="18159396" y="383618"/>
                </a:lnTo>
                <a:lnTo>
                  <a:pt x="18112104" y="395604"/>
                </a:lnTo>
                <a:lnTo>
                  <a:pt x="18086324" y="416162"/>
                </a:lnTo>
                <a:lnTo>
                  <a:pt x="18077688" y="446532"/>
                </a:lnTo>
                <a:lnTo>
                  <a:pt x="18093436" y="484124"/>
                </a:lnTo>
                <a:lnTo>
                  <a:pt x="18134202" y="496442"/>
                </a:lnTo>
                <a:lnTo>
                  <a:pt x="18190844" y="480440"/>
                </a:lnTo>
                <a:lnTo>
                  <a:pt x="18232500" y="443990"/>
                </a:lnTo>
                <a:lnTo>
                  <a:pt x="18232500" y="379348"/>
                </a:lnTo>
                <a:lnTo>
                  <a:pt x="18002376" y="368934"/>
                </a:lnTo>
                <a:lnTo>
                  <a:pt x="18095088" y="330834"/>
                </a:lnTo>
                <a:lnTo>
                  <a:pt x="18233644" y="319278"/>
                </a:lnTo>
                <a:lnTo>
                  <a:pt x="18233644" y="297940"/>
                </a:lnTo>
                <a:lnTo>
                  <a:pt x="18215102" y="244728"/>
                </a:lnTo>
                <a:lnTo>
                  <a:pt x="18166970" y="230378"/>
                </a:lnTo>
                <a:lnTo>
                  <a:pt x="18013680" y="214502"/>
                </a:lnTo>
                <a:lnTo>
                  <a:pt x="18075528" y="171450"/>
                </a:lnTo>
                <a:lnTo>
                  <a:pt x="18166970" y="158368"/>
                </a:lnTo>
                <a:lnTo>
                  <a:pt x="18236566" y="164718"/>
                </a:lnTo>
                <a:lnTo>
                  <a:pt x="18291174" y="186562"/>
                </a:lnTo>
                <a:lnTo>
                  <a:pt x="18326990" y="228980"/>
                </a:lnTo>
                <a:lnTo>
                  <a:pt x="18339690" y="295908"/>
                </a:lnTo>
                <a:lnTo>
                  <a:pt x="18339690" y="564006"/>
                </a:lnTo>
                <a:close/>
              </a:path>
              <a:path w="18635598" h="716532">
                <a:moveTo>
                  <a:pt x="18601310" y="564006"/>
                </a:moveTo>
                <a:lnTo>
                  <a:pt x="18507202" y="549402"/>
                </a:lnTo>
                <a:lnTo>
                  <a:pt x="18460974" y="504442"/>
                </a:lnTo>
                <a:lnTo>
                  <a:pt x="18447894" y="424814"/>
                </a:lnTo>
                <a:lnTo>
                  <a:pt x="18447894" y="13080"/>
                </a:lnTo>
                <a:lnTo>
                  <a:pt x="18555844" y="13080"/>
                </a:lnTo>
                <a:lnTo>
                  <a:pt x="18555844" y="418210"/>
                </a:lnTo>
                <a:lnTo>
                  <a:pt x="18564478" y="464564"/>
                </a:lnTo>
                <a:lnTo>
                  <a:pt x="18604612" y="479298"/>
                </a:lnTo>
                <a:lnTo>
                  <a:pt x="18629502" y="479298"/>
                </a:lnTo>
                <a:lnTo>
                  <a:pt x="18629502" y="564006"/>
                </a:lnTo>
                <a:close/>
              </a:path>
              <a:path w="18635598" h="716532">
                <a:moveTo>
                  <a:pt x="10843133" y="559942"/>
                </a:moveTo>
                <a:lnTo>
                  <a:pt x="10803128" y="531876"/>
                </a:lnTo>
                <a:lnTo>
                  <a:pt x="10778268" y="486441"/>
                </a:lnTo>
                <a:lnTo>
                  <a:pt x="11038459" y="503808"/>
                </a:lnTo>
                <a:lnTo>
                  <a:pt x="10983594" y="549274"/>
                </a:lnTo>
                <a:lnTo>
                  <a:pt x="10896854" y="569340"/>
                </a:lnTo>
                <a:close/>
              </a:path>
              <a:path w="18635598" h="716532">
                <a:moveTo>
                  <a:pt x="17286606" y="559942"/>
                </a:moveTo>
                <a:lnTo>
                  <a:pt x="17246600" y="531876"/>
                </a:lnTo>
                <a:lnTo>
                  <a:pt x="17221740" y="486441"/>
                </a:lnTo>
                <a:lnTo>
                  <a:pt x="17481930" y="503808"/>
                </a:lnTo>
                <a:lnTo>
                  <a:pt x="17427068" y="549274"/>
                </a:lnTo>
                <a:lnTo>
                  <a:pt x="17340326" y="569340"/>
                </a:lnTo>
                <a:close/>
              </a:path>
              <a:path w="18635598" h="716532">
                <a:moveTo>
                  <a:pt x="4066921" y="548384"/>
                </a:moveTo>
                <a:lnTo>
                  <a:pt x="3994912" y="482090"/>
                </a:lnTo>
                <a:lnTo>
                  <a:pt x="3968242" y="365886"/>
                </a:lnTo>
                <a:lnTo>
                  <a:pt x="3993642" y="248792"/>
                </a:lnTo>
                <a:lnTo>
                  <a:pt x="4064254" y="180720"/>
                </a:lnTo>
                <a:lnTo>
                  <a:pt x="4168394" y="242314"/>
                </a:lnTo>
                <a:lnTo>
                  <a:pt x="4127833" y="250395"/>
                </a:lnTo>
                <a:lnTo>
                  <a:pt x="4100322" y="274574"/>
                </a:lnTo>
                <a:lnTo>
                  <a:pt x="4079240" y="365886"/>
                </a:lnTo>
                <a:lnTo>
                  <a:pt x="4088384" y="430782"/>
                </a:lnTo>
                <a:lnTo>
                  <a:pt x="4117467" y="471678"/>
                </a:lnTo>
                <a:lnTo>
                  <a:pt x="4168394" y="485774"/>
                </a:lnTo>
                <a:lnTo>
                  <a:pt x="4225925" y="465962"/>
                </a:lnTo>
                <a:lnTo>
                  <a:pt x="4247769" y="409702"/>
                </a:lnTo>
                <a:lnTo>
                  <a:pt x="4353052" y="409702"/>
                </a:lnTo>
                <a:lnTo>
                  <a:pt x="4327779" y="497204"/>
                </a:lnTo>
                <a:lnTo>
                  <a:pt x="4262501" y="551306"/>
                </a:lnTo>
                <a:lnTo>
                  <a:pt x="4168013" y="569722"/>
                </a:lnTo>
                <a:close/>
              </a:path>
              <a:path w="18635598" h="716532">
                <a:moveTo>
                  <a:pt x="2192401" y="546354"/>
                </a:moveTo>
                <a:lnTo>
                  <a:pt x="2121789" y="476376"/>
                </a:lnTo>
                <a:lnTo>
                  <a:pt x="2096770" y="365506"/>
                </a:lnTo>
                <a:lnTo>
                  <a:pt x="2121789" y="252730"/>
                </a:lnTo>
                <a:lnTo>
                  <a:pt x="2192401" y="181862"/>
                </a:lnTo>
                <a:lnTo>
                  <a:pt x="2298573" y="241046"/>
                </a:lnTo>
                <a:lnTo>
                  <a:pt x="2243964" y="257808"/>
                </a:lnTo>
                <a:lnTo>
                  <a:pt x="2215896" y="302894"/>
                </a:lnTo>
                <a:lnTo>
                  <a:pt x="2207768" y="365506"/>
                </a:lnTo>
                <a:lnTo>
                  <a:pt x="2215896" y="426846"/>
                </a:lnTo>
                <a:lnTo>
                  <a:pt x="2243964" y="471296"/>
                </a:lnTo>
                <a:lnTo>
                  <a:pt x="2298573" y="487806"/>
                </a:lnTo>
                <a:lnTo>
                  <a:pt x="2354453" y="471296"/>
                </a:lnTo>
                <a:lnTo>
                  <a:pt x="2383155" y="426846"/>
                </a:lnTo>
                <a:lnTo>
                  <a:pt x="2391538" y="365506"/>
                </a:lnTo>
                <a:lnTo>
                  <a:pt x="2383155" y="302894"/>
                </a:lnTo>
                <a:lnTo>
                  <a:pt x="2354453" y="257808"/>
                </a:lnTo>
                <a:lnTo>
                  <a:pt x="2298573" y="241046"/>
                </a:lnTo>
                <a:lnTo>
                  <a:pt x="2192401" y="181862"/>
                </a:lnTo>
                <a:lnTo>
                  <a:pt x="2298573" y="157606"/>
                </a:lnTo>
                <a:lnTo>
                  <a:pt x="2405634" y="181862"/>
                </a:lnTo>
                <a:lnTo>
                  <a:pt x="2476627" y="252730"/>
                </a:lnTo>
                <a:lnTo>
                  <a:pt x="2502027" y="365506"/>
                </a:lnTo>
                <a:lnTo>
                  <a:pt x="2476627" y="476376"/>
                </a:lnTo>
                <a:lnTo>
                  <a:pt x="2405634" y="546354"/>
                </a:lnTo>
                <a:lnTo>
                  <a:pt x="2298573" y="570482"/>
                </a:lnTo>
                <a:close/>
              </a:path>
              <a:path w="18635598" h="716532">
                <a:moveTo>
                  <a:pt x="9414637" y="546354"/>
                </a:moveTo>
                <a:lnTo>
                  <a:pt x="9344025" y="476376"/>
                </a:lnTo>
                <a:lnTo>
                  <a:pt x="9319006" y="365506"/>
                </a:lnTo>
                <a:lnTo>
                  <a:pt x="9344025" y="252730"/>
                </a:lnTo>
                <a:lnTo>
                  <a:pt x="9414637" y="181862"/>
                </a:lnTo>
                <a:lnTo>
                  <a:pt x="9520809" y="241046"/>
                </a:lnTo>
                <a:lnTo>
                  <a:pt x="9466199" y="257808"/>
                </a:lnTo>
                <a:lnTo>
                  <a:pt x="9438132" y="302894"/>
                </a:lnTo>
                <a:lnTo>
                  <a:pt x="9430004" y="365506"/>
                </a:lnTo>
                <a:lnTo>
                  <a:pt x="9438132" y="426846"/>
                </a:lnTo>
                <a:lnTo>
                  <a:pt x="9466199" y="471296"/>
                </a:lnTo>
                <a:lnTo>
                  <a:pt x="9520809" y="487806"/>
                </a:lnTo>
                <a:lnTo>
                  <a:pt x="9576689" y="471296"/>
                </a:lnTo>
                <a:lnTo>
                  <a:pt x="9605392" y="426846"/>
                </a:lnTo>
                <a:lnTo>
                  <a:pt x="9613772" y="365506"/>
                </a:lnTo>
                <a:lnTo>
                  <a:pt x="9605392" y="302894"/>
                </a:lnTo>
                <a:lnTo>
                  <a:pt x="9576689" y="257808"/>
                </a:lnTo>
                <a:lnTo>
                  <a:pt x="9520809" y="241046"/>
                </a:lnTo>
                <a:lnTo>
                  <a:pt x="9414637" y="181862"/>
                </a:lnTo>
                <a:lnTo>
                  <a:pt x="9520809" y="157606"/>
                </a:lnTo>
                <a:lnTo>
                  <a:pt x="9627869" y="181862"/>
                </a:lnTo>
                <a:lnTo>
                  <a:pt x="9698863" y="252730"/>
                </a:lnTo>
                <a:lnTo>
                  <a:pt x="9724263" y="365506"/>
                </a:lnTo>
                <a:lnTo>
                  <a:pt x="9698863" y="476376"/>
                </a:lnTo>
                <a:lnTo>
                  <a:pt x="9627869" y="546354"/>
                </a:lnTo>
                <a:lnTo>
                  <a:pt x="9520809" y="570482"/>
                </a:lnTo>
                <a:close/>
              </a:path>
              <a:path w="18635598" h="716532">
                <a:moveTo>
                  <a:pt x="15326234" y="546354"/>
                </a:moveTo>
                <a:lnTo>
                  <a:pt x="15255620" y="476376"/>
                </a:lnTo>
                <a:lnTo>
                  <a:pt x="15230602" y="365506"/>
                </a:lnTo>
                <a:lnTo>
                  <a:pt x="15255620" y="252730"/>
                </a:lnTo>
                <a:lnTo>
                  <a:pt x="15326234" y="181862"/>
                </a:lnTo>
                <a:lnTo>
                  <a:pt x="15432404" y="241046"/>
                </a:lnTo>
                <a:lnTo>
                  <a:pt x="15377794" y="257808"/>
                </a:lnTo>
                <a:lnTo>
                  <a:pt x="15349728" y="302894"/>
                </a:lnTo>
                <a:lnTo>
                  <a:pt x="15341600" y="365506"/>
                </a:lnTo>
                <a:lnTo>
                  <a:pt x="15349728" y="426846"/>
                </a:lnTo>
                <a:lnTo>
                  <a:pt x="15377794" y="471296"/>
                </a:lnTo>
                <a:lnTo>
                  <a:pt x="15432404" y="487806"/>
                </a:lnTo>
                <a:lnTo>
                  <a:pt x="15488286" y="471296"/>
                </a:lnTo>
                <a:lnTo>
                  <a:pt x="15516988" y="426846"/>
                </a:lnTo>
                <a:lnTo>
                  <a:pt x="15525370" y="365506"/>
                </a:lnTo>
                <a:lnTo>
                  <a:pt x="15516988" y="302894"/>
                </a:lnTo>
                <a:lnTo>
                  <a:pt x="15488286" y="257808"/>
                </a:lnTo>
                <a:lnTo>
                  <a:pt x="15432404" y="241046"/>
                </a:lnTo>
                <a:lnTo>
                  <a:pt x="15326234" y="181862"/>
                </a:lnTo>
                <a:lnTo>
                  <a:pt x="15432404" y="157606"/>
                </a:lnTo>
                <a:lnTo>
                  <a:pt x="15539466" y="181862"/>
                </a:lnTo>
                <a:lnTo>
                  <a:pt x="15610460" y="252730"/>
                </a:lnTo>
                <a:lnTo>
                  <a:pt x="15635860" y="365506"/>
                </a:lnTo>
                <a:lnTo>
                  <a:pt x="15610460" y="476376"/>
                </a:lnTo>
                <a:lnTo>
                  <a:pt x="15539466" y="546354"/>
                </a:lnTo>
                <a:lnTo>
                  <a:pt x="15432404" y="570482"/>
                </a:lnTo>
                <a:close/>
              </a:path>
              <a:path w="18635598" h="716532">
                <a:moveTo>
                  <a:pt x="6061075" y="557782"/>
                </a:moveTo>
                <a:lnTo>
                  <a:pt x="6013450" y="518286"/>
                </a:lnTo>
                <a:lnTo>
                  <a:pt x="5995162" y="452246"/>
                </a:lnTo>
                <a:lnTo>
                  <a:pt x="6260846" y="511936"/>
                </a:lnTo>
                <a:lnTo>
                  <a:pt x="6201918" y="556006"/>
                </a:lnTo>
                <a:lnTo>
                  <a:pt x="6124575" y="570990"/>
                </a:lnTo>
                <a:close/>
              </a:path>
              <a:path w="18635598" h="716532">
                <a:moveTo>
                  <a:pt x="7009003" y="557782"/>
                </a:moveTo>
                <a:lnTo>
                  <a:pt x="6961378" y="518286"/>
                </a:lnTo>
                <a:lnTo>
                  <a:pt x="6943090" y="452246"/>
                </a:lnTo>
                <a:lnTo>
                  <a:pt x="7208774" y="511936"/>
                </a:lnTo>
                <a:lnTo>
                  <a:pt x="7149846" y="556006"/>
                </a:lnTo>
                <a:lnTo>
                  <a:pt x="7072503" y="570990"/>
                </a:lnTo>
                <a:close/>
              </a:path>
              <a:path w="18635598" h="716532">
                <a:moveTo>
                  <a:pt x="11317986" y="548384"/>
                </a:moveTo>
                <a:lnTo>
                  <a:pt x="11261470" y="479424"/>
                </a:lnTo>
                <a:lnTo>
                  <a:pt x="11528170" y="507110"/>
                </a:lnTo>
                <a:lnTo>
                  <a:pt x="11475340" y="553718"/>
                </a:lnTo>
                <a:lnTo>
                  <a:pt x="11398758" y="570990"/>
                </a:lnTo>
                <a:close/>
              </a:path>
              <a:path w="18635598" h="716532">
                <a:moveTo>
                  <a:pt x="11808714" y="548384"/>
                </a:moveTo>
                <a:lnTo>
                  <a:pt x="11752198" y="479424"/>
                </a:lnTo>
                <a:lnTo>
                  <a:pt x="12018898" y="507110"/>
                </a:lnTo>
                <a:lnTo>
                  <a:pt x="11966068" y="553718"/>
                </a:lnTo>
                <a:lnTo>
                  <a:pt x="11889486" y="570990"/>
                </a:lnTo>
                <a:close/>
              </a:path>
              <a:path w="18635598" h="716532">
                <a:moveTo>
                  <a:pt x="18035144" y="557782"/>
                </a:moveTo>
                <a:lnTo>
                  <a:pt x="17987518" y="518286"/>
                </a:lnTo>
                <a:lnTo>
                  <a:pt x="17969230" y="452246"/>
                </a:lnTo>
                <a:lnTo>
                  <a:pt x="18234914" y="511936"/>
                </a:lnTo>
                <a:lnTo>
                  <a:pt x="18175986" y="556006"/>
                </a:lnTo>
                <a:lnTo>
                  <a:pt x="18098644" y="570990"/>
                </a:lnTo>
                <a:close/>
              </a:path>
              <a:path w="18635598" h="716532">
                <a:moveTo>
                  <a:pt x="1123569" y="546608"/>
                </a:moveTo>
                <a:lnTo>
                  <a:pt x="1054863" y="475106"/>
                </a:lnTo>
                <a:lnTo>
                  <a:pt x="1031494" y="362964"/>
                </a:lnTo>
                <a:lnTo>
                  <a:pt x="1139952" y="385572"/>
                </a:lnTo>
                <a:lnTo>
                  <a:pt x="1150493" y="438276"/>
                </a:lnTo>
                <a:lnTo>
                  <a:pt x="1180973" y="477774"/>
                </a:lnTo>
                <a:lnTo>
                  <a:pt x="1235838" y="492758"/>
                </a:lnTo>
                <a:lnTo>
                  <a:pt x="1292226" y="477392"/>
                </a:lnTo>
                <a:lnTo>
                  <a:pt x="1313942" y="431800"/>
                </a:lnTo>
                <a:lnTo>
                  <a:pt x="1420750" y="431800"/>
                </a:lnTo>
                <a:lnTo>
                  <a:pt x="1395222" y="509524"/>
                </a:lnTo>
                <a:lnTo>
                  <a:pt x="1330960" y="556006"/>
                </a:lnTo>
                <a:lnTo>
                  <a:pt x="1235838" y="571372"/>
                </a:lnTo>
                <a:close/>
              </a:path>
              <a:path w="18635598" h="716532">
                <a:moveTo>
                  <a:pt x="2692654" y="565150"/>
                </a:moveTo>
                <a:lnTo>
                  <a:pt x="2634996" y="544066"/>
                </a:lnTo>
                <a:lnTo>
                  <a:pt x="2594102" y="503428"/>
                </a:lnTo>
                <a:lnTo>
                  <a:pt x="2578989" y="439164"/>
                </a:lnTo>
                <a:lnTo>
                  <a:pt x="2679573" y="439164"/>
                </a:lnTo>
                <a:lnTo>
                  <a:pt x="2703195" y="485774"/>
                </a:lnTo>
                <a:lnTo>
                  <a:pt x="2758186" y="498856"/>
                </a:lnTo>
                <a:lnTo>
                  <a:pt x="2806446" y="488822"/>
                </a:lnTo>
                <a:lnTo>
                  <a:pt x="2823718" y="455040"/>
                </a:lnTo>
                <a:lnTo>
                  <a:pt x="2803398" y="421512"/>
                </a:lnTo>
                <a:lnTo>
                  <a:pt x="2775522" y="410368"/>
                </a:lnTo>
                <a:lnTo>
                  <a:pt x="2732405" y="399032"/>
                </a:lnTo>
                <a:lnTo>
                  <a:pt x="2656459" y="374268"/>
                </a:lnTo>
                <a:lnTo>
                  <a:pt x="2604263" y="335406"/>
                </a:lnTo>
                <a:lnTo>
                  <a:pt x="2585466" y="271398"/>
                </a:lnTo>
                <a:lnTo>
                  <a:pt x="2599817" y="218566"/>
                </a:lnTo>
                <a:lnTo>
                  <a:pt x="2753741" y="230758"/>
                </a:lnTo>
                <a:lnTo>
                  <a:pt x="2709291" y="239012"/>
                </a:lnTo>
                <a:lnTo>
                  <a:pt x="2693163" y="266064"/>
                </a:lnTo>
                <a:lnTo>
                  <a:pt x="2703322" y="285494"/>
                </a:lnTo>
                <a:lnTo>
                  <a:pt x="2736088" y="300988"/>
                </a:lnTo>
                <a:lnTo>
                  <a:pt x="2795397" y="316356"/>
                </a:lnTo>
                <a:lnTo>
                  <a:pt x="2864993" y="339724"/>
                </a:lnTo>
                <a:lnTo>
                  <a:pt x="2913761" y="378206"/>
                </a:lnTo>
                <a:lnTo>
                  <a:pt x="2931668" y="440816"/>
                </a:lnTo>
                <a:lnTo>
                  <a:pt x="2917190" y="501776"/>
                </a:lnTo>
                <a:lnTo>
                  <a:pt x="2878328" y="542034"/>
                </a:lnTo>
                <a:lnTo>
                  <a:pt x="2822702" y="564386"/>
                </a:lnTo>
                <a:lnTo>
                  <a:pt x="2757805" y="571372"/>
                </a:lnTo>
                <a:close/>
              </a:path>
              <a:path w="18635598" h="716532">
                <a:moveTo>
                  <a:pt x="3188335" y="555370"/>
                </a:moveTo>
                <a:lnTo>
                  <a:pt x="3138678" y="509524"/>
                </a:lnTo>
                <a:lnTo>
                  <a:pt x="3230753" y="488314"/>
                </a:lnTo>
                <a:lnTo>
                  <a:pt x="3266821" y="480409"/>
                </a:lnTo>
                <a:lnTo>
                  <a:pt x="3293364" y="456690"/>
                </a:lnTo>
                <a:lnTo>
                  <a:pt x="3309588" y="418147"/>
                </a:lnTo>
                <a:lnTo>
                  <a:pt x="3314954" y="365506"/>
                </a:lnTo>
                <a:lnTo>
                  <a:pt x="3309906" y="310261"/>
                </a:lnTo>
                <a:lnTo>
                  <a:pt x="3294761" y="271398"/>
                </a:lnTo>
                <a:lnTo>
                  <a:pt x="3270774" y="248316"/>
                </a:lnTo>
                <a:lnTo>
                  <a:pt x="3239262" y="240664"/>
                </a:lnTo>
                <a:lnTo>
                  <a:pt x="3138678" y="225552"/>
                </a:lnTo>
                <a:lnTo>
                  <a:pt x="3191764" y="175766"/>
                </a:lnTo>
                <a:lnTo>
                  <a:pt x="3265551" y="158368"/>
                </a:lnTo>
                <a:lnTo>
                  <a:pt x="3348355" y="180848"/>
                </a:lnTo>
                <a:lnTo>
                  <a:pt x="3405251" y="249300"/>
                </a:lnTo>
                <a:lnTo>
                  <a:pt x="3425952" y="366648"/>
                </a:lnTo>
                <a:lnTo>
                  <a:pt x="3403600" y="480948"/>
                </a:lnTo>
                <a:lnTo>
                  <a:pt x="3343275" y="548384"/>
                </a:lnTo>
                <a:lnTo>
                  <a:pt x="3257677" y="571372"/>
                </a:lnTo>
                <a:close/>
              </a:path>
              <a:path w="18635598" h="716532">
                <a:moveTo>
                  <a:pt x="3593973" y="546608"/>
                </a:moveTo>
                <a:lnTo>
                  <a:pt x="3525266" y="475106"/>
                </a:lnTo>
                <a:lnTo>
                  <a:pt x="3501898" y="362964"/>
                </a:lnTo>
                <a:lnTo>
                  <a:pt x="3610356" y="385572"/>
                </a:lnTo>
                <a:lnTo>
                  <a:pt x="3620897" y="438276"/>
                </a:lnTo>
                <a:lnTo>
                  <a:pt x="3651377" y="477774"/>
                </a:lnTo>
                <a:lnTo>
                  <a:pt x="3706241" y="492758"/>
                </a:lnTo>
                <a:lnTo>
                  <a:pt x="3762629" y="477392"/>
                </a:lnTo>
                <a:lnTo>
                  <a:pt x="3784346" y="431800"/>
                </a:lnTo>
                <a:lnTo>
                  <a:pt x="3891153" y="431800"/>
                </a:lnTo>
                <a:lnTo>
                  <a:pt x="3865626" y="509524"/>
                </a:lnTo>
                <a:lnTo>
                  <a:pt x="3801364" y="556006"/>
                </a:lnTo>
                <a:lnTo>
                  <a:pt x="3706241" y="571372"/>
                </a:lnTo>
                <a:close/>
              </a:path>
              <a:path w="18635598" h="716532">
                <a:moveTo>
                  <a:pt x="5450332" y="546608"/>
                </a:moveTo>
                <a:lnTo>
                  <a:pt x="5381498" y="475106"/>
                </a:lnTo>
                <a:lnTo>
                  <a:pt x="5358130" y="362964"/>
                </a:lnTo>
                <a:lnTo>
                  <a:pt x="5466588" y="385572"/>
                </a:lnTo>
                <a:lnTo>
                  <a:pt x="5477129" y="438276"/>
                </a:lnTo>
                <a:lnTo>
                  <a:pt x="5507609" y="477774"/>
                </a:lnTo>
                <a:lnTo>
                  <a:pt x="5562473" y="492758"/>
                </a:lnTo>
                <a:lnTo>
                  <a:pt x="5618861" y="477392"/>
                </a:lnTo>
                <a:lnTo>
                  <a:pt x="5640578" y="431800"/>
                </a:lnTo>
                <a:lnTo>
                  <a:pt x="5747385" y="431800"/>
                </a:lnTo>
                <a:lnTo>
                  <a:pt x="5721858" y="509524"/>
                </a:lnTo>
                <a:lnTo>
                  <a:pt x="5657596" y="556006"/>
                </a:lnTo>
                <a:lnTo>
                  <a:pt x="5562473" y="571372"/>
                </a:lnTo>
                <a:close/>
              </a:path>
              <a:path w="18635598" h="716532">
                <a:moveTo>
                  <a:pt x="8176006" y="565150"/>
                </a:moveTo>
                <a:lnTo>
                  <a:pt x="8118347" y="544066"/>
                </a:lnTo>
                <a:lnTo>
                  <a:pt x="8077454" y="503428"/>
                </a:lnTo>
                <a:lnTo>
                  <a:pt x="8062342" y="439164"/>
                </a:lnTo>
                <a:lnTo>
                  <a:pt x="8162925" y="439164"/>
                </a:lnTo>
                <a:lnTo>
                  <a:pt x="8186546" y="485774"/>
                </a:lnTo>
                <a:lnTo>
                  <a:pt x="8241538" y="498856"/>
                </a:lnTo>
                <a:lnTo>
                  <a:pt x="8289797" y="488822"/>
                </a:lnTo>
                <a:lnTo>
                  <a:pt x="8307069" y="455040"/>
                </a:lnTo>
                <a:lnTo>
                  <a:pt x="8286750" y="421512"/>
                </a:lnTo>
                <a:lnTo>
                  <a:pt x="8258874" y="410368"/>
                </a:lnTo>
                <a:lnTo>
                  <a:pt x="8215757" y="399032"/>
                </a:lnTo>
                <a:lnTo>
                  <a:pt x="8139811" y="374268"/>
                </a:lnTo>
                <a:lnTo>
                  <a:pt x="8087614" y="335406"/>
                </a:lnTo>
                <a:lnTo>
                  <a:pt x="8068819" y="271398"/>
                </a:lnTo>
                <a:lnTo>
                  <a:pt x="8083170" y="218566"/>
                </a:lnTo>
                <a:lnTo>
                  <a:pt x="8237094" y="230758"/>
                </a:lnTo>
                <a:lnTo>
                  <a:pt x="8192644" y="239012"/>
                </a:lnTo>
                <a:lnTo>
                  <a:pt x="8176514" y="266064"/>
                </a:lnTo>
                <a:lnTo>
                  <a:pt x="8186674" y="285494"/>
                </a:lnTo>
                <a:lnTo>
                  <a:pt x="8219440" y="300988"/>
                </a:lnTo>
                <a:lnTo>
                  <a:pt x="8278749" y="316356"/>
                </a:lnTo>
                <a:lnTo>
                  <a:pt x="8348344" y="339724"/>
                </a:lnTo>
                <a:lnTo>
                  <a:pt x="8397113" y="378206"/>
                </a:lnTo>
                <a:lnTo>
                  <a:pt x="8415019" y="440816"/>
                </a:lnTo>
                <a:lnTo>
                  <a:pt x="8400543" y="501776"/>
                </a:lnTo>
                <a:lnTo>
                  <a:pt x="8361680" y="542034"/>
                </a:lnTo>
                <a:lnTo>
                  <a:pt x="8306054" y="564386"/>
                </a:lnTo>
                <a:lnTo>
                  <a:pt x="8241157" y="571372"/>
                </a:lnTo>
                <a:close/>
              </a:path>
              <a:path w="18635598" h="716532">
                <a:moveTo>
                  <a:pt x="8832850" y="565150"/>
                </a:moveTo>
                <a:lnTo>
                  <a:pt x="8775193" y="544066"/>
                </a:lnTo>
                <a:lnTo>
                  <a:pt x="8734297" y="503428"/>
                </a:lnTo>
                <a:lnTo>
                  <a:pt x="8719185" y="439164"/>
                </a:lnTo>
                <a:lnTo>
                  <a:pt x="8819770" y="439164"/>
                </a:lnTo>
                <a:lnTo>
                  <a:pt x="8843392" y="485774"/>
                </a:lnTo>
                <a:lnTo>
                  <a:pt x="8898382" y="498856"/>
                </a:lnTo>
                <a:lnTo>
                  <a:pt x="8946643" y="488822"/>
                </a:lnTo>
                <a:lnTo>
                  <a:pt x="8963914" y="455040"/>
                </a:lnTo>
                <a:lnTo>
                  <a:pt x="8943595" y="421512"/>
                </a:lnTo>
                <a:lnTo>
                  <a:pt x="8915718" y="410368"/>
                </a:lnTo>
                <a:lnTo>
                  <a:pt x="8872601" y="399032"/>
                </a:lnTo>
                <a:lnTo>
                  <a:pt x="8796655" y="374268"/>
                </a:lnTo>
                <a:lnTo>
                  <a:pt x="8744458" y="335406"/>
                </a:lnTo>
                <a:lnTo>
                  <a:pt x="8725662" y="271398"/>
                </a:lnTo>
                <a:lnTo>
                  <a:pt x="8740013" y="218566"/>
                </a:lnTo>
                <a:lnTo>
                  <a:pt x="8893937" y="230758"/>
                </a:lnTo>
                <a:lnTo>
                  <a:pt x="8849487" y="239012"/>
                </a:lnTo>
                <a:lnTo>
                  <a:pt x="8833358" y="266064"/>
                </a:lnTo>
                <a:lnTo>
                  <a:pt x="8843519" y="285494"/>
                </a:lnTo>
                <a:lnTo>
                  <a:pt x="8876284" y="300988"/>
                </a:lnTo>
                <a:lnTo>
                  <a:pt x="8935594" y="316356"/>
                </a:lnTo>
                <a:lnTo>
                  <a:pt x="9005189" y="339724"/>
                </a:lnTo>
                <a:lnTo>
                  <a:pt x="9053957" y="378206"/>
                </a:lnTo>
                <a:lnTo>
                  <a:pt x="9071864" y="440816"/>
                </a:lnTo>
                <a:lnTo>
                  <a:pt x="9057386" y="501776"/>
                </a:lnTo>
                <a:lnTo>
                  <a:pt x="9018524" y="542034"/>
                </a:lnTo>
                <a:lnTo>
                  <a:pt x="8962897" y="564386"/>
                </a:lnTo>
                <a:lnTo>
                  <a:pt x="8898001" y="571372"/>
                </a:lnTo>
                <a:close/>
              </a:path>
              <a:path w="18635598" h="716532">
                <a:moveTo>
                  <a:pt x="10354310" y="553592"/>
                </a:moveTo>
                <a:lnTo>
                  <a:pt x="10274681" y="496824"/>
                </a:lnTo>
                <a:lnTo>
                  <a:pt x="10252567" y="452039"/>
                </a:lnTo>
                <a:lnTo>
                  <a:pt x="10245218" y="395350"/>
                </a:lnTo>
                <a:lnTo>
                  <a:pt x="10363072" y="395350"/>
                </a:lnTo>
                <a:lnTo>
                  <a:pt x="10377805" y="445514"/>
                </a:lnTo>
                <a:lnTo>
                  <a:pt x="10415269" y="471424"/>
                </a:lnTo>
                <a:lnTo>
                  <a:pt x="10469119" y="479298"/>
                </a:lnTo>
                <a:lnTo>
                  <a:pt x="10520171" y="472312"/>
                </a:lnTo>
                <a:lnTo>
                  <a:pt x="10554844" y="450850"/>
                </a:lnTo>
                <a:lnTo>
                  <a:pt x="10567289" y="413764"/>
                </a:lnTo>
                <a:lnTo>
                  <a:pt x="10556620" y="377952"/>
                </a:lnTo>
                <a:lnTo>
                  <a:pt x="10519029" y="352170"/>
                </a:lnTo>
                <a:lnTo>
                  <a:pt x="10443337" y="327024"/>
                </a:lnTo>
                <a:lnTo>
                  <a:pt x="10344912" y="290956"/>
                </a:lnTo>
                <a:lnTo>
                  <a:pt x="10280650" y="240282"/>
                </a:lnTo>
                <a:lnTo>
                  <a:pt x="10257918" y="159258"/>
                </a:lnTo>
                <a:lnTo>
                  <a:pt x="10283825" y="71754"/>
                </a:lnTo>
                <a:lnTo>
                  <a:pt x="10460482" y="95376"/>
                </a:lnTo>
                <a:lnTo>
                  <a:pt x="10399521" y="109092"/>
                </a:lnTo>
                <a:lnTo>
                  <a:pt x="10375393" y="151382"/>
                </a:lnTo>
                <a:lnTo>
                  <a:pt x="10385552" y="180212"/>
                </a:lnTo>
                <a:lnTo>
                  <a:pt x="10423397" y="204596"/>
                </a:lnTo>
                <a:lnTo>
                  <a:pt x="10503408" y="231648"/>
                </a:lnTo>
                <a:lnTo>
                  <a:pt x="10606151" y="270256"/>
                </a:lnTo>
                <a:lnTo>
                  <a:pt x="10665714" y="322706"/>
                </a:lnTo>
                <a:lnTo>
                  <a:pt x="10685144" y="407160"/>
                </a:lnTo>
                <a:lnTo>
                  <a:pt x="10656569" y="501776"/>
                </a:lnTo>
                <a:lnTo>
                  <a:pt x="10578593" y="554608"/>
                </a:lnTo>
                <a:lnTo>
                  <a:pt x="10467086" y="571372"/>
                </a:lnTo>
                <a:close/>
              </a:path>
              <a:path w="18635598" h="716532">
                <a:moveTo>
                  <a:pt x="12314300" y="546608"/>
                </a:moveTo>
                <a:lnTo>
                  <a:pt x="12245594" y="475106"/>
                </a:lnTo>
                <a:lnTo>
                  <a:pt x="12222226" y="362964"/>
                </a:lnTo>
                <a:lnTo>
                  <a:pt x="12330684" y="385572"/>
                </a:lnTo>
                <a:lnTo>
                  <a:pt x="12341224" y="438276"/>
                </a:lnTo>
                <a:lnTo>
                  <a:pt x="12371704" y="477774"/>
                </a:lnTo>
                <a:lnTo>
                  <a:pt x="12426570" y="492758"/>
                </a:lnTo>
                <a:lnTo>
                  <a:pt x="12482958" y="477392"/>
                </a:lnTo>
                <a:lnTo>
                  <a:pt x="12504674" y="431800"/>
                </a:lnTo>
                <a:lnTo>
                  <a:pt x="12611480" y="431800"/>
                </a:lnTo>
                <a:lnTo>
                  <a:pt x="12585954" y="509524"/>
                </a:lnTo>
                <a:lnTo>
                  <a:pt x="12521692" y="556006"/>
                </a:lnTo>
                <a:lnTo>
                  <a:pt x="12426570" y="571372"/>
                </a:lnTo>
                <a:close/>
              </a:path>
              <a:path w="18635598" h="716532">
                <a:moveTo>
                  <a:pt x="13446506" y="553592"/>
                </a:moveTo>
                <a:lnTo>
                  <a:pt x="13366876" y="496824"/>
                </a:lnTo>
                <a:lnTo>
                  <a:pt x="13344764" y="452039"/>
                </a:lnTo>
                <a:lnTo>
                  <a:pt x="13337414" y="395350"/>
                </a:lnTo>
                <a:lnTo>
                  <a:pt x="13455270" y="395350"/>
                </a:lnTo>
                <a:lnTo>
                  <a:pt x="13470000" y="445514"/>
                </a:lnTo>
                <a:lnTo>
                  <a:pt x="13507466" y="471424"/>
                </a:lnTo>
                <a:lnTo>
                  <a:pt x="13561314" y="479298"/>
                </a:lnTo>
                <a:lnTo>
                  <a:pt x="13612368" y="472312"/>
                </a:lnTo>
                <a:lnTo>
                  <a:pt x="13647040" y="450850"/>
                </a:lnTo>
                <a:lnTo>
                  <a:pt x="13659486" y="413764"/>
                </a:lnTo>
                <a:lnTo>
                  <a:pt x="13648818" y="377952"/>
                </a:lnTo>
                <a:lnTo>
                  <a:pt x="13611224" y="352170"/>
                </a:lnTo>
                <a:lnTo>
                  <a:pt x="13535534" y="327024"/>
                </a:lnTo>
                <a:lnTo>
                  <a:pt x="13437108" y="290956"/>
                </a:lnTo>
                <a:lnTo>
                  <a:pt x="13372846" y="240282"/>
                </a:lnTo>
                <a:lnTo>
                  <a:pt x="13350114" y="159258"/>
                </a:lnTo>
                <a:lnTo>
                  <a:pt x="13376020" y="71754"/>
                </a:lnTo>
                <a:lnTo>
                  <a:pt x="13552678" y="95376"/>
                </a:lnTo>
                <a:lnTo>
                  <a:pt x="13491718" y="109092"/>
                </a:lnTo>
                <a:lnTo>
                  <a:pt x="13467588" y="151382"/>
                </a:lnTo>
                <a:lnTo>
                  <a:pt x="13477748" y="180212"/>
                </a:lnTo>
                <a:lnTo>
                  <a:pt x="13515594" y="204596"/>
                </a:lnTo>
                <a:lnTo>
                  <a:pt x="13595604" y="231648"/>
                </a:lnTo>
                <a:lnTo>
                  <a:pt x="13698346" y="270256"/>
                </a:lnTo>
                <a:lnTo>
                  <a:pt x="13757910" y="322706"/>
                </a:lnTo>
                <a:lnTo>
                  <a:pt x="13777342" y="407160"/>
                </a:lnTo>
                <a:lnTo>
                  <a:pt x="13770198" y="460137"/>
                </a:lnTo>
                <a:lnTo>
                  <a:pt x="13748766" y="501776"/>
                </a:lnTo>
                <a:lnTo>
                  <a:pt x="13670788" y="554608"/>
                </a:lnTo>
                <a:lnTo>
                  <a:pt x="13559282" y="571372"/>
                </a:lnTo>
                <a:close/>
              </a:path>
              <a:path w="18635598" h="716532">
                <a:moveTo>
                  <a:pt x="13937362" y="546608"/>
                </a:moveTo>
                <a:lnTo>
                  <a:pt x="13868654" y="475106"/>
                </a:lnTo>
                <a:lnTo>
                  <a:pt x="13845286" y="362964"/>
                </a:lnTo>
                <a:lnTo>
                  <a:pt x="13953744" y="385572"/>
                </a:lnTo>
                <a:lnTo>
                  <a:pt x="13964286" y="438276"/>
                </a:lnTo>
                <a:lnTo>
                  <a:pt x="13994766" y="477774"/>
                </a:lnTo>
                <a:lnTo>
                  <a:pt x="14049502" y="492758"/>
                </a:lnTo>
                <a:lnTo>
                  <a:pt x="14106018" y="477392"/>
                </a:lnTo>
                <a:lnTo>
                  <a:pt x="14127734" y="431800"/>
                </a:lnTo>
                <a:lnTo>
                  <a:pt x="14234542" y="431800"/>
                </a:lnTo>
                <a:lnTo>
                  <a:pt x="14209014" y="509524"/>
                </a:lnTo>
                <a:lnTo>
                  <a:pt x="14144752" y="556006"/>
                </a:lnTo>
                <a:lnTo>
                  <a:pt x="14049502" y="571372"/>
                </a:lnTo>
                <a:close/>
              </a:path>
              <a:path w="18635598" h="716532">
                <a:moveTo>
                  <a:pt x="14913610" y="565150"/>
                </a:moveTo>
                <a:lnTo>
                  <a:pt x="14855952" y="544066"/>
                </a:lnTo>
                <a:lnTo>
                  <a:pt x="14815058" y="503428"/>
                </a:lnTo>
                <a:lnTo>
                  <a:pt x="14799944" y="439164"/>
                </a:lnTo>
                <a:lnTo>
                  <a:pt x="14900528" y="439164"/>
                </a:lnTo>
                <a:lnTo>
                  <a:pt x="14924150" y="485774"/>
                </a:lnTo>
                <a:lnTo>
                  <a:pt x="14979142" y="498856"/>
                </a:lnTo>
                <a:lnTo>
                  <a:pt x="15027402" y="488822"/>
                </a:lnTo>
                <a:lnTo>
                  <a:pt x="15044674" y="455040"/>
                </a:lnTo>
                <a:lnTo>
                  <a:pt x="15024354" y="421512"/>
                </a:lnTo>
                <a:lnTo>
                  <a:pt x="14996478" y="410368"/>
                </a:lnTo>
                <a:lnTo>
                  <a:pt x="14953362" y="399032"/>
                </a:lnTo>
                <a:lnTo>
                  <a:pt x="14877416" y="374268"/>
                </a:lnTo>
                <a:lnTo>
                  <a:pt x="14825218" y="335406"/>
                </a:lnTo>
                <a:lnTo>
                  <a:pt x="14806422" y="271398"/>
                </a:lnTo>
                <a:lnTo>
                  <a:pt x="14820772" y="218566"/>
                </a:lnTo>
                <a:lnTo>
                  <a:pt x="14974696" y="230758"/>
                </a:lnTo>
                <a:lnTo>
                  <a:pt x="14930246" y="239012"/>
                </a:lnTo>
                <a:lnTo>
                  <a:pt x="14914118" y="266064"/>
                </a:lnTo>
                <a:lnTo>
                  <a:pt x="14924278" y="285494"/>
                </a:lnTo>
                <a:lnTo>
                  <a:pt x="14957044" y="300988"/>
                </a:lnTo>
                <a:lnTo>
                  <a:pt x="15016352" y="316356"/>
                </a:lnTo>
                <a:lnTo>
                  <a:pt x="15085948" y="339724"/>
                </a:lnTo>
                <a:lnTo>
                  <a:pt x="15134718" y="378206"/>
                </a:lnTo>
                <a:lnTo>
                  <a:pt x="15152624" y="440816"/>
                </a:lnTo>
                <a:lnTo>
                  <a:pt x="15138146" y="501776"/>
                </a:lnTo>
                <a:lnTo>
                  <a:pt x="15099284" y="542034"/>
                </a:lnTo>
                <a:lnTo>
                  <a:pt x="15043658" y="564386"/>
                </a:lnTo>
                <a:lnTo>
                  <a:pt x="14978762" y="571372"/>
                </a:lnTo>
                <a:close/>
              </a:path>
              <a:path w="18635598" h="716532">
                <a:moveTo>
                  <a:pt x="16822294" y="546608"/>
                </a:moveTo>
                <a:lnTo>
                  <a:pt x="16753586" y="475106"/>
                </a:lnTo>
                <a:lnTo>
                  <a:pt x="16730218" y="362964"/>
                </a:lnTo>
                <a:lnTo>
                  <a:pt x="16838676" y="385572"/>
                </a:lnTo>
                <a:lnTo>
                  <a:pt x="16849218" y="438276"/>
                </a:lnTo>
                <a:lnTo>
                  <a:pt x="16879696" y="477774"/>
                </a:lnTo>
                <a:lnTo>
                  <a:pt x="16934562" y="492758"/>
                </a:lnTo>
                <a:lnTo>
                  <a:pt x="16990948" y="477392"/>
                </a:lnTo>
                <a:lnTo>
                  <a:pt x="17012666" y="431800"/>
                </a:lnTo>
                <a:lnTo>
                  <a:pt x="17119472" y="431800"/>
                </a:lnTo>
                <a:lnTo>
                  <a:pt x="17093946" y="509524"/>
                </a:lnTo>
                <a:lnTo>
                  <a:pt x="17029684" y="556006"/>
                </a:lnTo>
                <a:lnTo>
                  <a:pt x="16934562" y="571372"/>
                </a:lnTo>
                <a:close/>
              </a:path>
              <a:path w="18635598" h="716532">
                <a:moveTo>
                  <a:pt x="3030220" y="710436"/>
                </a:moveTo>
                <a:lnTo>
                  <a:pt x="3030220" y="164464"/>
                </a:lnTo>
                <a:lnTo>
                  <a:pt x="3132455" y="164464"/>
                </a:lnTo>
                <a:lnTo>
                  <a:pt x="3138678" y="225552"/>
                </a:lnTo>
                <a:lnTo>
                  <a:pt x="3239262" y="240664"/>
                </a:lnTo>
                <a:lnTo>
                  <a:pt x="3176270" y="261364"/>
                </a:lnTo>
                <a:lnTo>
                  <a:pt x="3138678" y="306578"/>
                </a:lnTo>
                <a:lnTo>
                  <a:pt x="3138678" y="424432"/>
                </a:lnTo>
                <a:lnTo>
                  <a:pt x="3175254" y="469390"/>
                </a:lnTo>
                <a:lnTo>
                  <a:pt x="3230753" y="488314"/>
                </a:lnTo>
                <a:lnTo>
                  <a:pt x="3138678" y="509524"/>
                </a:lnTo>
                <a:lnTo>
                  <a:pt x="3138678" y="710436"/>
                </a:lnTo>
                <a:close/>
              </a:path>
              <a:path w="18635598" h="716532">
                <a:moveTo>
                  <a:pt x="7662292" y="710436"/>
                </a:moveTo>
                <a:lnTo>
                  <a:pt x="7662292" y="622554"/>
                </a:lnTo>
                <a:lnTo>
                  <a:pt x="7698359" y="622554"/>
                </a:lnTo>
                <a:lnTo>
                  <a:pt x="7738619" y="613916"/>
                </a:lnTo>
                <a:lnTo>
                  <a:pt x="7762240" y="585724"/>
                </a:lnTo>
                <a:lnTo>
                  <a:pt x="7771257" y="564006"/>
                </a:lnTo>
                <a:lnTo>
                  <a:pt x="7615682" y="164464"/>
                </a:lnTo>
                <a:lnTo>
                  <a:pt x="7728585" y="164464"/>
                </a:lnTo>
                <a:lnTo>
                  <a:pt x="7829677" y="459992"/>
                </a:lnTo>
                <a:lnTo>
                  <a:pt x="7919719" y="164464"/>
                </a:lnTo>
                <a:lnTo>
                  <a:pt x="8029447" y="164464"/>
                </a:lnTo>
                <a:lnTo>
                  <a:pt x="7885811" y="564006"/>
                </a:lnTo>
                <a:lnTo>
                  <a:pt x="7871079" y="603630"/>
                </a:lnTo>
                <a:lnTo>
                  <a:pt x="7835011" y="669162"/>
                </a:lnTo>
                <a:lnTo>
                  <a:pt x="7784845" y="701548"/>
                </a:lnTo>
                <a:lnTo>
                  <a:pt x="7711059" y="710436"/>
                </a:lnTo>
                <a:close/>
              </a:path>
            </a:pathLst>
          </a:custGeom>
          <a:ln w="12192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" name="object 8"/>
          <p:cNvSpPr/>
          <p:nvPr/>
        </p:nvSpPr>
        <p:spPr>
          <a:xfrm>
            <a:off x="2912554" y="540494"/>
            <a:ext cx="6281949" cy="228295"/>
          </a:xfrm>
          <a:custGeom>
            <a:avLst/>
            <a:gdLst/>
            <a:ahLst/>
            <a:cxnLst/>
            <a:rect l="l" t="t" r="r" b="b"/>
            <a:pathLst>
              <a:path w="19587465" h="711836">
                <a:moveTo>
                  <a:pt x="1849628" y="90550"/>
                </a:moveTo>
                <a:lnTo>
                  <a:pt x="1833880" y="52832"/>
                </a:lnTo>
                <a:lnTo>
                  <a:pt x="1849628" y="14986"/>
                </a:lnTo>
                <a:lnTo>
                  <a:pt x="1895221" y="0"/>
                </a:lnTo>
                <a:lnTo>
                  <a:pt x="1940814" y="14986"/>
                </a:lnTo>
                <a:lnTo>
                  <a:pt x="1956689" y="52832"/>
                </a:lnTo>
                <a:lnTo>
                  <a:pt x="1940814" y="90550"/>
                </a:lnTo>
                <a:lnTo>
                  <a:pt x="1895221" y="105664"/>
                </a:lnTo>
                <a:close/>
              </a:path>
              <a:path w="19587465" h="711836">
                <a:moveTo>
                  <a:pt x="9126728" y="90550"/>
                </a:moveTo>
                <a:lnTo>
                  <a:pt x="9110980" y="52832"/>
                </a:lnTo>
                <a:lnTo>
                  <a:pt x="9126728" y="14986"/>
                </a:lnTo>
                <a:lnTo>
                  <a:pt x="9172320" y="0"/>
                </a:lnTo>
                <a:lnTo>
                  <a:pt x="9217915" y="14986"/>
                </a:lnTo>
                <a:lnTo>
                  <a:pt x="9233790" y="52832"/>
                </a:lnTo>
                <a:lnTo>
                  <a:pt x="9217915" y="90550"/>
                </a:lnTo>
                <a:lnTo>
                  <a:pt x="9172320" y="105664"/>
                </a:lnTo>
                <a:close/>
              </a:path>
              <a:path w="19587465" h="711836">
                <a:moveTo>
                  <a:pt x="11129265" y="90550"/>
                </a:moveTo>
                <a:lnTo>
                  <a:pt x="11113517" y="52832"/>
                </a:lnTo>
                <a:lnTo>
                  <a:pt x="11129265" y="14986"/>
                </a:lnTo>
                <a:lnTo>
                  <a:pt x="11174857" y="0"/>
                </a:lnTo>
                <a:lnTo>
                  <a:pt x="11220450" y="14986"/>
                </a:lnTo>
                <a:lnTo>
                  <a:pt x="11236325" y="52832"/>
                </a:lnTo>
                <a:lnTo>
                  <a:pt x="11220450" y="90550"/>
                </a:lnTo>
                <a:lnTo>
                  <a:pt x="11174857" y="105664"/>
                </a:lnTo>
                <a:close/>
              </a:path>
              <a:path w="19587465" h="711836">
                <a:moveTo>
                  <a:pt x="12386565" y="90550"/>
                </a:moveTo>
                <a:lnTo>
                  <a:pt x="12370817" y="52832"/>
                </a:lnTo>
                <a:lnTo>
                  <a:pt x="12386565" y="14986"/>
                </a:lnTo>
                <a:lnTo>
                  <a:pt x="12432157" y="0"/>
                </a:lnTo>
                <a:lnTo>
                  <a:pt x="12477749" y="14986"/>
                </a:lnTo>
                <a:lnTo>
                  <a:pt x="12493625" y="52832"/>
                </a:lnTo>
                <a:lnTo>
                  <a:pt x="12477749" y="90550"/>
                </a:lnTo>
                <a:lnTo>
                  <a:pt x="12432157" y="105664"/>
                </a:lnTo>
                <a:close/>
              </a:path>
              <a:path w="19587465" h="711836">
                <a:moveTo>
                  <a:pt x="18435319" y="90550"/>
                </a:moveTo>
                <a:lnTo>
                  <a:pt x="18419571" y="52832"/>
                </a:lnTo>
                <a:lnTo>
                  <a:pt x="18435319" y="14986"/>
                </a:lnTo>
                <a:lnTo>
                  <a:pt x="18480913" y="0"/>
                </a:lnTo>
                <a:lnTo>
                  <a:pt x="18526507" y="14986"/>
                </a:lnTo>
                <a:lnTo>
                  <a:pt x="18542381" y="52832"/>
                </a:lnTo>
                <a:lnTo>
                  <a:pt x="18526507" y="90550"/>
                </a:lnTo>
                <a:lnTo>
                  <a:pt x="18480913" y="105664"/>
                </a:lnTo>
                <a:close/>
              </a:path>
              <a:path w="19587465" h="711836">
                <a:moveTo>
                  <a:pt x="6194044" y="241554"/>
                </a:moveTo>
                <a:lnTo>
                  <a:pt x="6085586" y="241554"/>
                </a:lnTo>
                <a:lnTo>
                  <a:pt x="6019292" y="241554"/>
                </a:lnTo>
                <a:lnTo>
                  <a:pt x="6019292" y="157988"/>
                </a:lnTo>
                <a:lnTo>
                  <a:pt x="6085586" y="157988"/>
                </a:lnTo>
                <a:lnTo>
                  <a:pt x="6085586" y="63882"/>
                </a:lnTo>
                <a:lnTo>
                  <a:pt x="6194044" y="63882"/>
                </a:lnTo>
                <a:lnTo>
                  <a:pt x="6194044" y="157988"/>
                </a:lnTo>
                <a:lnTo>
                  <a:pt x="6281166" y="157988"/>
                </a:lnTo>
                <a:lnTo>
                  <a:pt x="6281166" y="241554"/>
                </a:lnTo>
                <a:close/>
              </a:path>
              <a:path w="19587465" h="711836">
                <a:moveTo>
                  <a:pt x="11895327" y="241554"/>
                </a:moveTo>
                <a:lnTo>
                  <a:pt x="11786869" y="241554"/>
                </a:lnTo>
                <a:lnTo>
                  <a:pt x="11720575" y="241554"/>
                </a:lnTo>
                <a:lnTo>
                  <a:pt x="11720575" y="157988"/>
                </a:lnTo>
                <a:lnTo>
                  <a:pt x="11786869" y="157988"/>
                </a:lnTo>
                <a:lnTo>
                  <a:pt x="11786869" y="63882"/>
                </a:lnTo>
                <a:lnTo>
                  <a:pt x="11895327" y="63882"/>
                </a:lnTo>
                <a:lnTo>
                  <a:pt x="11895327" y="157988"/>
                </a:lnTo>
                <a:lnTo>
                  <a:pt x="11982449" y="157988"/>
                </a:lnTo>
                <a:lnTo>
                  <a:pt x="11982449" y="241554"/>
                </a:lnTo>
                <a:close/>
              </a:path>
              <a:path w="19587465" h="711836">
                <a:moveTo>
                  <a:pt x="13187679" y="241554"/>
                </a:moveTo>
                <a:lnTo>
                  <a:pt x="13079221" y="241554"/>
                </a:lnTo>
                <a:lnTo>
                  <a:pt x="13012927" y="241554"/>
                </a:lnTo>
                <a:lnTo>
                  <a:pt x="13012927" y="157988"/>
                </a:lnTo>
                <a:lnTo>
                  <a:pt x="13079221" y="157988"/>
                </a:lnTo>
                <a:lnTo>
                  <a:pt x="13079221" y="63882"/>
                </a:lnTo>
                <a:lnTo>
                  <a:pt x="13187679" y="63882"/>
                </a:lnTo>
                <a:lnTo>
                  <a:pt x="13187679" y="157988"/>
                </a:lnTo>
                <a:lnTo>
                  <a:pt x="13274801" y="157988"/>
                </a:lnTo>
                <a:lnTo>
                  <a:pt x="13274801" y="241554"/>
                </a:lnTo>
                <a:close/>
              </a:path>
              <a:path w="19587465" h="711836">
                <a:moveTo>
                  <a:pt x="18776189" y="241554"/>
                </a:moveTo>
                <a:lnTo>
                  <a:pt x="18667731" y="241554"/>
                </a:lnTo>
                <a:lnTo>
                  <a:pt x="18601437" y="241554"/>
                </a:lnTo>
                <a:lnTo>
                  <a:pt x="18601437" y="157988"/>
                </a:lnTo>
                <a:lnTo>
                  <a:pt x="18667731" y="157988"/>
                </a:lnTo>
                <a:lnTo>
                  <a:pt x="18667731" y="63882"/>
                </a:lnTo>
                <a:lnTo>
                  <a:pt x="18776189" y="63882"/>
                </a:lnTo>
                <a:lnTo>
                  <a:pt x="18776189" y="157988"/>
                </a:lnTo>
                <a:lnTo>
                  <a:pt x="18863311" y="157988"/>
                </a:lnTo>
                <a:lnTo>
                  <a:pt x="18863311" y="241554"/>
                </a:lnTo>
                <a:close/>
              </a:path>
              <a:path w="19587465" h="711836">
                <a:moveTo>
                  <a:pt x="1757299" y="243966"/>
                </a:moveTo>
                <a:lnTo>
                  <a:pt x="1637412" y="227202"/>
                </a:lnTo>
                <a:lnTo>
                  <a:pt x="1684148" y="171958"/>
                </a:lnTo>
                <a:lnTo>
                  <a:pt x="1759458" y="152782"/>
                </a:lnTo>
                <a:lnTo>
                  <a:pt x="1767587" y="152782"/>
                </a:lnTo>
                <a:lnTo>
                  <a:pt x="1767587" y="243966"/>
                </a:lnTo>
                <a:close/>
              </a:path>
              <a:path w="19587465" h="711836">
                <a:moveTo>
                  <a:pt x="12294235" y="243966"/>
                </a:moveTo>
                <a:lnTo>
                  <a:pt x="12174347" y="227202"/>
                </a:lnTo>
                <a:lnTo>
                  <a:pt x="12221083" y="171958"/>
                </a:lnTo>
                <a:lnTo>
                  <a:pt x="12296393" y="152782"/>
                </a:lnTo>
                <a:lnTo>
                  <a:pt x="12304521" y="152782"/>
                </a:lnTo>
                <a:lnTo>
                  <a:pt x="12304521" y="243966"/>
                </a:lnTo>
                <a:close/>
              </a:path>
              <a:path w="19587465" h="711836">
                <a:moveTo>
                  <a:pt x="15595219" y="243966"/>
                </a:moveTo>
                <a:lnTo>
                  <a:pt x="15475331" y="227202"/>
                </a:lnTo>
                <a:lnTo>
                  <a:pt x="15522067" y="171958"/>
                </a:lnTo>
                <a:lnTo>
                  <a:pt x="15597377" y="152782"/>
                </a:lnTo>
                <a:lnTo>
                  <a:pt x="15605507" y="152782"/>
                </a:lnTo>
                <a:lnTo>
                  <a:pt x="15605507" y="243966"/>
                </a:lnTo>
                <a:close/>
              </a:path>
              <a:path w="19587465" h="711836">
                <a:moveTo>
                  <a:pt x="4287266" y="278766"/>
                </a:moveTo>
                <a:lnTo>
                  <a:pt x="4267835" y="236220"/>
                </a:lnTo>
                <a:lnTo>
                  <a:pt x="4222242" y="224282"/>
                </a:lnTo>
                <a:lnTo>
                  <a:pt x="4068318" y="212090"/>
                </a:lnTo>
                <a:lnTo>
                  <a:pt x="4106545" y="177038"/>
                </a:lnTo>
                <a:lnTo>
                  <a:pt x="4160647" y="157608"/>
                </a:lnTo>
                <a:lnTo>
                  <a:pt x="4222242" y="151512"/>
                </a:lnTo>
                <a:lnTo>
                  <a:pt x="4282313" y="157608"/>
                </a:lnTo>
                <a:lnTo>
                  <a:pt x="4335526" y="178308"/>
                </a:lnTo>
                <a:lnTo>
                  <a:pt x="4373626" y="217424"/>
                </a:lnTo>
                <a:lnTo>
                  <a:pt x="4387977" y="278766"/>
                </a:lnTo>
                <a:close/>
              </a:path>
              <a:path w="19587465" h="711836">
                <a:moveTo>
                  <a:pt x="4720082" y="278766"/>
                </a:moveTo>
                <a:lnTo>
                  <a:pt x="4700651" y="236220"/>
                </a:lnTo>
                <a:lnTo>
                  <a:pt x="4655058" y="224282"/>
                </a:lnTo>
                <a:lnTo>
                  <a:pt x="4501134" y="212090"/>
                </a:lnTo>
                <a:lnTo>
                  <a:pt x="4539361" y="177038"/>
                </a:lnTo>
                <a:lnTo>
                  <a:pt x="4593463" y="157608"/>
                </a:lnTo>
                <a:lnTo>
                  <a:pt x="4655058" y="151512"/>
                </a:lnTo>
                <a:lnTo>
                  <a:pt x="4715129" y="157608"/>
                </a:lnTo>
                <a:lnTo>
                  <a:pt x="4768342" y="178308"/>
                </a:lnTo>
                <a:lnTo>
                  <a:pt x="4806442" y="217424"/>
                </a:lnTo>
                <a:lnTo>
                  <a:pt x="4820793" y="278766"/>
                </a:lnTo>
                <a:close/>
              </a:path>
              <a:path w="19587465" h="711836">
                <a:moveTo>
                  <a:pt x="8735822" y="278766"/>
                </a:moveTo>
                <a:lnTo>
                  <a:pt x="8716392" y="236220"/>
                </a:lnTo>
                <a:lnTo>
                  <a:pt x="8670798" y="224282"/>
                </a:lnTo>
                <a:lnTo>
                  <a:pt x="8516874" y="212090"/>
                </a:lnTo>
                <a:lnTo>
                  <a:pt x="8555101" y="177038"/>
                </a:lnTo>
                <a:lnTo>
                  <a:pt x="8609203" y="157608"/>
                </a:lnTo>
                <a:lnTo>
                  <a:pt x="8670798" y="151512"/>
                </a:lnTo>
                <a:lnTo>
                  <a:pt x="8730868" y="157608"/>
                </a:lnTo>
                <a:lnTo>
                  <a:pt x="8784082" y="178308"/>
                </a:lnTo>
                <a:lnTo>
                  <a:pt x="8822182" y="217424"/>
                </a:lnTo>
                <a:lnTo>
                  <a:pt x="8836533" y="278766"/>
                </a:lnTo>
                <a:close/>
              </a:path>
              <a:path w="19587465" h="711836">
                <a:moveTo>
                  <a:pt x="11565891" y="278766"/>
                </a:moveTo>
                <a:lnTo>
                  <a:pt x="11546459" y="236220"/>
                </a:lnTo>
                <a:lnTo>
                  <a:pt x="11500867" y="224282"/>
                </a:lnTo>
                <a:lnTo>
                  <a:pt x="11346943" y="212090"/>
                </a:lnTo>
                <a:lnTo>
                  <a:pt x="11385168" y="177038"/>
                </a:lnTo>
                <a:lnTo>
                  <a:pt x="11439270" y="157608"/>
                </a:lnTo>
                <a:lnTo>
                  <a:pt x="11500867" y="151512"/>
                </a:lnTo>
                <a:lnTo>
                  <a:pt x="11560937" y="157608"/>
                </a:lnTo>
                <a:lnTo>
                  <a:pt x="11614149" y="178308"/>
                </a:lnTo>
                <a:lnTo>
                  <a:pt x="11652249" y="217424"/>
                </a:lnTo>
                <a:lnTo>
                  <a:pt x="11666601" y="278766"/>
                </a:lnTo>
                <a:close/>
              </a:path>
              <a:path w="19587465" h="711836">
                <a:moveTo>
                  <a:pt x="17722849" y="278766"/>
                </a:moveTo>
                <a:lnTo>
                  <a:pt x="17703419" y="236220"/>
                </a:lnTo>
                <a:lnTo>
                  <a:pt x="17657825" y="224282"/>
                </a:lnTo>
                <a:lnTo>
                  <a:pt x="17503901" y="212090"/>
                </a:lnTo>
                <a:lnTo>
                  <a:pt x="17542129" y="177038"/>
                </a:lnTo>
                <a:lnTo>
                  <a:pt x="17596231" y="157608"/>
                </a:lnTo>
                <a:lnTo>
                  <a:pt x="17657825" y="151512"/>
                </a:lnTo>
                <a:lnTo>
                  <a:pt x="17717897" y="157608"/>
                </a:lnTo>
                <a:lnTo>
                  <a:pt x="17771111" y="178308"/>
                </a:lnTo>
                <a:lnTo>
                  <a:pt x="17809211" y="217424"/>
                </a:lnTo>
                <a:lnTo>
                  <a:pt x="17823561" y="278766"/>
                </a:lnTo>
                <a:close/>
              </a:path>
              <a:path w="19587465" h="711836">
                <a:moveTo>
                  <a:pt x="1071245" y="289052"/>
                </a:moveTo>
                <a:lnTo>
                  <a:pt x="1093597" y="208026"/>
                </a:lnTo>
                <a:lnTo>
                  <a:pt x="1246886" y="223900"/>
                </a:lnTo>
                <a:lnTo>
                  <a:pt x="1193673" y="239268"/>
                </a:lnTo>
                <a:lnTo>
                  <a:pt x="1172845" y="289052"/>
                </a:lnTo>
                <a:close/>
              </a:path>
              <a:path w="19587465" h="711836">
                <a:moveTo>
                  <a:pt x="10000361" y="289052"/>
                </a:moveTo>
                <a:lnTo>
                  <a:pt x="10022713" y="208026"/>
                </a:lnTo>
                <a:lnTo>
                  <a:pt x="10176002" y="223900"/>
                </a:lnTo>
                <a:lnTo>
                  <a:pt x="10122790" y="239268"/>
                </a:lnTo>
                <a:lnTo>
                  <a:pt x="10101961" y="289052"/>
                </a:lnTo>
                <a:close/>
              </a:path>
              <a:path w="19587465" h="711836">
                <a:moveTo>
                  <a:pt x="15655925" y="289052"/>
                </a:moveTo>
                <a:lnTo>
                  <a:pt x="15678277" y="208026"/>
                </a:lnTo>
                <a:lnTo>
                  <a:pt x="15831567" y="223900"/>
                </a:lnTo>
                <a:lnTo>
                  <a:pt x="15778353" y="239268"/>
                </a:lnTo>
                <a:lnTo>
                  <a:pt x="15757525" y="289052"/>
                </a:lnTo>
                <a:close/>
              </a:path>
              <a:path w="19587465" h="711836">
                <a:moveTo>
                  <a:pt x="18949289" y="289052"/>
                </a:moveTo>
                <a:lnTo>
                  <a:pt x="18971641" y="208026"/>
                </a:lnTo>
                <a:lnTo>
                  <a:pt x="19124931" y="223900"/>
                </a:lnTo>
                <a:lnTo>
                  <a:pt x="19071717" y="239268"/>
                </a:lnTo>
                <a:lnTo>
                  <a:pt x="19050889" y="289052"/>
                </a:lnTo>
                <a:close/>
              </a:path>
              <a:path w="19587465" h="711836">
                <a:moveTo>
                  <a:pt x="6617843" y="302894"/>
                </a:moveTo>
                <a:lnTo>
                  <a:pt x="6597396" y="254000"/>
                </a:lnTo>
                <a:lnTo>
                  <a:pt x="6542151" y="235840"/>
                </a:lnTo>
                <a:lnTo>
                  <a:pt x="6438011" y="174244"/>
                </a:lnTo>
                <a:lnTo>
                  <a:pt x="6541770" y="151892"/>
                </a:lnTo>
                <a:lnTo>
                  <a:pt x="6633464" y="168656"/>
                </a:lnTo>
                <a:lnTo>
                  <a:pt x="6698488" y="218820"/>
                </a:lnTo>
                <a:lnTo>
                  <a:pt x="6723126" y="302894"/>
                </a:lnTo>
                <a:close/>
              </a:path>
              <a:path w="19587465" h="711836">
                <a:moveTo>
                  <a:pt x="12857099" y="302894"/>
                </a:moveTo>
                <a:lnTo>
                  <a:pt x="12836651" y="254000"/>
                </a:lnTo>
                <a:lnTo>
                  <a:pt x="12781407" y="235840"/>
                </a:lnTo>
                <a:lnTo>
                  <a:pt x="12677267" y="174244"/>
                </a:lnTo>
                <a:lnTo>
                  <a:pt x="12781025" y="151892"/>
                </a:lnTo>
                <a:lnTo>
                  <a:pt x="12872719" y="168656"/>
                </a:lnTo>
                <a:lnTo>
                  <a:pt x="12937743" y="218820"/>
                </a:lnTo>
                <a:lnTo>
                  <a:pt x="12962383" y="302894"/>
                </a:lnTo>
                <a:close/>
              </a:path>
              <a:path w="19587465" h="711836">
                <a:moveTo>
                  <a:pt x="691261" y="379094"/>
                </a:moveTo>
                <a:lnTo>
                  <a:pt x="582803" y="356490"/>
                </a:lnTo>
                <a:lnTo>
                  <a:pt x="605536" y="247268"/>
                </a:lnTo>
                <a:lnTo>
                  <a:pt x="672338" y="176658"/>
                </a:lnTo>
                <a:lnTo>
                  <a:pt x="780542" y="227202"/>
                </a:lnTo>
                <a:lnTo>
                  <a:pt x="718947" y="248540"/>
                </a:lnTo>
                <a:lnTo>
                  <a:pt x="692531" y="310262"/>
                </a:lnTo>
                <a:lnTo>
                  <a:pt x="865632" y="310262"/>
                </a:lnTo>
                <a:lnTo>
                  <a:pt x="840867" y="247904"/>
                </a:lnTo>
                <a:lnTo>
                  <a:pt x="780542" y="227202"/>
                </a:lnTo>
                <a:lnTo>
                  <a:pt x="672338" y="176658"/>
                </a:lnTo>
                <a:lnTo>
                  <a:pt x="780542" y="151892"/>
                </a:lnTo>
                <a:lnTo>
                  <a:pt x="860362" y="164942"/>
                </a:lnTo>
                <a:lnTo>
                  <a:pt x="921512" y="204090"/>
                </a:lnTo>
                <a:lnTo>
                  <a:pt x="960374" y="267351"/>
                </a:lnTo>
                <a:lnTo>
                  <a:pt x="973328" y="352806"/>
                </a:lnTo>
                <a:lnTo>
                  <a:pt x="972947" y="366142"/>
                </a:lnTo>
                <a:lnTo>
                  <a:pt x="971677" y="379094"/>
                </a:lnTo>
                <a:close/>
              </a:path>
              <a:path w="19587465" h="711836">
                <a:moveTo>
                  <a:pt x="8136001" y="379094"/>
                </a:moveTo>
                <a:lnTo>
                  <a:pt x="8027542" y="356490"/>
                </a:lnTo>
                <a:lnTo>
                  <a:pt x="8050276" y="247268"/>
                </a:lnTo>
                <a:lnTo>
                  <a:pt x="8117078" y="176658"/>
                </a:lnTo>
                <a:lnTo>
                  <a:pt x="8225282" y="227202"/>
                </a:lnTo>
                <a:lnTo>
                  <a:pt x="8163687" y="248540"/>
                </a:lnTo>
                <a:lnTo>
                  <a:pt x="8137270" y="310262"/>
                </a:lnTo>
                <a:lnTo>
                  <a:pt x="8310372" y="310262"/>
                </a:lnTo>
                <a:lnTo>
                  <a:pt x="8285607" y="247904"/>
                </a:lnTo>
                <a:lnTo>
                  <a:pt x="8225282" y="227202"/>
                </a:lnTo>
                <a:lnTo>
                  <a:pt x="8117078" y="176658"/>
                </a:lnTo>
                <a:lnTo>
                  <a:pt x="8225282" y="151892"/>
                </a:lnTo>
                <a:lnTo>
                  <a:pt x="8305101" y="164942"/>
                </a:lnTo>
                <a:lnTo>
                  <a:pt x="8366252" y="204090"/>
                </a:lnTo>
                <a:lnTo>
                  <a:pt x="8405113" y="267351"/>
                </a:lnTo>
                <a:lnTo>
                  <a:pt x="8418067" y="352806"/>
                </a:lnTo>
                <a:lnTo>
                  <a:pt x="8417687" y="366142"/>
                </a:lnTo>
                <a:lnTo>
                  <a:pt x="8416418" y="379094"/>
                </a:lnTo>
                <a:close/>
              </a:path>
              <a:path w="19587465" h="711836">
                <a:moveTo>
                  <a:pt x="14038453" y="379094"/>
                </a:moveTo>
                <a:lnTo>
                  <a:pt x="13929995" y="356490"/>
                </a:lnTo>
                <a:lnTo>
                  <a:pt x="13952727" y="247268"/>
                </a:lnTo>
                <a:lnTo>
                  <a:pt x="14019531" y="176658"/>
                </a:lnTo>
                <a:lnTo>
                  <a:pt x="14127735" y="227202"/>
                </a:lnTo>
                <a:lnTo>
                  <a:pt x="14066139" y="248540"/>
                </a:lnTo>
                <a:lnTo>
                  <a:pt x="14039723" y="310262"/>
                </a:lnTo>
                <a:lnTo>
                  <a:pt x="14212823" y="310262"/>
                </a:lnTo>
                <a:lnTo>
                  <a:pt x="14188059" y="247904"/>
                </a:lnTo>
                <a:lnTo>
                  <a:pt x="14127735" y="227202"/>
                </a:lnTo>
                <a:lnTo>
                  <a:pt x="14019531" y="176658"/>
                </a:lnTo>
                <a:lnTo>
                  <a:pt x="14127735" y="151892"/>
                </a:lnTo>
                <a:lnTo>
                  <a:pt x="14207553" y="164942"/>
                </a:lnTo>
                <a:lnTo>
                  <a:pt x="14268703" y="204090"/>
                </a:lnTo>
                <a:lnTo>
                  <a:pt x="14307565" y="267351"/>
                </a:lnTo>
                <a:lnTo>
                  <a:pt x="14320519" y="352806"/>
                </a:lnTo>
                <a:lnTo>
                  <a:pt x="14320139" y="366142"/>
                </a:lnTo>
                <a:lnTo>
                  <a:pt x="14318869" y="379094"/>
                </a:lnTo>
                <a:close/>
              </a:path>
              <a:path w="19587465" h="711836">
                <a:moveTo>
                  <a:pt x="14990953" y="379094"/>
                </a:moveTo>
                <a:lnTo>
                  <a:pt x="14882495" y="356490"/>
                </a:lnTo>
                <a:lnTo>
                  <a:pt x="14905227" y="247268"/>
                </a:lnTo>
                <a:lnTo>
                  <a:pt x="14972031" y="176658"/>
                </a:lnTo>
                <a:lnTo>
                  <a:pt x="15080235" y="227202"/>
                </a:lnTo>
                <a:lnTo>
                  <a:pt x="15018639" y="248540"/>
                </a:lnTo>
                <a:lnTo>
                  <a:pt x="14992223" y="310262"/>
                </a:lnTo>
                <a:lnTo>
                  <a:pt x="15165323" y="310262"/>
                </a:lnTo>
                <a:lnTo>
                  <a:pt x="15140559" y="247904"/>
                </a:lnTo>
                <a:lnTo>
                  <a:pt x="15080235" y="227202"/>
                </a:lnTo>
                <a:lnTo>
                  <a:pt x="14972031" y="176658"/>
                </a:lnTo>
                <a:lnTo>
                  <a:pt x="15080235" y="151892"/>
                </a:lnTo>
                <a:lnTo>
                  <a:pt x="15160053" y="164942"/>
                </a:lnTo>
                <a:lnTo>
                  <a:pt x="15221203" y="204090"/>
                </a:lnTo>
                <a:lnTo>
                  <a:pt x="15260065" y="267351"/>
                </a:lnTo>
                <a:lnTo>
                  <a:pt x="15273019" y="352806"/>
                </a:lnTo>
                <a:lnTo>
                  <a:pt x="15272639" y="366142"/>
                </a:lnTo>
                <a:lnTo>
                  <a:pt x="15271369" y="379094"/>
                </a:lnTo>
                <a:close/>
              </a:path>
              <a:path w="19587465" h="711836">
                <a:moveTo>
                  <a:pt x="2650744" y="425450"/>
                </a:moveTo>
                <a:lnTo>
                  <a:pt x="2643251" y="423544"/>
                </a:lnTo>
                <a:lnTo>
                  <a:pt x="2589403" y="403860"/>
                </a:lnTo>
                <a:lnTo>
                  <a:pt x="2593594" y="402336"/>
                </a:lnTo>
                <a:lnTo>
                  <a:pt x="2590800" y="400558"/>
                </a:lnTo>
                <a:lnTo>
                  <a:pt x="2551049" y="360172"/>
                </a:lnTo>
                <a:lnTo>
                  <a:pt x="2531364" y="292226"/>
                </a:lnTo>
                <a:lnTo>
                  <a:pt x="2551176" y="222122"/>
                </a:lnTo>
                <a:lnTo>
                  <a:pt x="2609469" y="171958"/>
                </a:lnTo>
                <a:lnTo>
                  <a:pt x="2703703" y="217806"/>
                </a:lnTo>
                <a:lnTo>
                  <a:pt x="2652903" y="236856"/>
                </a:lnTo>
                <a:lnTo>
                  <a:pt x="2632837" y="292226"/>
                </a:lnTo>
                <a:lnTo>
                  <a:pt x="2653538" y="346710"/>
                </a:lnTo>
                <a:lnTo>
                  <a:pt x="2700782" y="365124"/>
                </a:lnTo>
                <a:lnTo>
                  <a:pt x="2751328" y="346456"/>
                </a:lnTo>
                <a:lnTo>
                  <a:pt x="2771649" y="292226"/>
                </a:lnTo>
                <a:lnTo>
                  <a:pt x="2752725" y="236220"/>
                </a:lnTo>
                <a:lnTo>
                  <a:pt x="2703703" y="217806"/>
                </a:lnTo>
                <a:lnTo>
                  <a:pt x="2609469" y="171958"/>
                </a:lnTo>
                <a:lnTo>
                  <a:pt x="2703195" y="153162"/>
                </a:lnTo>
                <a:lnTo>
                  <a:pt x="2777617" y="163702"/>
                </a:lnTo>
                <a:lnTo>
                  <a:pt x="2785745" y="166750"/>
                </a:lnTo>
                <a:lnTo>
                  <a:pt x="2787269" y="162942"/>
                </a:lnTo>
                <a:lnTo>
                  <a:pt x="2832354" y="115062"/>
                </a:lnTo>
                <a:lnTo>
                  <a:pt x="2912745" y="99060"/>
                </a:lnTo>
                <a:lnTo>
                  <a:pt x="2912745" y="178054"/>
                </a:lnTo>
                <a:lnTo>
                  <a:pt x="2854452" y="184022"/>
                </a:lnTo>
                <a:lnTo>
                  <a:pt x="2831338" y="194438"/>
                </a:lnTo>
                <a:lnTo>
                  <a:pt x="2831084" y="194692"/>
                </a:lnTo>
                <a:lnTo>
                  <a:pt x="2837053" y="200406"/>
                </a:lnTo>
                <a:lnTo>
                  <a:pt x="2853690" y="222122"/>
                </a:lnTo>
                <a:lnTo>
                  <a:pt x="2872232" y="292226"/>
                </a:lnTo>
                <a:lnTo>
                  <a:pt x="2853182" y="361062"/>
                </a:lnTo>
                <a:lnTo>
                  <a:pt x="2796413" y="411352"/>
                </a:lnTo>
                <a:lnTo>
                  <a:pt x="2700782" y="430148"/>
                </a:lnTo>
                <a:close/>
              </a:path>
              <a:path w="19587465" h="711836">
                <a:moveTo>
                  <a:pt x="13632689" y="425450"/>
                </a:moveTo>
                <a:lnTo>
                  <a:pt x="13625195" y="423544"/>
                </a:lnTo>
                <a:lnTo>
                  <a:pt x="13571347" y="403860"/>
                </a:lnTo>
                <a:lnTo>
                  <a:pt x="13575539" y="402336"/>
                </a:lnTo>
                <a:lnTo>
                  <a:pt x="13572743" y="400558"/>
                </a:lnTo>
                <a:lnTo>
                  <a:pt x="13532993" y="360172"/>
                </a:lnTo>
                <a:lnTo>
                  <a:pt x="13513309" y="292226"/>
                </a:lnTo>
                <a:lnTo>
                  <a:pt x="13533119" y="222122"/>
                </a:lnTo>
                <a:lnTo>
                  <a:pt x="13591413" y="171958"/>
                </a:lnTo>
                <a:lnTo>
                  <a:pt x="13685647" y="217806"/>
                </a:lnTo>
                <a:lnTo>
                  <a:pt x="13634847" y="236856"/>
                </a:lnTo>
                <a:lnTo>
                  <a:pt x="13614781" y="292226"/>
                </a:lnTo>
                <a:lnTo>
                  <a:pt x="13635483" y="346710"/>
                </a:lnTo>
                <a:lnTo>
                  <a:pt x="13682725" y="365124"/>
                </a:lnTo>
                <a:lnTo>
                  <a:pt x="13733271" y="346456"/>
                </a:lnTo>
                <a:lnTo>
                  <a:pt x="13753593" y="292226"/>
                </a:lnTo>
                <a:lnTo>
                  <a:pt x="13734669" y="236220"/>
                </a:lnTo>
                <a:lnTo>
                  <a:pt x="13685647" y="217806"/>
                </a:lnTo>
                <a:lnTo>
                  <a:pt x="13591413" y="171958"/>
                </a:lnTo>
                <a:lnTo>
                  <a:pt x="13685139" y="153162"/>
                </a:lnTo>
                <a:lnTo>
                  <a:pt x="13759561" y="163702"/>
                </a:lnTo>
                <a:lnTo>
                  <a:pt x="13767689" y="166750"/>
                </a:lnTo>
                <a:lnTo>
                  <a:pt x="13769213" y="162942"/>
                </a:lnTo>
                <a:lnTo>
                  <a:pt x="13814297" y="115062"/>
                </a:lnTo>
                <a:lnTo>
                  <a:pt x="13894689" y="99060"/>
                </a:lnTo>
                <a:lnTo>
                  <a:pt x="13894689" y="178054"/>
                </a:lnTo>
                <a:lnTo>
                  <a:pt x="13836395" y="184022"/>
                </a:lnTo>
                <a:lnTo>
                  <a:pt x="13813283" y="194438"/>
                </a:lnTo>
                <a:lnTo>
                  <a:pt x="13813027" y="194692"/>
                </a:lnTo>
                <a:lnTo>
                  <a:pt x="13818997" y="200406"/>
                </a:lnTo>
                <a:lnTo>
                  <a:pt x="13835635" y="222122"/>
                </a:lnTo>
                <a:lnTo>
                  <a:pt x="13854175" y="292226"/>
                </a:lnTo>
                <a:lnTo>
                  <a:pt x="13835125" y="361062"/>
                </a:lnTo>
                <a:lnTo>
                  <a:pt x="13778357" y="411352"/>
                </a:lnTo>
                <a:lnTo>
                  <a:pt x="13682725" y="430148"/>
                </a:lnTo>
                <a:close/>
              </a:path>
              <a:path w="19587465" h="711836">
                <a:moveTo>
                  <a:pt x="0" y="557530"/>
                </a:moveTo>
                <a:lnTo>
                  <a:pt x="0" y="6604"/>
                </a:lnTo>
                <a:lnTo>
                  <a:pt x="114935" y="6604"/>
                </a:lnTo>
                <a:lnTo>
                  <a:pt x="114935" y="221868"/>
                </a:lnTo>
                <a:lnTo>
                  <a:pt x="364617" y="221868"/>
                </a:lnTo>
                <a:lnTo>
                  <a:pt x="114935" y="323342"/>
                </a:lnTo>
                <a:lnTo>
                  <a:pt x="114935" y="557530"/>
                </a:lnTo>
                <a:close/>
              </a:path>
              <a:path w="19587465" h="711836">
                <a:moveTo>
                  <a:pt x="364617" y="557530"/>
                </a:moveTo>
                <a:lnTo>
                  <a:pt x="364617" y="323342"/>
                </a:lnTo>
                <a:lnTo>
                  <a:pt x="114935" y="323342"/>
                </a:lnTo>
                <a:lnTo>
                  <a:pt x="364617" y="221868"/>
                </a:lnTo>
                <a:lnTo>
                  <a:pt x="364617" y="6604"/>
                </a:lnTo>
                <a:lnTo>
                  <a:pt x="479679" y="6604"/>
                </a:lnTo>
                <a:lnTo>
                  <a:pt x="479679" y="557530"/>
                </a:lnTo>
                <a:close/>
              </a:path>
              <a:path w="19587465" h="711836">
                <a:moveTo>
                  <a:pt x="1318133" y="557530"/>
                </a:moveTo>
                <a:lnTo>
                  <a:pt x="1314831" y="505460"/>
                </a:lnTo>
                <a:lnTo>
                  <a:pt x="1049147" y="445770"/>
                </a:lnTo>
                <a:lnTo>
                  <a:pt x="1057434" y="397303"/>
                </a:lnTo>
                <a:lnTo>
                  <a:pt x="1082294" y="362458"/>
                </a:lnTo>
                <a:lnTo>
                  <a:pt x="1312418" y="372872"/>
                </a:lnTo>
                <a:lnTo>
                  <a:pt x="1239314" y="377143"/>
                </a:lnTo>
                <a:lnTo>
                  <a:pt x="1192022" y="389128"/>
                </a:lnTo>
                <a:lnTo>
                  <a:pt x="1166241" y="409686"/>
                </a:lnTo>
                <a:lnTo>
                  <a:pt x="1157605" y="440056"/>
                </a:lnTo>
                <a:lnTo>
                  <a:pt x="1173353" y="477646"/>
                </a:lnTo>
                <a:lnTo>
                  <a:pt x="1214120" y="489966"/>
                </a:lnTo>
                <a:lnTo>
                  <a:pt x="1270762" y="473964"/>
                </a:lnTo>
                <a:lnTo>
                  <a:pt x="1312418" y="437516"/>
                </a:lnTo>
                <a:lnTo>
                  <a:pt x="1312418" y="372872"/>
                </a:lnTo>
                <a:lnTo>
                  <a:pt x="1082294" y="362458"/>
                </a:lnTo>
                <a:lnTo>
                  <a:pt x="1175004" y="324358"/>
                </a:lnTo>
                <a:lnTo>
                  <a:pt x="1313562" y="312800"/>
                </a:lnTo>
                <a:lnTo>
                  <a:pt x="1313562" y="291466"/>
                </a:lnTo>
                <a:lnTo>
                  <a:pt x="1295019" y="238252"/>
                </a:lnTo>
                <a:lnTo>
                  <a:pt x="1246886" y="223900"/>
                </a:lnTo>
                <a:lnTo>
                  <a:pt x="1093597" y="208026"/>
                </a:lnTo>
                <a:lnTo>
                  <a:pt x="1155446" y="164972"/>
                </a:lnTo>
                <a:lnTo>
                  <a:pt x="1246886" y="151892"/>
                </a:lnTo>
                <a:lnTo>
                  <a:pt x="1316482" y="158242"/>
                </a:lnTo>
                <a:lnTo>
                  <a:pt x="1371092" y="180086"/>
                </a:lnTo>
                <a:lnTo>
                  <a:pt x="1406906" y="222504"/>
                </a:lnTo>
                <a:lnTo>
                  <a:pt x="1419606" y="289434"/>
                </a:lnTo>
                <a:lnTo>
                  <a:pt x="1419606" y="557530"/>
                </a:lnTo>
                <a:close/>
              </a:path>
              <a:path w="19587465" h="711836">
                <a:moveTo>
                  <a:pt x="1531493" y="557530"/>
                </a:moveTo>
                <a:lnTo>
                  <a:pt x="1531493" y="157988"/>
                </a:lnTo>
                <a:lnTo>
                  <a:pt x="1635379" y="157988"/>
                </a:lnTo>
                <a:lnTo>
                  <a:pt x="1637412" y="227202"/>
                </a:lnTo>
                <a:lnTo>
                  <a:pt x="1757299" y="243966"/>
                </a:lnTo>
                <a:lnTo>
                  <a:pt x="1711071" y="248286"/>
                </a:lnTo>
                <a:lnTo>
                  <a:pt x="1670939" y="263016"/>
                </a:lnTo>
                <a:lnTo>
                  <a:pt x="1639951" y="291846"/>
                </a:lnTo>
                <a:lnTo>
                  <a:pt x="1639951" y="557530"/>
                </a:lnTo>
                <a:close/>
              </a:path>
              <a:path w="19587465" h="711836">
                <a:moveTo>
                  <a:pt x="1840865" y="557530"/>
                </a:moveTo>
                <a:lnTo>
                  <a:pt x="1840865" y="157988"/>
                </a:lnTo>
                <a:lnTo>
                  <a:pt x="1949324" y="157988"/>
                </a:lnTo>
                <a:lnTo>
                  <a:pt x="1949324" y="557530"/>
                </a:lnTo>
                <a:close/>
              </a:path>
              <a:path w="19587465" h="711836">
                <a:moveTo>
                  <a:pt x="2064893" y="557530"/>
                </a:moveTo>
                <a:lnTo>
                  <a:pt x="2064893" y="157988"/>
                </a:lnTo>
                <a:lnTo>
                  <a:pt x="2169161" y="157988"/>
                </a:lnTo>
                <a:lnTo>
                  <a:pt x="2171192" y="217806"/>
                </a:lnTo>
                <a:lnTo>
                  <a:pt x="2269109" y="239014"/>
                </a:lnTo>
                <a:lnTo>
                  <a:pt x="2213611" y="254254"/>
                </a:lnTo>
                <a:lnTo>
                  <a:pt x="2173351" y="291084"/>
                </a:lnTo>
                <a:lnTo>
                  <a:pt x="2173351" y="557530"/>
                </a:lnTo>
                <a:close/>
              </a:path>
              <a:path w="19587465" h="711836">
                <a:moveTo>
                  <a:pt x="2329688" y="557530"/>
                </a:moveTo>
                <a:lnTo>
                  <a:pt x="2329688" y="311532"/>
                </a:lnTo>
                <a:lnTo>
                  <a:pt x="2323465" y="273432"/>
                </a:lnTo>
                <a:lnTo>
                  <a:pt x="2304034" y="248032"/>
                </a:lnTo>
                <a:lnTo>
                  <a:pt x="2269109" y="239014"/>
                </a:lnTo>
                <a:lnTo>
                  <a:pt x="2171192" y="217806"/>
                </a:lnTo>
                <a:lnTo>
                  <a:pt x="2224024" y="172212"/>
                </a:lnTo>
                <a:lnTo>
                  <a:pt x="2309114" y="152272"/>
                </a:lnTo>
                <a:lnTo>
                  <a:pt x="2363327" y="161575"/>
                </a:lnTo>
                <a:lnTo>
                  <a:pt x="2403729" y="189358"/>
                </a:lnTo>
                <a:lnTo>
                  <a:pt x="2428875" y="234934"/>
                </a:lnTo>
                <a:lnTo>
                  <a:pt x="2437257" y="297562"/>
                </a:lnTo>
                <a:lnTo>
                  <a:pt x="2437257" y="557530"/>
                </a:lnTo>
                <a:close/>
              </a:path>
              <a:path w="19587465" h="711836">
                <a:moveTo>
                  <a:pt x="3159252" y="557530"/>
                </a:moveTo>
                <a:lnTo>
                  <a:pt x="3159252" y="6604"/>
                </a:lnTo>
                <a:lnTo>
                  <a:pt x="3274187" y="6604"/>
                </a:lnTo>
                <a:lnTo>
                  <a:pt x="3274187" y="456438"/>
                </a:lnTo>
                <a:lnTo>
                  <a:pt x="3506724" y="456438"/>
                </a:lnTo>
                <a:lnTo>
                  <a:pt x="3506724" y="557530"/>
                </a:lnTo>
                <a:close/>
              </a:path>
              <a:path w="19587465" h="711836">
                <a:moveTo>
                  <a:pt x="5847080" y="557530"/>
                </a:moveTo>
                <a:lnTo>
                  <a:pt x="5845556" y="497332"/>
                </a:lnTo>
                <a:lnTo>
                  <a:pt x="5585365" y="479965"/>
                </a:lnTo>
                <a:lnTo>
                  <a:pt x="5577078" y="418718"/>
                </a:lnTo>
                <a:lnTo>
                  <a:pt x="5577078" y="157988"/>
                </a:lnTo>
                <a:lnTo>
                  <a:pt x="5685536" y="157988"/>
                </a:lnTo>
                <a:lnTo>
                  <a:pt x="5685536" y="405638"/>
                </a:lnTo>
                <a:lnTo>
                  <a:pt x="5691378" y="441834"/>
                </a:lnTo>
                <a:lnTo>
                  <a:pt x="5711063" y="466216"/>
                </a:lnTo>
                <a:lnTo>
                  <a:pt x="5747258" y="474852"/>
                </a:lnTo>
                <a:lnTo>
                  <a:pt x="5803138" y="460248"/>
                </a:lnTo>
                <a:lnTo>
                  <a:pt x="5843397" y="424942"/>
                </a:lnTo>
                <a:lnTo>
                  <a:pt x="5843397" y="157988"/>
                </a:lnTo>
                <a:lnTo>
                  <a:pt x="5951855" y="157988"/>
                </a:lnTo>
                <a:lnTo>
                  <a:pt x="5951855" y="557530"/>
                </a:lnTo>
                <a:close/>
              </a:path>
              <a:path w="19587465" h="711836">
                <a:moveTo>
                  <a:pt x="6239002" y="557530"/>
                </a:moveTo>
                <a:lnTo>
                  <a:pt x="6145149" y="542924"/>
                </a:lnTo>
                <a:lnTo>
                  <a:pt x="6098667" y="497966"/>
                </a:lnTo>
                <a:lnTo>
                  <a:pt x="6085586" y="418338"/>
                </a:lnTo>
                <a:lnTo>
                  <a:pt x="6085586" y="241554"/>
                </a:lnTo>
                <a:lnTo>
                  <a:pt x="6194044" y="241554"/>
                </a:lnTo>
                <a:lnTo>
                  <a:pt x="6194044" y="411734"/>
                </a:lnTo>
                <a:lnTo>
                  <a:pt x="6202807" y="458470"/>
                </a:lnTo>
                <a:lnTo>
                  <a:pt x="6242685" y="473584"/>
                </a:lnTo>
                <a:lnTo>
                  <a:pt x="6281166" y="473584"/>
                </a:lnTo>
                <a:lnTo>
                  <a:pt x="6281166" y="557530"/>
                </a:lnTo>
                <a:close/>
              </a:path>
              <a:path w="19587465" h="711836">
                <a:moveTo>
                  <a:pt x="7302881" y="557530"/>
                </a:moveTo>
                <a:lnTo>
                  <a:pt x="7302881" y="157988"/>
                </a:lnTo>
                <a:lnTo>
                  <a:pt x="7407148" y="157988"/>
                </a:lnTo>
                <a:lnTo>
                  <a:pt x="7409180" y="217806"/>
                </a:lnTo>
                <a:lnTo>
                  <a:pt x="7505065" y="239014"/>
                </a:lnTo>
                <a:lnTo>
                  <a:pt x="7450963" y="254254"/>
                </a:lnTo>
                <a:lnTo>
                  <a:pt x="7411339" y="291084"/>
                </a:lnTo>
                <a:lnTo>
                  <a:pt x="7411339" y="557530"/>
                </a:lnTo>
                <a:close/>
              </a:path>
              <a:path w="19587465" h="711836">
                <a:moveTo>
                  <a:pt x="7564755" y="557530"/>
                </a:moveTo>
                <a:lnTo>
                  <a:pt x="7564755" y="311532"/>
                </a:lnTo>
                <a:lnTo>
                  <a:pt x="7558786" y="273432"/>
                </a:lnTo>
                <a:lnTo>
                  <a:pt x="7539609" y="248032"/>
                </a:lnTo>
                <a:lnTo>
                  <a:pt x="7505065" y="239014"/>
                </a:lnTo>
                <a:lnTo>
                  <a:pt x="7767320" y="239014"/>
                </a:lnTo>
                <a:lnTo>
                  <a:pt x="7713091" y="252984"/>
                </a:lnTo>
                <a:lnTo>
                  <a:pt x="7681722" y="277748"/>
                </a:lnTo>
                <a:lnTo>
                  <a:pt x="7672959" y="287274"/>
                </a:lnTo>
                <a:lnTo>
                  <a:pt x="7673213" y="297562"/>
                </a:lnTo>
                <a:lnTo>
                  <a:pt x="7673213" y="557530"/>
                </a:lnTo>
                <a:close/>
              </a:path>
              <a:path w="19587465" h="711836">
                <a:moveTo>
                  <a:pt x="7827137" y="557530"/>
                </a:moveTo>
                <a:lnTo>
                  <a:pt x="7827137" y="311532"/>
                </a:lnTo>
                <a:lnTo>
                  <a:pt x="7821167" y="273432"/>
                </a:lnTo>
                <a:lnTo>
                  <a:pt x="7801992" y="248032"/>
                </a:lnTo>
                <a:lnTo>
                  <a:pt x="7767320" y="239014"/>
                </a:lnTo>
                <a:lnTo>
                  <a:pt x="7505065" y="239014"/>
                </a:lnTo>
                <a:lnTo>
                  <a:pt x="7409180" y="217806"/>
                </a:lnTo>
                <a:lnTo>
                  <a:pt x="7463409" y="172212"/>
                </a:lnTo>
                <a:lnTo>
                  <a:pt x="7548753" y="152272"/>
                </a:lnTo>
                <a:lnTo>
                  <a:pt x="7601918" y="161765"/>
                </a:lnTo>
                <a:lnTo>
                  <a:pt x="7641082" y="190118"/>
                </a:lnTo>
                <a:lnTo>
                  <a:pt x="7655179" y="211074"/>
                </a:lnTo>
                <a:lnTo>
                  <a:pt x="7659497" y="220472"/>
                </a:lnTo>
                <a:lnTo>
                  <a:pt x="7672959" y="207392"/>
                </a:lnTo>
                <a:lnTo>
                  <a:pt x="7722489" y="172720"/>
                </a:lnTo>
                <a:lnTo>
                  <a:pt x="7810754" y="152272"/>
                </a:lnTo>
                <a:lnTo>
                  <a:pt x="7863729" y="161765"/>
                </a:lnTo>
                <a:lnTo>
                  <a:pt x="7903083" y="190118"/>
                </a:lnTo>
                <a:lnTo>
                  <a:pt x="7927435" y="235934"/>
                </a:lnTo>
                <a:lnTo>
                  <a:pt x="7935594" y="297562"/>
                </a:lnTo>
                <a:lnTo>
                  <a:pt x="7935594" y="557530"/>
                </a:lnTo>
                <a:close/>
              </a:path>
              <a:path w="19587465" h="711836">
                <a:moveTo>
                  <a:pt x="9117966" y="557530"/>
                </a:moveTo>
                <a:lnTo>
                  <a:pt x="9117966" y="157988"/>
                </a:lnTo>
                <a:lnTo>
                  <a:pt x="9226423" y="157988"/>
                </a:lnTo>
                <a:lnTo>
                  <a:pt x="9226423" y="557530"/>
                </a:lnTo>
                <a:close/>
              </a:path>
              <a:path w="19587465" h="711836">
                <a:moveTo>
                  <a:pt x="9341992" y="557530"/>
                </a:moveTo>
                <a:lnTo>
                  <a:pt x="9341992" y="157988"/>
                </a:lnTo>
                <a:lnTo>
                  <a:pt x="9446260" y="157988"/>
                </a:lnTo>
                <a:lnTo>
                  <a:pt x="9448293" y="217806"/>
                </a:lnTo>
                <a:lnTo>
                  <a:pt x="9546209" y="239014"/>
                </a:lnTo>
                <a:lnTo>
                  <a:pt x="9490710" y="254254"/>
                </a:lnTo>
                <a:lnTo>
                  <a:pt x="9450451" y="291084"/>
                </a:lnTo>
                <a:lnTo>
                  <a:pt x="9450451" y="557530"/>
                </a:lnTo>
                <a:close/>
              </a:path>
              <a:path w="19587465" h="711836">
                <a:moveTo>
                  <a:pt x="9606788" y="557530"/>
                </a:moveTo>
                <a:lnTo>
                  <a:pt x="9606788" y="311532"/>
                </a:lnTo>
                <a:lnTo>
                  <a:pt x="9600566" y="273432"/>
                </a:lnTo>
                <a:lnTo>
                  <a:pt x="9581134" y="248032"/>
                </a:lnTo>
                <a:lnTo>
                  <a:pt x="9546209" y="239014"/>
                </a:lnTo>
                <a:lnTo>
                  <a:pt x="9448293" y="217806"/>
                </a:lnTo>
                <a:lnTo>
                  <a:pt x="9501124" y="172212"/>
                </a:lnTo>
                <a:lnTo>
                  <a:pt x="9586215" y="152272"/>
                </a:lnTo>
                <a:lnTo>
                  <a:pt x="9640427" y="161575"/>
                </a:lnTo>
                <a:lnTo>
                  <a:pt x="9680829" y="189358"/>
                </a:lnTo>
                <a:lnTo>
                  <a:pt x="9705975" y="234934"/>
                </a:lnTo>
                <a:lnTo>
                  <a:pt x="9714357" y="297562"/>
                </a:lnTo>
                <a:lnTo>
                  <a:pt x="9714357" y="557530"/>
                </a:lnTo>
                <a:close/>
              </a:path>
              <a:path w="19587465" h="711836">
                <a:moveTo>
                  <a:pt x="10247249" y="557530"/>
                </a:moveTo>
                <a:lnTo>
                  <a:pt x="10243947" y="505460"/>
                </a:lnTo>
                <a:lnTo>
                  <a:pt x="9978263" y="445770"/>
                </a:lnTo>
                <a:lnTo>
                  <a:pt x="9986550" y="397303"/>
                </a:lnTo>
                <a:lnTo>
                  <a:pt x="10011410" y="362458"/>
                </a:lnTo>
                <a:lnTo>
                  <a:pt x="10241534" y="372872"/>
                </a:lnTo>
                <a:lnTo>
                  <a:pt x="10168430" y="377143"/>
                </a:lnTo>
                <a:lnTo>
                  <a:pt x="10121138" y="389128"/>
                </a:lnTo>
                <a:lnTo>
                  <a:pt x="10095357" y="409686"/>
                </a:lnTo>
                <a:lnTo>
                  <a:pt x="10086720" y="440056"/>
                </a:lnTo>
                <a:lnTo>
                  <a:pt x="10102468" y="477646"/>
                </a:lnTo>
                <a:lnTo>
                  <a:pt x="10143236" y="489966"/>
                </a:lnTo>
                <a:lnTo>
                  <a:pt x="10199878" y="473964"/>
                </a:lnTo>
                <a:lnTo>
                  <a:pt x="10241534" y="437516"/>
                </a:lnTo>
                <a:lnTo>
                  <a:pt x="10241534" y="372872"/>
                </a:lnTo>
                <a:lnTo>
                  <a:pt x="10011410" y="362458"/>
                </a:lnTo>
                <a:lnTo>
                  <a:pt x="10104119" y="324358"/>
                </a:lnTo>
                <a:lnTo>
                  <a:pt x="10242677" y="312800"/>
                </a:lnTo>
                <a:lnTo>
                  <a:pt x="10242677" y="291466"/>
                </a:lnTo>
                <a:lnTo>
                  <a:pt x="10224135" y="238252"/>
                </a:lnTo>
                <a:lnTo>
                  <a:pt x="10176002" y="223900"/>
                </a:lnTo>
                <a:lnTo>
                  <a:pt x="10022713" y="208026"/>
                </a:lnTo>
                <a:lnTo>
                  <a:pt x="10084562" y="164972"/>
                </a:lnTo>
                <a:lnTo>
                  <a:pt x="10176002" y="151892"/>
                </a:lnTo>
                <a:lnTo>
                  <a:pt x="10245598" y="158242"/>
                </a:lnTo>
                <a:lnTo>
                  <a:pt x="10300208" y="180086"/>
                </a:lnTo>
                <a:lnTo>
                  <a:pt x="10336022" y="222504"/>
                </a:lnTo>
                <a:lnTo>
                  <a:pt x="10348722" y="289434"/>
                </a:lnTo>
                <a:lnTo>
                  <a:pt x="10348722" y="557530"/>
                </a:lnTo>
                <a:close/>
              </a:path>
              <a:path w="19587465" h="711836">
                <a:moveTo>
                  <a:pt x="10901044" y="557530"/>
                </a:moveTo>
                <a:lnTo>
                  <a:pt x="10896600" y="500634"/>
                </a:lnTo>
                <a:lnTo>
                  <a:pt x="10629900" y="472948"/>
                </a:lnTo>
                <a:lnTo>
                  <a:pt x="10609199" y="354966"/>
                </a:lnTo>
                <a:lnTo>
                  <a:pt x="10631551" y="240666"/>
                </a:lnTo>
                <a:lnTo>
                  <a:pt x="10691876" y="173610"/>
                </a:lnTo>
                <a:lnTo>
                  <a:pt x="10804525" y="233808"/>
                </a:lnTo>
                <a:lnTo>
                  <a:pt x="10768885" y="241555"/>
                </a:lnTo>
                <a:lnTo>
                  <a:pt x="10742294" y="264922"/>
                </a:lnTo>
                <a:lnTo>
                  <a:pt x="10720197" y="354966"/>
                </a:lnTo>
                <a:lnTo>
                  <a:pt x="10725452" y="411178"/>
                </a:lnTo>
                <a:lnTo>
                  <a:pt x="10741279" y="450722"/>
                </a:lnTo>
                <a:lnTo>
                  <a:pt x="10766235" y="474043"/>
                </a:lnTo>
                <a:lnTo>
                  <a:pt x="10799192" y="481838"/>
                </a:lnTo>
                <a:lnTo>
                  <a:pt x="10858500" y="462534"/>
                </a:lnTo>
                <a:lnTo>
                  <a:pt x="10896600" y="417576"/>
                </a:lnTo>
                <a:lnTo>
                  <a:pt x="10896600" y="300864"/>
                </a:lnTo>
                <a:lnTo>
                  <a:pt x="10860913" y="253872"/>
                </a:lnTo>
                <a:lnTo>
                  <a:pt x="10804525" y="233808"/>
                </a:lnTo>
                <a:lnTo>
                  <a:pt x="10691876" y="173610"/>
                </a:lnTo>
                <a:lnTo>
                  <a:pt x="10777474" y="151512"/>
                </a:lnTo>
                <a:lnTo>
                  <a:pt x="10849102" y="168656"/>
                </a:lnTo>
                <a:lnTo>
                  <a:pt x="10896600" y="213742"/>
                </a:lnTo>
                <a:lnTo>
                  <a:pt x="10896600" y="6604"/>
                </a:lnTo>
                <a:lnTo>
                  <a:pt x="11005058" y="6604"/>
                </a:lnTo>
                <a:lnTo>
                  <a:pt x="11005058" y="557530"/>
                </a:lnTo>
                <a:close/>
              </a:path>
              <a:path w="19587465" h="711836">
                <a:moveTo>
                  <a:pt x="11120501" y="557530"/>
                </a:moveTo>
                <a:lnTo>
                  <a:pt x="11120501" y="157988"/>
                </a:lnTo>
                <a:lnTo>
                  <a:pt x="11228959" y="157988"/>
                </a:lnTo>
                <a:lnTo>
                  <a:pt x="11228959" y="557530"/>
                </a:lnTo>
                <a:close/>
              </a:path>
              <a:path w="19587465" h="711836">
                <a:moveTo>
                  <a:pt x="11940287" y="557530"/>
                </a:moveTo>
                <a:lnTo>
                  <a:pt x="11846433" y="542924"/>
                </a:lnTo>
                <a:lnTo>
                  <a:pt x="11799951" y="497966"/>
                </a:lnTo>
                <a:lnTo>
                  <a:pt x="11786869" y="418338"/>
                </a:lnTo>
                <a:lnTo>
                  <a:pt x="11786869" y="241554"/>
                </a:lnTo>
                <a:lnTo>
                  <a:pt x="11895327" y="241554"/>
                </a:lnTo>
                <a:lnTo>
                  <a:pt x="11895327" y="411734"/>
                </a:lnTo>
                <a:lnTo>
                  <a:pt x="11904091" y="458470"/>
                </a:lnTo>
                <a:lnTo>
                  <a:pt x="11943969" y="473584"/>
                </a:lnTo>
                <a:lnTo>
                  <a:pt x="11982449" y="473584"/>
                </a:lnTo>
                <a:lnTo>
                  <a:pt x="11982449" y="557530"/>
                </a:lnTo>
                <a:close/>
              </a:path>
              <a:path w="19587465" h="711836">
                <a:moveTo>
                  <a:pt x="12068429" y="557530"/>
                </a:moveTo>
                <a:lnTo>
                  <a:pt x="12068429" y="157988"/>
                </a:lnTo>
                <a:lnTo>
                  <a:pt x="12172315" y="157988"/>
                </a:lnTo>
                <a:lnTo>
                  <a:pt x="12174347" y="227202"/>
                </a:lnTo>
                <a:lnTo>
                  <a:pt x="12294235" y="243966"/>
                </a:lnTo>
                <a:lnTo>
                  <a:pt x="12248007" y="248286"/>
                </a:lnTo>
                <a:lnTo>
                  <a:pt x="12207875" y="263016"/>
                </a:lnTo>
                <a:lnTo>
                  <a:pt x="12176887" y="291846"/>
                </a:lnTo>
                <a:lnTo>
                  <a:pt x="12176887" y="557530"/>
                </a:lnTo>
                <a:close/>
              </a:path>
              <a:path w="19587465" h="711836">
                <a:moveTo>
                  <a:pt x="12377801" y="557530"/>
                </a:moveTo>
                <a:lnTo>
                  <a:pt x="12377801" y="157988"/>
                </a:lnTo>
                <a:lnTo>
                  <a:pt x="12486259" y="157988"/>
                </a:lnTo>
                <a:lnTo>
                  <a:pt x="12486259" y="557530"/>
                </a:lnTo>
                <a:close/>
              </a:path>
              <a:path w="19587465" h="711836">
                <a:moveTo>
                  <a:pt x="13232639" y="557530"/>
                </a:moveTo>
                <a:lnTo>
                  <a:pt x="13138785" y="542924"/>
                </a:lnTo>
                <a:lnTo>
                  <a:pt x="13092303" y="497966"/>
                </a:lnTo>
                <a:lnTo>
                  <a:pt x="13079221" y="418338"/>
                </a:lnTo>
                <a:lnTo>
                  <a:pt x="13079221" y="241554"/>
                </a:lnTo>
                <a:lnTo>
                  <a:pt x="13187679" y="241554"/>
                </a:lnTo>
                <a:lnTo>
                  <a:pt x="13187679" y="411734"/>
                </a:lnTo>
                <a:lnTo>
                  <a:pt x="13196443" y="458470"/>
                </a:lnTo>
                <a:lnTo>
                  <a:pt x="13236321" y="473584"/>
                </a:lnTo>
                <a:lnTo>
                  <a:pt x="13274801" y="473584"/>
                </a:lnTo>
                <a:lnTo>
                  <a:pt x="13274801" y="557530"/>
                </a:lnTo>
                <a:close/>
              </a:path>
              <a:path w="19587465" h="711836">
                <a:moveTo>
                  <a:pt x="14416913" y="557530"/>
                </a:moveTo>
                <a:lnTo>
                  <a:pt x="14416913" y="157988"/>
                </a:lnTo>
                <a:lnTo>
                  <a:pt x="14521179" y="157988"/>
                </a:lnTo>
                <a:lnTo>
                  <a:pt x="14523213" y="217806"/>
                </a:lnTo>
                <a:lnTo>
                  <a:pt x="14621129" y="239014"/>
                </a:lnTo>
                <a:lnTo>
                  <a:pt x="14565631" y="254254"/>
                </a:lnTo>
                <a:lnTo>
                  <a:pt x="14525371" y="291084"/>
                </a:lnTo>
                <a:lnTo>
                  <a:pt x="14525371" y="557530"/>
                </a:lnTo>
                <a:close/>
              </a:path>
              <a:path w="19587465" h="711836">
                <a:moveTo>
                  <a:pt x="14681709" y="557530"/>
                </a:moveTo>
                <a:lnTo>
                  <a:pt x="14681709" y="311532"/>
                </a:lnTo>
                <a:lnTo>
                  <a:pt x="14675485" y="273432"/>
                </a:lnTo>
                <a:lnTo>
                  <a:pt x="14656053" y="248032"/>
                </a:lnTo>
                <a:lnTo>
                  <a:pt x="14621129" y="239014"/>
                </a:lnTo>
                <a:lnTo>
                  <a:pt x="14523213" y="217806"/>
                </a:lnTo>
                <a:lnTo>
                  <a:pt x="14576043" y="172212"/>
                </a:lnTo>
                <a:lnTo>
                  <a:pt x="14661135" y="152272"/>
                </a:lnTo>
                <a:lnTo>
                  <a:pt x="14715347" y="161575"/>
                </a:lnTo>
                <a:lnTo>
                  <a:pt x="14755749" y="189358"/>
                </a:lnTo>
                <a:lnTo>
                  <a:pt x="14780895" y="234934"/>
                </a:lnTo>
                <a:lnTo>
                  <a:pt x="14789277" y="297562"/>
                </a:lnTo>
                <a:lnTo>
                  <a:pt x="14789277" y="557530"/>
                </a:lnTo>
                <a:close/>
              </a:path>
              <a:path w="19587465" h="711836">
                <a:moveTo>
                  <a:pt x="15369413" y="557530"/>
                </a:moveTo>
                <a:lnTo>
                  <a:pt x="15369413" y="157988"/>
                </a:lnTo>
                <a:lnTo>
                  <a:pt x="15473299" y="157988"/>
                </a:lnTo>
                <a:lnTo>
                  <a:pt x="15475331" y="227202"/>
                </a:lnTo>
                <a:lnTo>
                  <a:pt x="15595219" y="243966"/>
                </a:lnTo>
                <a:lnTo>
                  <a:pt x="15548991" y="248286"/>
                </a:lnTo>
                <a:lnTo>
                  <a:pt x="15508859" y="263016"/>
                </a:lnTo>
                <a:lnTo>
                  <a:pt x="15477871" y="291846"/>
                </a:lnTo>
                <a:lnTo>
                  <a:pt x="15477871" y="557530"/>
                </a:lnTo>
                <a:close/>
              </a:path>
              <a:path w="19587465" h="711836">
                <a:moveTo>
                  <a:pt x="15902813" y="557530"/>
                </a:moveTo>
                <a:lnTo>
                  <a:pt x="15899511" y="505460"/>
                </a:lnTo>
                <a:lnTo>
                  <a:pt x="15633827" y="445770"/>
                </a:lnTo>
                <a:lnTo>
                  <a:pt x="15642113" y="397303"/>
                </a:lnTo>
                <a:lnTo>
                  <a:pt x="15666973" y="362458"/>
                </a:lnTo>
                <a:lnTo>
                  <a:pt x="15897097" y="372872"/>
                </a:lnTo>
                <a:lnTo>
                  <a:pt x="15823993" y="377143"/>
                </a:lnTo>
                <a:lnTo>
                  <a:pt x="15776701" y="389128"/>
                </a:lnTo>
                <a:lnTo>
                  <a:pt x="15750921" y="409686"/>
                </a:lnTo>
                <a:lnTo>
                  <a:pt x="15742285" y="440056"/>
                </a:lnTo>
                <a:lnTo>
                  <a:pt x="15758033" y="477646"/>
                </a:lnTo>
                <a:lnTo>
                  <a:pt x="15798799" y="489966"/>
                </a:lnTo>
                <a:lnTo>
                  <a:pt x="15855443" y="473964"/>
                </a:lnTo>
                <a:lnTo>
                  <a:pt x="15897097" y="437516"/>
                </a:lnTo>
                <a:lnTo>
                  <a:pt x="15897097" y="372872"/>
                </a:lnTo>
                <a:lnTo>
                  <a:pt x="15666973" y="362458"/>
                </a:lnTo>
                <a:lnTo>
                  <a:pt x="15759685" y="324358"/>
                </a:lnTo>
                <a:lnTo>
                  <a:pt x="15898241" y="312800"/>
                </a:lnTo>
                <a:lnTo>
                  <a:pt x="15898241" y="291466"/>
                </a:lnTo>
                <a:lnTo>
                  <a:pt x="15879699" y="238252"/>
                </a:lnTo>
                <a:lnTo>
                  <a:pt x="15831567" y="223900"/>
                </a:lnTo>
                <a:lnTo>
                  <a:pt x="15678277" y="208026"/>
                </a:lnTo>
                <a:lnTo>
                  <a:pt x="15740125" y="164972"/>
                </a:lnTo>
                <a:lnTo>
                  <a:pt x="15831567" y="151892"/>
                </a:lnTo>
                <a:lnTo>
                  <a:pt x="15901163" y="158242"/>
                </a:lnTo>
                <a:lnTo>
                  <a:pt x="15955771" y="180086"/>
                </a:lnTo>
                <a:lnTo>
                  <a:pt x="15991587" y="222504"/>
                </a:lnTo>
                <a:lnTo>
                  <a:pt x="16004287" y="289434"/>
                </a:lnTo>
                <a:lnTo>
                  <a:pt x="16004287" y="557530"/>
                </a:lnTo>
                <a:close/>
              </a:path>
              <a:path w="19587465" h="711836">
                <a:moveTo>
                  <a:pt x="16265907" y="557530"/>
                </a:moveTo>
                <a:lnTo>
                  <a:pt x="16171799" y="542924"/>
                </a:lnTo>
                <a:lnTo>
                  <a:pt x="16125571" y="497966"/>
                </a:lnTo>
                <a:lnTo>
                  <a:pt x="16112491" y="418338"/>
                </a:lnTo>
                <a:lnTo>
                  <a:pt x="16112491" y="6604"/>
                </a:lnTo>
                <a:lnTo>
                  <a:pt x="16220441" y="6604"/>
                </a:lnTo>
                <a:lnTo>
                  <a:pt x="16220441" y="411734"/>
                </a:lnTo>
                <a:lnTo>
                  <a:pt x="16229075" y="458090"/>
                </a:lnTo>
                <a:lnTo>
                  <a:pt x="16269209" y="472820"/>
                </a:lnTo>
                <a:lnTo>
                  <a:pt x="16294099" y="472820"/>
                </a:lnTo>
                <a:lnTo>
                  <a:pt x="16294099" y="557530"/>
                </a:lnTo>
                <a:close/>
              </a:path>
              <a:path w="19587465" h="711836">
                <a:moveTo>
                  <a:pt x="16535273" y="557530"/>
                </a:moveTo>
                <a:lnTo>
                  <a:pt x="16535273" y="6604"/>
                </a:lnTo>
                <a:lnTo>
                  <a:pt x="16641571" y="6604"/>
                </a:lnTo>
                <a:lnTo>
                  <a:pt x="16641571" y="217806"/>
                </a:lnTo>
                <a:lnTo>
                  <a:pt x="16739489" y="239014"/>
                </a:lnTo>
                <a:lnTo>
                  <a:pt x="16683991" y="254254"/>
                </a:lnTo>
                <a:lnTo>
                  <a:pt x="16643731" y="291084"/>
                </a:lnTo>
                <a:lnTo>
                  <a:pt x="16643731" y="557530"/>
                </a:lnTo>
                <a:close/>
              </a:path>
              <a:path w="19587465" h="711836">
                <a:moveTo>
                  <a:pt x="16799179" y="557530"/>
                </a:moveTo>
                <a:lnTo>
                  <a:pt x="16799179" y="311150"/>
                </a:lnTo>
                <a:lnTo>
                  <a:pt x="16793211" y="273432"/>
                </a:lnTo>
                <a:lnTo>
                  <a:pt x="16774287" y="248032"/>
                </a:lnTo>
                <a:lnTo>
                  <a:pt x="16739489" y="239014"/>
                </a:lnTo>
                <a:lnTo>
                  <a:pt x="16641571" y="217806"/>
                </a:lnTo>
                <a:lnTo>
                  <a:pt x="16694403" y="172212"/>
                </a:lnTo>
                <a:lnTo>
                  <a:pt x="16778733" y="152272"/>
                </a:lnTo>
                <a:lnTo>
                  <a:pt x="16833723" y="161433"/>
                </a:lnTo>
                <a:lnTo>
                  <a:pt x="16874237" y="188976"/>
                </a:lnTo>
                <a:lnTo>
                  <a:pt x="16899319" y="234411"/>
                </a:lnTo>
                <a:lnTo>
                  <a:pt x="16907637" y="297562"/>
                </a:lnTo>
                <a:lnTo>
                  <a:pt x="16907637" y="557530"/>
                </a:lnTo>
                <a:close/>
              </a:path>
              <a:path w="19587465" h="711836">
                <a:moveTo>
                  <a:pt x="18426557" y="557530"/>
                </a:moveTo>
                <a:lnTo>
                  <a:pt x="18426557" y="157988"/>
                </a:lnTo>
                <a:lnTo>
                  <a:pt x="18535015" y="157988"/>
                </a:lnTo>
                <a:lnTo>
                  <a:pt x="18535015" y="557530"/>
                </a:lnTo>
                <a:close/>
              </a:path>
              <a:path w="19587465" h="711836">
                <a:moveTo>
                  <a:pt x="18821145" y="557530"/>
                </a:moveTo>
                <a:lnTo>
                  <a:pt x="18727293" y="542924"/>
                </a:lnTo>
                <a:lnTo>
                  <a:pt x="18680811" y="497966"/>
                </a:lnTo>
                <a:lnTo>
                  <a:pt x="18667731" y="418338"/>
                </a:lnTo>
                <a:lnTo>
                  <a:pt x="18667731" y="241554"/>
                </a:lnTo>
                <a:lnTo>
                  <a:pt x="18776189" y="241554"/>
                </a:lnTo>
                <a:lnTo>
                  <a:pt x="18776189" y="411734"/>
                </a:lnTo>
                <a:lnTo>
                  <a:pt x="18784951" y="458470"/>
                </a:lnTo>
                <a:lnTo>
                  <a:pt x="18824829" y="473584"/>
                </a:lnTo>
                <a:lnTo>
                  <a:pt x="18863311" y="473584"/>
                </a:lnTo>
                <a:lnTo>
                  <a:pt x="18863311" y="557530"/>
                </a:lnTo>
                <a:close/>
              </a:path>
              <a:path w="19587465" h="711836">
                <a:moveTo>
                  <a:pt x="19196177" y="557530"/>
                </a:moveTo>
                <a:lnTo>
                  <a:pt x="19192875" y="505460"/>
                </a:lnTo>
                <a:lnTo>
                  <a:pt x="18927191" y="445770"/>
                </a:lnTo>
                <a:lnTo>
                  <a:pt x="18935479" y="397303"/>
                </a:lnTo>
                <a:lnTo>
                  <a:pt x="18960339" y="362458"/>
                </a:lnTo>
                <a:lnTo>
                  <a:pt x="19190463" y="372872"/>
                </a:lnTo>
                <a:lnTo>
                  <a:pt x="19117359" y="377143"/>
                </a:lnTo>
                <a:lnTo>
                  <a:pt x="19070067" y="389128"/>
                </a:lnTo>
                <a:lnTo>
                  <a:pt x="19044285" y="409686"/>
                </a:lnTo>
                <a:lnTo>
                  <a:pt x="19035649" y="440056"/>
                </a:lnTo>
                <a:lnTo>
                  <a:pt x="19051397" y="477646"/>
                </a:lnTo>
                <a:lnTo>
                  <a:pt x="19092165" y="489966"/>
                </a:lnTo>
                <a:lnTo>
                  <a:pt x="19148807" y="473964"/>
                </a:lnTo>
                <a:lnTo>
                  <a:pt x="19190463" y="437516"/>
                </a:lnTo>
                <a:lnTo>
                  <a:pt x="19190463" y="372872"/>
                </a:lnTo>
                <a:lnTo>
                  <a:pt x="18960339" y="362458"/>
                </a:lnTo>
                <a:lnTo>
                  <a:pt x="19053047" y="324358"/>
                </a:lnTo>
                <a:lnTo>
                  <a:pt x="19191605" y="312800"/>
                </a:lnTo>
                <a:lnTo>
                  <a:pt x="19191605" y="291466"/>
                </a:lnTo>
                <a:lnTo>
                  <a:pt x="19173063" y="238252"/>
                </a:lnTo>
                <a:lnTo>
                  <a:pt x="19124931" y="223900"/>
                </a:lnTo>
                <a:lnTo>
                  <a:pt x="18971641" y="208026"/>
                </a:lnTo>
                <a:lnTo>
                  <a:pt x="19033491" y="164972"/>
                </a:lnTo>
                <a:lnTo>
                  <a:pt x="19124931" y="151892"/>
                </a:lnTo>
                <a:lnTo>
                  <a:pt x="19194525" y="158242"/>
                </a:lnTo>
                <a:lnTo>
                  <a:pt x="19249137" y="180086"/>
                </a:lnTo>
                <a:lnTo>
                  <a:pt x="19284949" y="222504"/>
                </a:lnTo>
                <a:lnTo>
                  <a:pt x="19297649" y="289434"/>
                </a:lnTo>
                <a:lnTo>
                  <a:pt x="19297649" y="557530"/>
                </a:lnTo>
                <a:close/>
              </a:path>
              <a:path w="19587465" h="711836">
                <a:moveTo>
                  <a:pt x="19559269" y="557530"/>
                </a:moveTo>
                <a:lnTo>
                  <a:pt x="19465163" y="542924"/>
                </a:lnTo>
                <a:lnTo>
                  <a:pt x="19418935" y="497966"/>
                </a:lnTo>
                <a:lnTo>
                  <a:pt x="19405853" y="418338"/>
                </a:lnTo>
                <a:lnTo>
                  <a:pt x="19405853" y="6604"/>
                </a:lnTo>
                <a:lnTo>
                  <a:pt x="19513803" y="6604"/>
                </a:lnTo>
                <a:lnTo>
                  <a:pt x="19513803" y="411734"/>
                </a:lnTo>
                <a:lnTo>
                  <a:pt x="19522441" y="458090"/>
                </a:lnTo>
                <a:lnTo>
                  <a:pt x="19562571" y="472820"/>
                </a:lnTo>
                <a:lnTo>
                  <a:pt x="19587465" y="472820"/>
                </a:lnTo>
                <a:lnTo>
                  <a:pt x="19587465" y="557530"/>
                </a:lnTo>
                <a:close/>
              </a:path>
              <a:path w="19587465" h="711836">
                <a:moveTo>
                  <a:pt x="5650230" y="553466"/>
                </a:moveTo>
                <a:lnTo>
                  <a:pt x="5610225" y="525398"/>
                </a:lnTo>
                <a:lnTo>
                  <a:pt x="5585365" y="479965"/>
                </a:lnTo>
                <a:lnTo>
                  <a:pt x="5845556" y="497332"/>
                </a:lnTo>
                <a:lnTo>
                  <a:pt x="5790692" y="542798"/>
                </a:lnTo>
                <a:lnTo>
                  <a:pt x="5703951" y="562864"/>
                </a:lnTo>
                <a:close/>
              </a:path>
              <a:path w="19587465" h="711836">
                <a:moveTo>
                  <a:pt x="6440678" y="541910"/>
                </a:moveTo>
                <a:lnTo>
                  <a:pt x="6368669" y="475616"/>
                </a:lnTo>
                <a:lnTo>
                  <a:pt x="6341999" y="359410"/>
                </a:lnTo>
                <a:lnTo>
                  <a:pt x="6367399" y="242316"/>
                </a:lnTo>
                <a:lnTo>
                  <a:pt x="6438011" y="174244"/>
                </a:lnTo>
                <a:lnTo>
                  <a:pt x="6542151" y="235840"/>
                </a:lnTo>
                <a:lnTo>
                  <a:pt x="6501590" y="243920"/>
                </a:lnTo>
                <a:lnTo>
                  <a:pt x="6474079" y="268096"/>
                </a:lnTo>
                <a:lnTo>
                  <a:pt x="6452997" y="359410"/>
                </a:lnTo>
                <a:lnTo>
                  <a:pt x="6462141" y="424308"/>
                </a:lnTo>
                <a:lnTo>
                  <a:pt x="6491224" y="465200"/>
                </a:lnTo>
                <a:lnTo>
                  <a:pt x="6542151" y="479298"/>
                </a:lnTo>
                <a:lnTo>
                  <a:pt x="6599682" y="459486"/>
                </a:lnTo>
                <a:lnTo>
                  <a:pt x="6621526" y="403224"/>
                </a:lnTo>
                <a:lnTo>
                  <a:pt x="6726809" y="403224"/>
                </a:lnTo>
                <a:lnTo>
                  <a:pt x="6701536" y="490728"/>
                </a:lnTo>
                <a:lnTo>
                  <a:pt x="6636258" y="544830"/>
                </a:lnTo>
                <a:lnTo>
                  <a:pt x="6541770" y="563244"/>
                </a:lnTo>
                <a:close/>
              </a:path>
              <a:path w="19587465" h="711836">
                <a:moveTo>
                  <a:pt x="12679935" y="541910"/>
                </a:moveTo>
                <a:lnTo>
                  <a:pt x="12607925" y="475616"/>
                </a:lnTo>
                <a:lnTo>
                  <a:pt x="12581255" y="359410"/>
                </a:lnTo>
                <a:lnTo>
                  <a:pt x="12606655" y="242316"/>
                </a:lnTo>
                <a:lnTo>
                  <a:pt x="12677267" y="174244"/>
                </a:lnTo>
                <a:lnTo>
                  <a:pt x="12781407" y="235840"/>
                </a:lnTo>
                <a:lnTo>
                  <a:pt x="12740847" y="243920"/>
                </a:lnTo>
                <a:lnTo>
                  <a:pt x="12713335" y="268096"/>
                </a:lnTo>
                <a:lnTo>
                  <a:pt x="12692253" y="359410"/>
                </a:lnTo>
                <a:lnTo>
                  <a:pt x="12701397" y="424308"/>
                </a:lnTo>
                <a:lnTo>
                  <a:pt x="12730479" y="465200"/>
                </a:lnTo>
                <a:lnTo>
                  <a:pt x="12781407" y="479298"/>
                </a:lnTo>
                <a:lnTo>
                  <a:pt x="12838939" y="459486"/>
                </a:lnTo>
                <a:lnTo>
                  <a:pt x="12860783" y="403224"/>
                </a:lnTo>
                <a:lnTo>
                  <a:pt x="12966065" y="403224"/>
                </a:lnTo>
                <a:lnTo>
                  <a:pt x="12940793" y="490728"/>
                </a:lnTo>
                <a:lnTo>
                  <a:pt x="12875515" y="544830"/>
                </a:lnTo>
                <a:lnTo>
                  <a:pt x="12781025" y="563244"/>
                </a:lnTo>
                <a:close/>
              </a:path>
              <a:path w="19587465" h="711836">
                <a:moveTo>
                  <a:pt x="3660902" y="539876"/>
                </a:moveTo>
                <a:lnTo>
                  <a:pt x="3590290" y="469900"/>
                </a:lnTo>
                <a:lnTo>
                  <a:pt x="3565271" y="359030"/>
                </a:lnTo>
                <a:lnTo>
                  <a:pt x="3590290" y="246252"/>
                </a:lnTo>
                <a:lnTo>
                  <a:pt x="3660902" y="175388"/>
                </a:lnTo>
                <a:lnTo>
                  <a:pt x="3767074" y="234568"/>
                </a:lnTo>
                <a:lnTo>
                  <a:pt x="3712464" y="251334"/>
                </a:lnTo>
                <a:lnTo>
                  <a:pt x="3684397" y="296418"/>
                </a:lnTo>
                <a:lnTo>
                  <a:pt x="3676269" y="359030"/>
                </a:lnTo>
                <a:lnTo>
                  <a:pt x="3684397" y="420370"/>
                </a:lnTo>
                <a:lnTo>
                  <a:pt x="3712464" y="464820"/>
                </a:lnTo>
                <a:lnTo>
                  <a:pt x="3767074" y="481330"/>
                </a:lnTo>
                <a:lnTo>
                  <a:pt x="3822954" y="464820"/>
                </a:lnTo>
                <a:lnTo>
                  <a:pt x="3851656" y="420370"/>
                </a:lnTo>
                <a:lnTo>
                  <a:pt x="3860038" y="359030"/>
                </a:lnTo>
                <a:lnTo>
                  <a:pt x="3851656" y="296418"/>
                </a:lnTo>
                <a:lnTo>
                  <a:pt x="3822954" y="251334"/>
                </a:lnTo>
                <a:lnTo>
                  <a:pt x="3767074" y="234568"/>
                </a:lnTo>
                <a:lnTo>
                  <a:pt x="3660902" y="175388"/>
                </a:lnTo>
                <a:lnTo>
                  <a:pt x="3767074" y="151130"/>
                </a:lnTo>
                <a:lnTo>
                  <a:pt x="3874135" y="175388"/>
                </a:lnTo>
                <a:lnTo>
                  <a:pt x="3945128" y="246252"/>
                </a:lnTo>
                <a:lnTo>
                  <a:pt x="3970528" y="359030"/>
                </a:lnTo>
                <a:lnTo>
                  <a:pt x="3945128" y="469900"/>
                </a:lnTo>
                <a:lnTo>
                  <a:pt x="3874135" y="539876"/>
                </a:lnTo>
                <a:lnTo>
                  <a:pt x="3767074" y="564008"/>
                </a:lnTo>
                <a:close/>
              </a:path>
              <a:path w="19587465" h="711836">
                <a:moveTo>
                  <a:pt x="5175758" y="539876"/>
                </a:moveTo>
                <a:lnTo>
                  <a:pt x="5105146" y="469900"/>
                </a:lnTo>
                <a:lnTo>
                  <a:pt x="5080127" y="359030"/>
                </a:lnTo>
                <a:lnTo>
                  <a:pt x="5105146" y="246252"/>
                </a:lnTo>
                <a:lnTo>
                  <a:pt x="5175758" y="175388"/>
                </a:lnTo>
                <a:lnTo>
                  <a:pt x="5281930" y="234568"/>
                </a:lnTo>
                <a:lnTo>
                  <a:pt x="5227320" y="251334"/>
                </a:lnTo>
                <a:lnTo>
                  <a:pt x="5199253" y="296418"/>
                </a:lnTo>
                <a:lnTo>
                  <a:pt x="5191125" y="359030"/>
                </a:lnTo>
                <a:lnTo>
                  <a:pt x="5199253" y="420370"/>
                </a:lnTo>
                <a:lnTo>
                  <a:pt x="5227320" y="464820"/>
                </a:lnTo>
                <a:lnTo>
                  <a:pt x="5281930" y="481330"/>
                </a:lnTo>
                <a:lnTo>
                  <a:pt x="5337810" y="464820"/>
                </a:lnTo>
                <a:lnTo>
                  <a:pt x="5366512" y="420370"/>
                </a:lnTo>
                <a:lnTo>
                  <a:pt x="5374894" y="359030"/>
                </a:lnTo>
                <a:lnTo>
                  <a:pt x="5366512" y="296418"/>
                </a:lnTo>
                <a:lnTo>
                  <a:pt x="5337810" y="251334"/>
                </a:lnTo>
                <a:lnTo>
                  <a:pt x="5281930" y="234568"/>
                </a:lnTo>
                <a:lnTo>
                  <a:pt x="5175758" y="175388"/>
                </a:lnTo>
                <a:lnTo>
                  <a:pt x="5281930" y="151130"/>
                </a:lnTo>
                <a:lnTo>
                  <a:pt x="5388991" y="175388"/>
                </a:lnTo>
                <a:lnTo>
                  <a:pt x="5459984" y="246252"/>
                </a:lnTo>
                <a:lnTo>
                  <a:pt x="5485384" y="359030"/>
                </a:lnTo>
                <a:lnTo>
                  <a:pt x="5459984" y="469900"/>
                </a:lnTo>
                <a:lnTo>
                  <a:pt x="5388991" y="539876"/>
                </a:lnTo>
                <a:lnTo>
                  <a:pt x="5281930" y="564008"/>
                </a:lnTo>
                <a:close/>
              </a:path>
              <a:path w="19587465" h="711836">
                <a:moveTo>
                  <a:pt x="6897878" y="539876"/>
                </a:moveTo>
                <a:lnTo>
                  <a:pt x="6827266" y="469900"/>
                </a:lnTo>
                <a:lnTo>
                  <a:pt x="6802247" y="359030"/>
                </a:lnTo>
                <a:lnTo>
                  <a:pt x="6827266" y="246252"/>
                </a:lnTo>
                <a:lnTo>
                  <a:pt x="6897878" y="175388"/>
                </a:lnTo>
                <a:lnTo>
                  <a:pt x="7004050" y="234568"/>
                </a:lnTo>
                <a:lnTo>
                  <a:pt x="6949440" y="251334"/>
                </a:lnTo>
                <a:lnTo>
                  <a:pt x="6921373" y="296418"/>
                </a:lnTo>
                <a:lnTo>
                  <a:pt x="6913245" y="359030"/>
                </a:lnTo>
                <a:lnTo>
                  <a:pt x="6921373" y="420370"/>
                </a:lnTo>
                <a:lnTo>
                  <a:pt x="6949440" y="464820"/>
                </a:lnTo>
                <a:lnTo>
                  <a:pt x="7004050" y="481330"/>
                </a:lnTo>
                <a:lnTo>
                  <a:pt x="7059930" y="464820"/>
                </a:lnTo>
                <a:lnTo>
                  <a:pt x="7088632" y="420370"/>
                </a:lnTo>
                <a:lnTo>
                  <a:pt x="7097014" y="359030"/>
                </a:lnTo>
                <a:lnTo>
                  <a:pt x="7088632" y="296418"/>
                </a:lnTo>
                <a:lnTo>
                  <a:pt x="7059930" y="251334"/>
                </a:lnTo>
                <a:lnTo>
                  <a:pt x="7004050" y="234568"/>
                </a:lnTo>
                <a:lnTo>
                  <a:pt x="6897878" y="175388"/>
                </a:lnTo>
                <a:lnTo>
                  <a:pt x="7004050" y="151130"/>
                </a:lnTo>
                <a:lnTo>
                  <a:pt x="7111111" y="175388"/>
                </a:lnTo>
                <a:lnTo>
                  <a:pt x="7182104" y="246252"/>
                </a:lnTo>
                <a:lnTo>
                  <a:pt x="7207504" y="359030"/>
                </a:lnTo>
                <a:lnTo>
                  <a:pt x="7182104" y="469900"/>
                </a:lnTo>
                <a:lnTo>
                  <a:pt x="7111111" y="539876"/>
                </a:lnTo>
                <a:lnTo>
                  <a:pt x="7004050" y="564008"/>
                </a:lnTo>
                <a:close/>
              </a:path>
              <a:path w="19587465" h="711836">
                <a:moveTo>
                  <a:pt x="17096487" y="539876"/>
                </a:moveTo>
                <a:lnTo>
                  <a:pt x="17025873" y="469900"/>
                </a:lnTo>
                <a:lnTo>
                  <a:pt x="17000855" y="359030"/>
                </a:lnTo>
                <a:lnTo>
                  <a:pt x="17025873" y="246252"/>
                </a:lnTo>
                <a:lnTo>
                  <a:pt x="17096487" y="175388"/>
                </a:lnTo>
                <a:lnTo>
                  <a:pt x="17202659" y="234568"/>
                </a:lnTo>
                <a:lnTo>
                  <a:pt x="17148047" y="251334"/>
                </a:lnTo>
                <a:lnTo>
                  <a:pt x="17119981" y="296418"/>
                </a:lnTo>
                <a:lnTo>
                  <a:pt x="17111853" y="359030"/>
                </a:lnTo>
                <a:lnTo>
                  <a:pt x="17119981" y="420370"/>
                </a:lnTo>
                <a:lnTo>
                  <a:pt x="17148047" y="464820"/>
                </a:lnTo>
                <a:lnTo>
                  <a:pt x="17202659" y="481330"/>
                </a:lnTo>
                <a:lnTo>
                  <a:pt x="17258539" y="464820"/>
                </a:lnTo>
                <a:lnTo>
                  <a:pt x="17287241" y="420370"/>
                </a:lnTo>
                <a:lnTo>
                  <a:pt x="17295621" y="359030"/>
                </a:lnTo>
                <a:lnTo>
                  <a:pt x="17287241" y="296418"/>
                </a:lnTo>
                <a:lnTo>
                  <a:pt x="17258539" y="251334"/>
                </a:lnTo>
                <a:lnTo>
                  <a:pt x="17202659" y="234568"/>
                </a:lnTo>
                <a:lnTo>
                  <a:pt x="17096487" y="175388"/>
                </a:lnTo>
                <a:lnTo>
                  <a:pt x="17202659" y="151130"/>
                </a:lnTo>
                <a:lnTo>
                  <a:pt x="17309719" y="175388"/>
                </a:lnTo>
                <a:lnTo>
                  <a:pt x="17380713" y="246252"/>
                </a:lnTo>
                <a:lnTo>
                  <a:pt x="17406113" y="359030"/>
                </a:lnTo>
                <a:lnTo>
                  <a:pt x="17380713" y="469900"/>
                </a:lnTo>
                <a:lnTo>
                  <a:pt x="17309719" y="539876"/>
                </a:lnTo>
                <a:lnTo>
                  <a:pt x="17202659" y="564008"/>
                </a:lnTo>
                <a:close/>
              </a:path>
              <a:path w="19587465" h="711836">
                <a:moveTo>
                  <a:pt x="1115060" y="551308"/>
                </a:moveTo>
                <a:lnTo>
                  <a:pt x="1067435" y="511810"/>
                </a:lnTo>
                <a:lnTo>
                  <a:pt x="1049147" y="445770"/>
                </a:lnTo>
                <a:lnTo>
                  <a:pt x="1314831" y="505460"/>
                </a:lnTo>
                <a:lnTo>
                  <a:pt x="1255903" y="549530"/>
                </a:lnTo>
                <a:lnTo>
                  <a:pt x="1178560" y="564516"/>
                </a:lnTo>
                <a:close/>
              </a:path>
              <a:path w="19587465" h="711836">
                <a:moveTo>
                  <a:pt x="10044176" y="551308"/>
                </a:moveTo>
                <a:lnTo>
                  <a:pt x="9996551" y="511810"/>
                </a:lnTo>
                <a:lnTo>
                  <a:pt x="9978263" y="445770"/>
                </a:lnTo>
                <a:lnTo>
                  <a:pt x="10243947" y="505460"/>
                </a:lnTo>
                <a:lnTo>
                  <a:pt x="10185018" y="549530"/>
                </a:lnTo>
                <a:lnTo>
                  <a:pt x="10107676" y="564516"/>
                </a:lnTo>
                <a:close/>
              </a:path>
              <a:path w="19587465" h="711836">
                <a:moveTo>
                  <a:pt x="10686416" y="541910"/>
                </a:moveTo>
                <a:lnTo>
                  <a:pt x="10629900" y="472948"/>
                </a:lnTo>
                <a:lnTo>
                  <a:pt x="10896600" y="500634"/>
                </a:lnTo>
                <a:lnTo>
                  <a:pt x="10843767" y="547242"/>
                </a:lnTo>
                <a:lnTo>
                  <a:pt x="10767187" y="564516"/>
                </a:lnTo>
                <a:close/>
              </a:path>
              <a:path w="19587465" h="711836">
                <a:moveTo>
                  <a:pt x="15699741" y="551308"/>
                </a:moveTo>
                <a:lnTo>
                  <a:pt x="15652115" y="511810"/>
                </a:lnTo>
                <a:lnTo>
                  <a:pt x="15633827" y="445770"/>
                </a:lnTo>
                <a:lnTo>
                  <a:pt x="15899511" y="505460"/>
                </a:lnTo>
                <a:lnTo>
                  <a:pt x="15840583" y="549530"/>
                </a:lnTo>
                <a:lnTo>
                  <a:pt x="15763241" y="564516"/>
                </a:lnTo>
                <a:close/>
              </a:path>
              <a:path w="19587465" h="711836">
                <a:moveTo>
                  <a:pt x="18993103" y="551308"/>
                </a:moveTo>
                <a:lnTo>
                  <a:pt x="18945479" y="511810"/>
                </a:lnTo>
                <a:lnTo>
                  <a:pt x="18927191" y="445770"/>
                </a:lnTo>
                <a:lnTo>
                  <a:pt x="19192875" y="505460"/>
                </a:lnTo>
                <a:lnTo>
                  <a:pt x="19133947" y="549530"/>
                </a:lnTo>
                <a:lnTo>
                  <a:pt x="19056603" y="564516"/>
                </a:lnTo>
                <a:close/>
              </a:path>
              <a:path w="19587465" h="711836">
                <a:moveTo>
                  <a:pt x="674878" y="540132"/>
                </a:moveTo>
                <a:lnTo>
                  <a:pt x="606171" y="468630"/>
                </a:lnTo>
                <a:lnTo>
                  <a:pt x="582803" y="356490"/>
                </a:lnTo>
                <a:lnTo>
                  <a:pt x="691261" y="379094"/>
                </a:lnTo>
                <a:lnTo>
                  <a:pt x="701802" y="431800"/>
                </a:lnTo>
                <a:lnTo>
                  <a:pt x="732282" y="471296"/>
                </a:lnTo>
                <a:lnTo>
                  <a:pt x="787146" y="486284"/>
                </a:lnTo>
                <a:lnTo>
                  <a:pt x="843534" y="470916"/>
                </a:lnTo>
                <a:lnTo>
                  <a:pt x="865251" y="425322"/>
                </a:lnTo>
                <a:lnTo>
                  <a:pt x="972058" y="425322"/>
                </a:lnTo>
                <a:lnTo>
                  <a:pt x="946531" y="503046"/>
                </a:lnTo>
                <a:lnTo>
                  <a:pt x="882269" y="549530"/>
                </a:lnTo>
                <a:lnTo>
                  <a:pt x="787146" y="564896"/>
                </a:lnTo>
                <a:close/>
              </a:path>
              <a:path w="19587465" h="711836">
                <a:moveTo>
                  <a:pt x="4161155" y="558672"/>
                </a:moveTo>
                <a:lnTo>
                  <a:pt x="4103497" y="537592"/>
                </a:lnTo>
                <a:lnTo>
                  <a:pt x="4062603" y="496950"/>
                </a:lnTo>
                <a:lnTo>
                  <a:pt x="4047490" y="432690"/>
                </a:lnTo>
                <a:lnTo>
                  <a:pt x="4148074" y="432690"/>
                </a:lnTo>
                <a:lnTo>
                  <a:pt x="4171696" y="479298"/>
                </a:lnTo>
                <a:lnTo>
                  <a:pt x="4226687" y="492378"/>
                </a:lnTo>
                <a:lnTo>
                  <a:pt x="4274947" y="482346"/>
                </a:lnTo>
                <a:lnTo>
                  <a:pt x="4292219" y="448564"/>
                </a:lnTo>
                <a:lnTo>
                  <a:pt x="4271899" y="415036"/>
                </a:lnTo>
                <a:lnTo>
                  <a:pt x="4244023" y="403892"/>
                </a:lnTo>
                <a:lnTo>
                  <a:pt x="4200906" y="392558"/>
                </a:lnTo>
                <a:lnTo>
                  <a:pt x="4124960" y="367792"/>
                </a:lnTo>
                <a:lnTo>
                  <a:pt x="4072763" y="328930"/>
                </a:lnTo>
                <a:lnTo>
                  <a:pt x="4053967" y="264922"/>
                </a:lnTo>
                <a:lnTo>
                  <a:pt x="4068318" y="212090"/>
                </a:lnTo>
                <a:lnTo>
                  <a:pt x="4222242" y="224282"/>
                </a:lnTo>
                <a:lnTo>
                  <a:pt x="4177792" y="232538"/>
                </a:lnTo>
                <a:lnTo>
                  <a:pt x="4161663" y="259588"/>
                </a:lnTo>
                <a:lnTo>
                  <a:pt x="4171823" y="279018"/>
                </a:lnTo>
                <a:lnTo>
                  <a:pt x="4204589" y="294514"/>
                </a:lnTo>
                <a:lnTo>
                  <a:pt x="4263898" y="309880"/>
                </a:lnTo>
                <a:lnTo>
                  <a:pt x="4333494" y="333248"/>
                </a:lnTo>
                <a:lnTo>
                  <a:pt x="4382262" y="371730"/>
                </a:lnTo>
                <a:lnTo>
                  <a:pt x="4400169" y="434340"/>
                </a:lnTo>
                <a:lnTo>
                  <a:pt x="4385691" y="495300"/>
                </a:lnTo>
                <a:lnTo>
                  <a:pt x="4346829" y="535560"/>
                </a:lnTo>
                <a:lnTo>
                  <a:pt x="4291203" y="557912"/>
                </a:lnTo>
                <a:lnTo>
                  <a:pt x="4226306" y="564896"/>
                </a:lnTo>
                <a:close/>
              </a:path>
              <a:path w="19587465" h="711836">
                <a:moveTo>
                  <a:pt x="4593971" y="558672"/>
                </a:moveTo>
                <a:lnTo>
                  <a:pt x="4536313" y="537592"/>
                </a:lnTo>
                <a:lnTo>
                  <a:pt x="4495419" y="496950"/>
                </a:lnTo>
                <a:lnTo>
                  <a:pt x="4480306" y="432690"/>
                </a:lnTo>
                <a:lnTo>
                  <a:pt x="4580890" y="432690"/>
                </a:lnTo>
                <a:lnTo>
                  <a:pt x="4604512" y="479298"/>
                </a:lnTo>
                <a:lnTo>
                  <a:pt x="4659503" y="492378"/>
                </a:lnTo>
                <a:lnTo>
                  <a:pt x="4707763" y="482346"/>
                </a:lnTo>
                <a:lnTo>
                  <a:pt x="4725035" y="448564"/>
                </a:lnTo>
                <a:lnTo>
                  <a:pt x="4704715" y="415036"/>
                </a:lnTo>
                <a:lnTo>
                  <a:pt x="4676839" y="403892"/>
                </a:lnTo>
                <a:lnTo>
                  <a:pt x="4633722" y="392558"/>
                </a:lnTo>
                <a:lnTo>
                  <a:pt x="4557776" y="367792"/>
                </a:lnTo>
                <a:lnTo>
                  <a:pt x="4505579" y="328930"/>
                </a:lnTo>
                <a:lnTo>
                  <a:pt x="4486783" y="264922"/>
                </a:lnTo>
                <a:lnTo>
                  <a:pt x="4501134" y="212090"/>
                </a:lnTo>
                <a:lnTo>
                  <a:pt x="4655058" y="224282"/>
                </a:lnTo>
                <a:lnTo>
                  <a:pt x="4610608" y="232538"/>
                </a:lnTo>
                <a:lnTo>
                  <a:pt x="4594479" y="259588"/>
                </a:lnTo>
                <a:lnTo>
                  <a:pt x="4604639" y="279018"/>
                </a:lnTo>
                <a:lnTo>
                  <a:pt x="4637405" y="294514"/>
                </a:lnTo>
                <a:lnTo>
                  <a:pt x="4696714" y="309880"/>
                </a:lnTo>
                <a:lnTo>
                  <a:pt x="4766310" y="333248"/>
                </a:lnTo>
                <a:lnTo>
                  <a:pt x="4815078" y="371730"/>
                </a:lnTo>
                <a:lnTo>
                  <a:pt x="4832985" y="434340"/>
                </a:lnTo>
                <a:lnTo>
                  <a:pt x="4818507" y="495300"/>
                </a:lnTo>
                <a:lnTo>
                  <a:pt x="4779645" y="535560"/>
                </a:lnTo>
                <a:lnTo>
                  <a:pt x="4724019" y="557912"/>
                </a:lnTo>
                <a:lnTo>
                  <a:pt x="4659122" y="564896"/>
                </a:lnTo>
                <a:close/>
              </a:path>
              <a:path w="19587465" h="711836">
                <a:moveTo>
                  <a:pt x="8119617" y="540132"/>
                </a:moveTo>
                <a:lnTo>
                  <a:pt x="8050911" y="468630"/>
                </a:lnTo>
                <a:lnTo>
                  <a:pt x="8027542" y="356490"/>
                </a:lnTo>
                <a:lnTo>
                  <a:pt x="8136001" y="379094"/>
                </a:lnTo>
                <a:lnTo>
                  <a:pt x="8146543" y="431800"/>
                </a:lnTo>
                <a:lnTo>
                  <a:pt x="8177022" y="471296"/>
                </a:lnTo>
                <a:lnTo>
                  <a:pt x="8231886" y="486284"/>
                </a:lnTo>
                <a:lnTo>
                  <a:pt x="8288274" y="470916"/>
                </a:lnTo>
                <a:lnTo>
                  <a:pt x="8309992" y="425322"/>
                </a:lnTo>
                <a:lnTo>
                  <a:pt x="8416798" y="425322"/>
                </a:lnTo>
                <a:lnTo>
                  <a:pt x="8391270" y="503046"/>
                </a:lnTo>
                <a:lnTo>
                  <a:pt x="8327009" y="549530"/>
                </a:lnTo>
                <a:lnTo>
                  <a:pt x="8231886" y="564896"/>
                </a:lnTo>
                <a:close/>
              </a:path>
              <a:path w="19587465" h="711836">
                <a:moveTo>
                  <a:pt x="8609711" y="558672"/>
                </a:moveTo>
                <a:lnTo>
                  <a:pt x="8552053" y="537592"/>
                </a:lnTo>
                <a:lnTo>
                  <a:pt x="8511159" y="496950"/>
                </a:lnTo>
                <a:lnTo>
                  <a:pt x="8496045" y="432690"/>
                </a:lnTo>
                <a:lnTo>
                  <a:pt x="8596630" y="432690"/>
                </a:lnTo>
                <a:lnTo>
                  <a:pt x="8620252" y="479298"/>
                </a:lnTo>
                <a:lnTo>
                  <a:pt x="8675242" y="492378"/>
                </a:lnTo>
                <a:lnTo>
                  <a:pt x="8723503" y="482346"/>
                </a:lnTo>
                <a:lnTo>
                  <a:pt x="8740775" y="448564"/>
                </a:lnTo>
                <a:lnTo>
                  <a:pt x="8720455" y="415036"/>
                </a:lnTo>
                <a:lnTo>
                  <a:pt x="8692578" y="403892"/>
                </a:lnTo>
                <a:lnTo>
                  <a:pt x="8649462" y="392558"/>
                </a:lnTo>
                <a:lnTo>
                  <a:pt x="8573517" y="367792"/>
                </a:lnTo>
                <a:lnTo>
                  <a:pt x="8521318" y="328930"/>
                </a:lnTo>
                <a:lnTo>
                  <a:pt x="8502523" y="264922"/>
                </a:lnTo>
                <a:lnTo>
                  <a:pt x="8516874" y="212090"/>
                </a:lnTo>
                <a:lnTo>
                  <a:pt x="8670798" y="224282"/>
                </a:lnTo>
                <a:lnTo>
                  <a:pt x="8626348" y="232538"/>
                </a:lnTo>
                <a:lnTo>
                  <a:pt x="8610218" y="259588"/>
                </a:lnTo>
                <a:lnTo>
                  <a:pt x="8620379" y="279018"/>
                </a:lnTo>
                <a:lnTo>
                  <a:pt x="8653144" y="294514"/>
                </a:lnTo>
                <a:lnTo>
                  <a:pt x="8712454" y="309880"/>
                </a:lnTo>
                <a:lnTo>
                  <a:pt x="8782050" y="333248"/>
                </a:lnTo>
                <a:lnTo>
                  <a:pt x="8830817" y="371730"/>
                </a:lnTo>
                <a:lnTo>
                  <a:pt x="8848725" y="434340"/>
                </a:lnTo>
                <a:lnTo>
                  <a:pt x="8834247" y="495300"/>
                </a:lnTo>
                <a:lnTo>
                  <a:pt x="8795385" y="535560"/>
                </a:lnTo>
                <a:lnTo>
                  <a:pt x="8739759" y="557912"/>
                </a:lnTo>
                <a:lnTo>
                  <a:pt x="8674862" y="564896"/>
                </a:lnTo>
                <a:close/>
              </a:path>
              <a:path w="19587465" h="711836">
                <a:moveTo>
                  <a:pt x="11439779" y="558672"/>
                </a:moveTo>
                <a:lnTo>
                  <a:pt x="11382120" y="537592"/>
                </a:lnTo>
                <a:lnTo>
                  <a:pt x="11341227" y="496950"/>
                </a:lnTo>
                <a:lnTo>
                  <a:pt x="11326115" y="432690"/>
                </a:lnTo>
                <a:lnTo>
                  <a:pt x="11426698" y="432690"/>
                </a:lnTo>
                <a:lnTo>
                  <a:pt x="11450319" y="479298"/>
                </a:lnTo>
                <a:lnTo>
                  <a:pt x="11505311" y="492378"/>
                </a:lnTo>
                <a:lnTo>
                  <a:pt x="11553570" y="482346"/>
                </a:lnTo>
                <a:lnTo>
                  <a:pt x="11570843" y="448564"/>
                </a:lnTo>
                <a:lnTo>
                  <a:pt x="11550523" y="415036"/>
                </a:lnTo>
                <a:lnTo>
                  <a:pt x="11522647" y="403892"/>
                </a:lnTo>
                <a:lnTo>
                  <a:pt x="11479530" y="392558"/>
                </a:lnTo>
                <a:lnTo>
                  <a:pt x="11403584" y="367792"/>
                </a:lnTo>
                <a:lnTo>
                  <a:pt x="11351387" y="328930"/>
                </a:lnTo>
                <a:lnTo>
                  <a:pt x="11332592" y="264922"/>
                </a:lnTo>
                <a:lnTo>
                  <a:pt x="11346943" y="212090"/>
                </a:lnTo>
                <a:lnTo>
                  <a:pt x="11500867" y="224282"/>
                </a:lnTo>
                <a:lnTo>
                  <a:pt x="11456417" y="232538"/>
                </a:lnTo>
                <a:lnTo>
                  <a:pt x="11440287" y="259588"/>
                </a:lnTo>
                <a:lnTo>
                  <a:pt x="11450447" y="279018"/>
                </a:lnTo>
                <a:lnTo>
                  <a:pt x="11483213" y="294514"/>
                </a:lnTo>
                <a:lnTo>
                  <a:pt x="11542522" y="309880"/>
                </a:lnTo>
                <a:lnTo>
                  <a:pt x="11612117" y="333248"/>
                </a:lnTo>
                <a:lnTo>
                  <a:pt x="11660887" y="371730"/>
                </a:lnTo>
                <a:lnTo>
                  <a:pt x="11678793" y="434340"/>
                </a:lnTo>
                <a:lnTo>
                  <a:pt x="11664315" y="495300"/>
                </a:lnTo>
                <a:lnTo>
                  <a:pt x="11625453" y="535560"/>
                </a:lnTo>
                <a:lnTo>
                  <a:pt x="11569827" y="557912"/>
                </a:lnTo>
                <a:lnTo>
                  <a:pt x="11504930" y="564896"/>
                </a:lnTo>
                <a:close/>
              </a:path>
              <a:path w="19587465" h="711836">
                <a:moveTo>
                  <a:pt x="14022069" y="540132"/>
                </a:moveTo>
                <a:lnTo>
                  <a:pt x="13953363" y="468630"/>
                </a:lnTo>
                <a:lnTo>
                  <a:pt x="13929995" y="356490"/>
                </a:lnTo>
                <a:lnTo>
                  <a:pt x="14038453" y="379094"/>
                </a:lnTo>
                <a:lnTo>
                  <a:pt x="14048993" y="431800"/>
                </a:lnTo>
                <a:lnTo>
                  <a:pt x="14079473" y="471296"/>
                </a:lnTo>
                <a:lnTo>
                  <a:pt x="14134211" y="486284"/>
                </a:lnTo>
                <a:lnTo>
                  <a:pt x="14190725" y="470916"/>
                </a:lnTo>
                <a:lnTo>
                  <a:pt x="14212443" y="425322"/>
                </a:lnTo>
                <a:lnTo>
                  <a:pt x="14319249" y="425322"/>
                </a:lnTo>
                <a:lnTo>
                  <a:pt x="14293723" y="503046"/>
                </a:lnTo>
                <a:lnTo>
                  <a:pt x="14229461" y="549530"/>
                </a:lnTo>
                <a:lnTo>
                  <a:pt x="14134211" y="564896"/>
                </a:lnTo>
                <a:close/>
              </a:path>
              <a:path w="19587465" h="711836">
                <a:moveTo>
                  <a:pt x="14974569" y="540132"/>
                </a:moveTo>
                <a:lnTo>
                  <a:pt x="14905863" y="468630"/>
                </a:lnTo>
                <a:lnTo>
                  <a:pt x="14882495" y="356490"/>
                </a:lnTo>
                <a:lnTo>
                  <a:pt x="14990953" y="379094"/>
                </a:lnTo>
                <a:lnTo>
                  <a:pt x="15001493" y="431800"/>
                </a:lnTo>
                <a:lnTo>
                  <a:pt x="15031973" y="471296"/>
                </a:lnTo>
                <a:lnTo>
                  <a:pt x="15086711" y="486284"/>
                </a:lnTo>
                <a:lnTo>
                  <a:pt x="15143225" y="470916"/>
                </a:lnTo>
                <a:lnTo>
                  <a:pt x="15164943" y="425322"/>
                </a:lnTo>
                <a:lnTo>
                  <a:pt x="15271749" y="425322"/>
                </a:lnTo>
                <a:lnTo>
                  <a:pt x="15246223" y="503046"/>
                </a:lnTo>
                <a:lnTo>
                  <a:pt x="15181961" y="549530"/>
                </a:lnTo>
                <a:lnTo>
                  <a:pt x="15086711" y="564896"/>
                </a:lnTo>
                <a:close/>
              </a:path>
              <a:path w="19587465" h="711836">
                <a:moveTo>
                  <a:pt x="17596739" y="558672"/>
                </a:moveTo>
                <a:lnTo>
                  <a:pt x="17539081" y="537592"/>
                </a:lnTo>
                <a:lnTo>
                  <a:pt x="17498187" y="496950"/>
                </a:lnTo>
                <a:lnTo>
                  <a:pt x="17483073" y="432690"/>
                </a:lnTo>
                <a:lnTo>
                  <a:pt x="17583659" y="432690"/>
                </a:lnTo>
                <a:lnTo>
                  <a:pt x="17607279" y="479298"/>
                </a:lnTo>
                <a:lnTo>
                  <a:pt x="17662271" y="492378"/>
                </a:lnTo>
                <a:lnTo>
                  <a:pt x="17710531" y="482346"/>
                </a:lnTo>
                <a:lnTo>
                  <a:pt x="17727803" y="448564"/>
                </a:lnTo>
                <a:lnTo>
                  <a:pt x="17707483" y="415036"/>
                </a:lnTo>
                <a:lnTo>
                  <a:pt x="17679607" y="403892"/>
                </a:lnTo>
                <a:lnTo>
                  <a:pt x="17636491" y="392558"/>
                </a:lnTo>
                <a:lnTo>
                  <a:pt x="17560543" y="367792"/>
                </a:lnTo>
                <a:lnTo>
                  <a:pt x="17508347" y="328930"/>
                </a:lnTo>
                <a:lnTo>
                  <a:pt x="17489551" y="264922"/>
                </a:lnTo>
                <a:lnTo>
                  <a:pt x="17503901" y="212090"/>
                </a:lnTo>
                <a:lnTo>
                  <a:pt x="17657825" y="224282"/>
                </a:lnTo>
                <a:lnTo>
                  <a:pt x="17613375" y="232538"/>
                </a:lnTo>
                <a:lnTo>
                  <a:pt x="17597247" y="259588"/>
                </a:lnTo>
                <a:lnTo>
                  <a:pt x="17607407" y="279018"/>
                </a:lnTo>
                <a:lnTo>
                  <a:pt x="17640173" y="294514"/>
                </a:lnTo>
                <a:lnTo>
                  <a:pt x="17699483" y="309880"/>
                </a:lnTo>
                <a:lnTo>
                  <a:pt x="17769077" y="333248"/>
                </a:lnTo>
                <a:lnTo>
                  <a:pt x="17817845" y="371730"/>
                </a:lnTo>
                <a:lnTo>
                  <a:pt x="17835753" y="434340"/>
                </a:lnTo>
                <a:lnTo>
                  <a:pt x="17821275" y="495300"/>
                </a:lnTo>
                <a:lnTo>
                  <a:pt x="17782413" y="535560"/>
                </a:lnTo>
                <a:lnTo>
                  <a:pt x="17726787" y="557912"/>
                </a:lnTo>
                <a:lnTo>
                  <a:pt x="17661891" y="564896"/>
                </a:lnTo>
                <a:close/>
              </a:path>
              <a:path w="19587465" h="711836">
                <a:moveTo>
                  <a:pt x="18092419" y="548894"/>
                </a:moveTo>
                <a:lnTo>
                  <a:pt x="18042763" y="503046"/>
                </a:lnTo>
                <a:lnTo>
                  <a:pt x="18134839" y="481838"/>
                </a:lnTo>
                <a:lnTo>
                  <a:pt x="18170907" y="473932"/>
                </a:lnTo>
                <a:lnTo>
                  <a:pt x="18197449" y="450216"/>
                </a:lnTo>
                <a:lnTo>
                  <a:pt x="18219167" y="359030"/>
                </a:lnTo>
                <a:lnTo>
                  <a:pt x="18214055" y="303784"/>
                </a:lnTo>
                <a:lnTo>
                  <a:pt x="18198845" y="264922"/>
                </a:lnTo>
                <a:lnTo>
                  <a:pt x="18174859" y="241840"/>
                </a:lnTo>
                <a:lnTo>
                  <a:pt x="18143347" y="234188"/>
                </a:lnTo>
                <a:lnTo>
                  <a:pt x="18042763" y="219074"/>
                </a:lnTo>
                <a:lnTo>
                  <a:pt x="18095849" y="169292"/>
                </a:lnTo>
                <a:lnTo>
                  <a:pt x="18169637" y="151892"/>
                </a:lnTo>
                <a:lnTo>
                  <a:pt x="18252441" y="174370"/>
                </a:lnTo>
                <a:lnTo>
                  <a:pt x="18309337" y="242696"/>
                </a:lnTo>
                <a:lnTo>
                  <a:pt x="18330037" y="360172"/>
                </a:lnTo>
                <a:lnTo>
                  <a:pt x="18307685" y="474472"/>
                </a:lnTo>
                <a:lnTo>
                  <a:pt x="18247361" y="541910"/>
                </a:lnTo>
                <a:lnTo>
                  <a:pt x="18161763" y="564896"/>
                </a:lnTo>
                <a:close/>
              </a:path>
              <a:path w="19587465" h="711836">
                <a:moveTo>
                  <a:pt x="17934305" y="703962"/>
                </a:moveTo>
                <a:lnTo>
                  <a:pt x="17934305" y="157988"/>
                </a:lnTo>
                <a:lnTo>
                  <a:pt x="18036541" y="157988"/>
                </a:lnTo>
                <a:lnTo>
                  <a:pt x="18042763" y="219074"/>
                </a:lnTo>
                <a:lnTo>
                  <a:pt x="18143347" y="234188"/>
                </a:lnTo>
                <a:lnTo>
                  <a:pt x="18080355" y="254890"/>
                </a:lnTo>
                <a:lnTo>
                  <a:pt x="18042763" y="300100"/>
                </a:lnTo>
                <a:lnTo>
                  <a:pt x="18042763" y="417958"/>
                </a:lnTo>
                <a:lnTo>
                  <a:pt x="18079339" y="462916"/>
                </a:lnTo>
                <a:lnTo>
                  <a:pt x="18134839" y="481838"/>
                </a:lnTo>
                <a:lnTo>
                  <a:pt x="18042763" y="503046"/>
                </a:lnTo>
                <a:lnTo>
                  <a:pt x="18042763" y="703962"/>
                </a:lnTo>
                <a:close/>
              </a:path>
              <a:path w="19587465" h="711836">
                <a:moveTo>
                  <a:pt x="2643871" y="708137"/>
                </a:moveTo>
                <a:lnTo>
                  <a:pt x="2594356" y="697102"/>
                </a:lnTo>
                <a:lnTo>
                  <a:pt x="2533777" y="658368"/>
                </a:lnTo>
                <a:lnTo>
                  <a:pt x="2515362" y="606552"/>
                </a:lnTo>
                <a:lnTo>
                  <a:pt x="2523458" y="574739"/>
                </a:lnTo>
                <a:lnTo>
                  <a:pt x="2547748" y="547116"/>
                </a:lnTo>
                <a:lnTo>
                  <a:pt x="2652141" y="553846"/>
                </a:lnTo>
                <a:lnTo>
                  <a:pt x="2626106" y="571246"/>
                </a:lnTo>
                <a:lnTo>
                  <a:pt x="2616074" y="597154"/>
                </a:lnTo>
                <a:lnTo>
                  <a:pt x="2637409" y="629158"/>
                </a:lnTo>
                <a:lnTo>
                  <a:pt x="2706498" y="643890"/>
                </a:lnTo>
                <a:lnTo>
                  <a:pt x="2753265" y="640287"/>
                </a:lnTo>
                <a:lnTo>
                  <a:pt x="2783840" y="629540"/>
                </a:lnTo>
                <a:lnTo>
                  <a:pt x="2806319" y="594742"/>
                </a:lnTo>
                <a:lnTo>
                  <a:pt x="2798573" y="572642"/>
                </a:lnTo>
                <a:lnTo>
                  <a:pt x="2772791" y="558672"/>
                </a:lnTo>
                <a:lnTo>
                  <a:pt x="2724912" y="553846"/>
                </a:lnTo>
                <a:lnTo>
                  <a:pt x="2652141" y="553846"/>
                </a:lnTo>
                <a:lnTo>
                  <a:pt x="2547748" y="547116"/>
                </a:lnTo>
                <a:lnTo>
                  <a:pt x="2577212" y="529970"/>
                </a:lnTo>
                <a:lnTo>
                  <a:pt x="2578862" y="529464"/>
                </a:lnTo>
                <a:lnTo>
                  <a:pt x="2569718" y="524638"/>
                </a:lnTo>
                <a:lnTo>
                  <a:pt x="2543175" y="502286"/>
                </a:lnTo>
                <a:lnTo>
                  <a:pt x="2530983" y="469900"/>
                </a:lnTo>
                <a:lnTo>
                  <a:pt x="2549906" y="427610"/>
                </a:lnTo>
                <a:lnTo>
                  <a:pt x="2589403" y="403860"/>
                </a:lnTo>
                <a:lnTo>
                  <a:pt x="2643251" y="423544"/>
                </a:lnTo>
                <a:lnTo>
                  <a:pt x="2627123" y="430402"/>
                </a:lnTo>
                <a:lnTo>
                  <a:pt x="2612390" y="449072"/>
                </a:lnTo>
                <a:lnTo>
                  <a:pt x="2621153" y="462152"/>
                </a:lnTo>
                <a:lnTo>
                  <a:pt x="2651887" y="470154"/>
                </a:lnTo>
                <a:lnTo>
                  <a:pt x="2712212" y="472820"/>
                </a:lnTo>
                <a:lnTo>
                  <a:pt x="2722118" y="472820"/>
                </a:lnTo>
                <a:lnTo>
                  <a:pt x="2808065" y="479679"/>
                </a:lnTo>
                <a:lnTo>
                  <a:pt x="2867152" y="500252"/>
                </a:lnTo>
                <a:lnTo>
                  <a:pt x="2901379" y="534877"/>
                </a:lnTo>
                <a:lnTo>
                  <a:pt x="2912745" y="584072"/>
                </a:lnTo>
                <a:lnTo>
                  <a:pt x="2899680" y="635889"/>
                </a:lnTo>
                <a:lnTo>
                  <a:pt x="2860421" y="676656"/>
                </a:lnTo>
                <a:lnTo>
                  <a:pt x="2796143" y="703009"/>
                </a:lnTo>
                <a:lnTo>
                  <a:pt x="2708149" y="711836"/>
                </a:lnTo>
                <a:close/>
              </a:path>
              <a:path w="19587465" h="711836">
                <a:moveTo>
                  <a:pt x="13625815" y="708137"/>
                </a:moveTo>
                <a:lnTo>
                  <a:pt x="13576299" y="697102"/>
                </a:lnTo>
                <a:lnTo>
                  <a:pt x="13515721" y="658368"/>
                </a:lnTo>
                <a:lnTo>
                  <a:pt x="13497307" y="606552"/>
                </a:lnTo>
                <a:lnTo>
                  <a:pt x="13505403" y="574739"/>
                </a:lnTo>
                <a:lnTo>
                  <a:pt x="13529691" y="547116"/>
                </a:lnTo>
                <a:lnTo>
                  <a:pt x="13634085" y="553846"/>
                </a:lnTo>
                <a:lnTo>
                  <a:pt x="13608049" y="571246"/>
                </a:lnTo>
                <a:lnTo>
                  <a:pt x="13598017" y="597154"/>
                </a:lnTo>
                <a:lnTo>
                  <a:pt x="13619353" y="629158"/>
                </a:lnTo>
                <a:lnTo>
                  <a:pt x="13688441" y="643890"/>
                </a:lnTo>
                <a:lnTo>
                  <a:pt x="13735209" y="640287"/>
                </a:lnTo>
                <a:lnTo>
                  <a:pt x="13765785" y="629540"/>
                </a:lnTo>
                <a:lnTo>
                  <a:pt x="13788263" y="594742"/>
                </a:lnTo>
                <a:lnTo>
                  <a:pt x="13780517" y="572642"/>
                </a:lnTo>
                <a:lnTo>
                  <a:pt x="13754735" y="558672"/>
                </a:lnTo>
                <a:lnTo>
                  <a:pt x="13706857" y="553846"/>
                </a:lnTo>
                <a:lnTo>
                  <a:pt x="13634085" y="553846"/>
                </a:lnTo>
                <a:lnTo>
                  <a:pt x="13529691" y="547116"/>
                </a:lnTo>
                <a:lnTo>
                  <a:pt x="13559155" y="529970"/>
                </a:lnTo>
                <a:lnTo>
                  <a:pt x="13560807" y="529464"/>
                </a:lnTo>
                <a:lnTo>
                  <a:pt x="13551663" y="524638"/>
                </a:lnTo>
                <a:lnTo>
                  <a:pt x="13525119" y="502286"/>
                </a:lnTo>
                <a:lnTo>
                  <a:pt x="13512927" y="469900"/>
                </a:lnTo>
                <a:lnTo>
                  <a:pt x="13531849" y="427610"/>
                </a:lnTo>
                <a:lnTo>
                  <a:pt x="13571347" y="403860"/>
                </a:lnTo>
                <a:lnTo>
                  <a:pt x="13625195" y="423544"/>
                </a:lnTo>
                <a:lnTo>
                  <a:pt x="13609067" y="430402"/>
                </a:lnTo>
                <a:lnTo>
                  <a:pt x="13594335" y="449072"/>
                </a:lnTo>
                <a:lnTo>
                  <a:pt x="13603097" y="462152"/>
                </a:lnTo>
                <a:lnTo>
                  <a:pt x="13633831" y="470154"/>
                </a:lnTo>
                <a:lnTo>
                  <a:pt x="13694157" y="472820"/>
                </a:lnTo>
                <a:lnTo>
                  <a:pt x="13704063" y="472820"/>
                </a:lnTo>
                <a:lnTo>
                  <a:pt x="13790011" y="479679"/>
                </a:lnTo>
                <a:lnTo>
                  <a:pt x="13849095" y="500252"/>
                </a:lnTo>
                <a:lnTo>
                  <a:pt x="13883323" y="534877"/>
                </a:lnTo>
                <a:lnTo>
                  <a:pt x="13894689" y="584072"/>
                </a:lnTo>
                <a:lnTo>
                  <a:pt x="13881625" y="635889"/>
                </a:lnTo>
                <a:lnTo>
                  <a:pt x="13842365" y="676656"/>
                </a:lnTo>
                <a:lnTo>
                  <a:pt x="13778087" y="703009"/>
                </a:lnTo>
                <a:lnTo>
                  <a:pt x="13690093" y="711836"/>
                </a:lnTo>
                <a:close/>
              </a:path>
            </a:pathLst>
          </a:custGeom>
          <a:solidFill>
            <a:srgbClr val="15608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" name="object 9"/>
          <p:cNvSpPr/>
          <p:nvPr/>
        </p:nvSpPr>
        <p:spPr>
          <a:xfrm>
            <a:off x="2910599" y="538539"/>
            <a:ext cx="6285859" cy="232205"/>
          </a:xfrm>
          <a:custGeom>
            <a:avLst/>
            <a:gdLst/>
            <a:ahLst/>
            <a:cxnLst/>
            <a:rect l="l" t="t" r="r" b="b"/>
            <a:pathLst>
              <a:path w="19599657" h="724028">
                <a:moveTo>
                  <a:pt x="1855724" y="96646"/>
                </a:moveTo>
                <a:lnTo>
                  <a:pt x="1839976" y="58928"/>
                </a:lnTo>
                <a:lnTo>
                  <a:pt x="1855724" y="21082"/>
                </a:lnTo>
                <a:lnTo>
                  <a:pt x="1901317" y="6096"/>
                </a:lnTo>
                <a:lnTo>
                  <a:pt x="1946910" y="21082"/>
                </a:lnTo>
                <a:lnTo>
                  <a:pt x="1962785" y="58928"/>
                </a:lnTo>
                <a:lnTo>
                  <a:pt x="1946910" y="96646"/>
                </a:lnTo>
                <a:lnTo>
                  <a:pt x="1901317" y="111760"/>
                </a:lnTo>
                <a:close/>
              </a:path>
              <a:path w="19599657" h="724028">
                <a:moveTo>
                  <a:pt x="9132824" y="96646"/>
                </a:moveTo>
                <a:lnTo>
                  <a:pt x="9117076" y="58928"/>
                </a:lnTo>
                <a:lnTo>
                  <a:pt x="9132824" y="21082"/>
                </a:lnTo>
                <a:lnTo>
                  <a:pt x="9178416" y="6096"/>
                </a:lnTo>
                <a:lnTo>
                  <a:pt x="9224011" y="21082"/>
                </a:lnTo>
                <a:lnTo>
                  <a:pt x="9239886" y="58928"/>
                </a:lnTo>
                <a:lnTo>
                  <a:pt x="9224011" y="96646"/>
                </a:lnTo>
                <a:lnTo>
                  <a:pt x="9178416" y="111760"/>
                </a:lnTo>
                <a:close/>
              </a:path>
              <a:path w="19599657" h="724028">
                <a:moveTo>
                  <a:pt x="11135361" y="96646"/>
                </a:moveTo>
                <a:lnTo>
                  <a:pt x="11119613" y="58928"/>
                </a:lnTo>
                <a:lnTo>
                  <a:pt x="11135361" y="21082"/>
                </a:lnTo>
                <a:lnTo>
                  <a:pt x="11180953" y="6096"/>
                </a:lnTo>
                <a:lnTo>
                  <a:pt x="11226546" y="21082"/>
                </a:lnTo>
                <a:lnTo>
                  <a:pt x="11242421" y="58928"/>
                </a:lnTo>
                <a:lnTo>
                  <a:pt x="11226546" y="96646"/>
                </a:lnTo>
                <a:lnTo>
                  <a:pt x="11180953" y="111760"/>
                </a:lnTo>
                <a:close/>
              </a:path>
              <a:path w="19599657" h="724028">
                <a:moveTo>
                  <a:pt x="12392661" y="96646"/>
                </a:moveTo>
                <a:lnTo>
                  <a:pt x="12376913" y="58928"/>
                </a:lnTo>
                <a:lnTo>
                  <a:pt x="12392661" y="21082"/>
                </a:lnTo>
                <a:lnTo>
                  <a:pt x="12438253" y="6096"/>
                </a:lnTo>
                <a:lnTo>
                  <a:pt x="12483845" y="21082"/>
                </a:lnTo>
                <a:lnTo>
                  <a:pt x="12499721" y="58928"/>
                </a:lnTo>
                <a:lnTo>
                  <a:pt x="12483845" y="96646"/>
                </a:lnTo>
                <a:lnTo>
                  <a:pt x="12438253" y="111760"/>
                </a:lnTo>
                <a:close/>
              </a:path>
              <a:path w="19599657" h="724028">
                <a:moveTo>
                  <a:pt x="18441415" y="96646"/>
                </a:moveTo>
                <a:lnTo>
                  <a:pt x="18425667" y="58928"/>
                </a:lnTo>
                <a:lnTo>
                  <a:pt x="18441415" y="21082"/>
                </a:lnTo>
                <a:lnTo>
                  <a:pt x="18487009" y="6096"/>
                </a:lnTo>
                <a:lnTo>
                  <a:pt x="18532603" y="21082"/>
                </a:lnTo>
                <a:lnTo>
                  <a:pt x="18548477" y="58928"/>
                </a:lnTo>
                <a:lnTo>
                  <a:pt x="18532603" y="96646"/>
                </a:lnTo>
                <a:lnTo>
                  <a:pt x="18487009" y="111760"/>
                </a:lnTo>
                <a:close/>
              </a:path>
              <a:path w="19599657" h="724028">
                <a:moveTo>
                  <a:pt x="6200140" y="247650"/>
                </a:moveTo>
                <a:lnTo>
                  <a:pt x="6091682" y="247650"/>
                </a:lnTo>
                <a:lnTo>
                  <a:pt x="6025388" y="247650"/>
                </a:lnTo>
                <a:lnTo>
                  <a:pt x="6025388" y="164084"/>
                </a:lnTo>
                <a:lnTo>
                  <a:pt x="6091682" y="164084"/>
                </a:lnTo>
                <a:lnTo>
                  <a:pt x="6091682" y="69978"/>
                </a:lnTo>
                <a:lnTo>
                  <a:pt x="6200140" y="69978"/>
                </a:lnTo>
                <a:lnTo>
                  <a:pt x="6200140" y="164084"/>
                </a:lnTo>
                <a:lnTo>
                  <a:pt x="6287262" y="164084"/>
                </a:lnTo>
                <a:lnTo>
                  <a:pt x="6287262" y="247650"/>
                </a:lnTo>
                <a:close/>
              </a:path>
              <a:path w="19599657" h="724028">
                <a:moveTo>
                  <a:pt x="11901423" y="247650"/>
                </a:moveTo>
                <a:lnTo>
                  <a:pt x="11792965" y="247650"/>
                </a:lnTo>
                <a:lnTo>
                  <a:pt x="11726671" y="247650"/>
                </a:lnTo>
                <a:lnTo>
                  <a:pt x="11726671" y="164084"/>
                </a:lnTo>
                <a:lnTo>
                  <a:pt x="11792965" y="164084"/>
                </a:lnTo>
                <a:lnTo>
                  <a:pt x="11792965" y="69978"/>
                </a:lnTo>
                <a:lnTo>
                  <a:pt x="11901423" y="69978"/>
                </a:lnTo>
                <a:lnTo>
                  <a:pt x="11901423" y="164084"/>
                </a:lnTo>
                <a:lnTo>
                  <a:pt x="11988545" y="164084"/>
                </a:lnTo>
                <a:lnTo>
                  <a:pt x="11988545" y="247650"/>
                </a:lnTo>
                <a:close/>
              </a:path>
              <a:path w="19599657" h="724028">
                <a:moveTo>
                  <a:pt x="13193775" y="247650"/>
                </a:moveTo>
                <a:lnTo>
                  <a:pt x="13085317" y="247650"/>
                </a:lnTo>
                <a:lnTo>
                  <a:pt x="13019023" y="247650"/>
                </a:lnTo>
                <a:lnTo>
                  <a:pt x="13019023" y="164084"/>
                </a:lnTo>
                <a:lnTo>
                  <a:pt x="13085317" y="164084"/>
                </a:lnTo>
                <a:lnTo>
                  <a:pt x="13085317" y="69978"/>
                </a:lnTo>
                <a:lnTo>
                  <a:pt x="13193775" y="69978"/>
                </a:lnTo>
                <a:lnTo>
                  <a:pt x="13193775" y="164084"/>
                </a:lnTo>
                <a:lnTo>
                  <a:pt x="13280897" y="164084"/>
                </a:lnTo>
                <a:lnTo>
                  <a:pt x="13280897" y="247650"/>
                </a:lnTo>
                <a:close/>
              </a:path>
              <a:path w="19599657" h="724028">
                <a:moveTo>
                  <a:pt x="18782285" y="247650"/>
                </a:moveTo>
                <a:lnTo>
                  <a:pt x="18673827" y="247650"/>
                </a:lnTo>
                <a:lnTo>
                  <a:pt x="18607533" y="247650"/>
                </a:lnTo>
                <a:lnTo>
                  <a:pt x="18607533" y="164084"/>
                </a:lnTo>
                <a:lnTo>
                  <a:pt x="18673827" y="164084"/>
                </a:lnTo>
                <a:lnTo>
                  <a:pt x="18673827" y="69978"/>
                </a:lnTo>
                <a:lnTo>
                  <a:pt x="18782285" y="69978"/>
                </a:lnTo>
                <a:lnTo>
                  <a:pt x="18782285" y="164084"/>
                </a:lnTo>
                <a:lnTo>
                  <a:pt x="18869407" y="164084"/>
                </a:lnTo>
                <a:lnTo>
                  <a:pt x="18869407" y="247650"/>
                </a:lnTo>
                <a:close/>
              </a:path>
              <a:path w="19599657" h="724028">
                <a:moveTo>
                  <a:pt x="1763395" y="250062"/>
                </a:moveTo>
                <a:lnTo>
                  <a:pt x="1643508" y="233298"/>
                </a:lnTo>
                <a:lnTo>
                  <a:pt x="1690244" y="178054"/>
                </a:lnTo>
                <a:lnTo>
                  <a:pt x="1765554" y="158878"/>
                </a:lnTo>
                <a:lnTo>
                  <a:pt x="1773683" y="158878"/>
                </a:lnTo>
                <a:lnTo>
                  <a:pt x="1773683" y="250062"/>
                </a:lnTo>
                <a:close/>
              </a:path>
              <a:path w="19599657" h="724028">
                <a:moveTo>
                  <a:pt x="12300331" y="250062"/>
                </a:moveTo>
                <a:lnTo>
                  <a:pt x="12180443" y="233298"/>
                </a:lnTo>
                <a:lnTo>
                  <a:pt x="12227179" y="178054"/>
                </a:lnTo>
                <a:lnTo>
                  <a:pt x="12302489" y="158878"/>
                </a:lnTo>
                <a:lnTo>
                  <a:pt x="12310617" y="158878"/>
                </a:lnTo>
                <a:lnTo>
                  <a:pt x="12310617" y="250062"/>
                </a:lnTo>
                <a:close/>
              </a:path>
              <a:path w="19599657" h="724028">
                <a:moveTo>
                  <a:pt x="15601315" y="250062"/>
                </a:moveTo>
                <a:lnTo>
                  <a:pt x="15481427" y="233298"/>
                </a:lnTo>
                <a:lnTo>
                  <a:pt x="15528163" y="178054"/>
                </a:lnTo>
                <a:lnTo>
                  <a:pt x="15603473" y="158878"/>
                </a:lnTo>
                <a:lnTo>
                  <a:pt x="15611603" y="158878"/>
                </a:lnTo>
                <a:lnTo>
                  <a:pt x="15611603" y="250062"/>
                </a:lnTo>
                <a:close/>
              </a:path>
              <a:path w="19599657" h="724028">
                <a:moveTo>
                  <a:pt x="4293362" y="284862"/>
                </a:moveTo>
                <a:lnTo>
                  <a:pt x="4273931" y="242316"/>
                </a:lnTo>
                <a:lnTo>
                  <a:pt x="4228338" y="230378"/>
                </a:lnTo>
                <a:lnTo>
                  <a:pt x="4074414" y="218186"/>
                </a:lnTo>
                <a:lnTo>
                  <a:pt x="4112641" y="183134"/>
                </a:lnTo>
                <a:lnTo>
                  <a:pt x="4166743" y="163704"/>
                </a:lnTo>
                <a:lnTo>
                  <a:pt x="4228338" y="157608"/>
                </a:lnTo>
                <a:lnTo>
                  <a:pt x="4288409" y="163704"/>
                </a:lnTo>
                <a:lnTo>
                  <a:pt x="4341622" y="184404"/>
                </a:lnTo>
                <a:lnTo>
                  <a:pt x="4379722" y="223520"/>
                </a:lnTo>
                <a:lnTo>
                  <a:pt x="4394073" y="284862"/>
                </a:lnTo>
                <a:close/>
              </a:path>
              <a:path w="19599657" h="724028">
                <a:moveTo>
                  <a:pt x="4726178" y="284862"/>
                </a:moveTo>
                <a:lnTo>
                  <a:pt x="4706747" y="242316"/>
                </a:lnTo>
                <a:lnTo>
                  <a:pt x="4661154" y="230378"/>
                </a:lnTo>
                <a:lnTo>
                  <a:pt x="4507230" y="218186"/>
                </a:lnTo>
                <a:lnTo>
                  <a:pt x="4545457" y="183134"/>
                </a:lnTo>
                <a:lnTo>
                  <a:pt x="4599559" y="163704"/>
                </a:lnTo>
                <a:lnTo>
                  <a:pt x="4661154" y="157608"/>
                </a:lnTo>
                <a:lnTo>
                  <a:pt x="4721225" y="163704"/>
                </a:lnTo>
                <a:lnTo>
                  <a:pt x="4774438" y="184404"/>
                </a:lnTo>
                <a:lnTo>
                  <a:pt x="4812538" y="223520"/>
                </a:lnTo>
                <a:lnTo>
                  <a:pt x="4826889" y="284862"/>
                </a:lnTo>
                <a:close/>
              </a:path>
              <a:path w="19599657" h="724028">
                <a:moveTo>
                  <a:pt x="8741918" y="284862"/>
                </a:moveTo>
                <a:lnTo>
                  <a:pt x="8722488" y="242316"/>
                </a:lnTo>
                <a:lnTo>
                  <a:pt x="8676894" y="230378"/>
                </a:lnTo>
                <a:lnTo>
                  <a:pt x="8522970" y="218186"/>
                </a:lnTo>
                <a:lnTo>
                  <a:pt x="8561197" y="183134"/>
                </a:lnTo>
                <a:lnTo>
                  <a:pt x="8615299" y="163704"/>
                </a:lnTo>
                <a:lnTo>
                  <a:pt x="8676894" y="157608"/>
                </a:lnTo>
                <a:lnTo>
                  <a:pt x="8736964" y="163704"/>
                </a:lnTo>
                <a:lnTo>
                  <a:pt x="8790178" y="184404"/>
                </a:lnTo>
                <a:lnTo>
                  <a:pt x="8828278" y="223520"/>
                </a:lnTo>
                <a:lnTo>
                  <a:pt x="8842629" y="284862"/>
                </a:lnTo>
                <a:close/>
              </a:path>
              <a:path w="19599657" h="724028">
                <a:moveTo>
                  <a:pt x="11571987" y="284862"/>
                </a:moveTo>
                <a:lnTo>
                  <a:pt x="11552555" y="242316"/>
                </a:lnTo>
                <a:lnTo>
                  <a:pt x="11506963" y="230378"/>
                </a:lnTo>
                <a:lnTo>
                  <a:pt x="11353039" y="218186"/>
                </a:lnTo>
                <a:lnTo>
                  <a:pt x="11391264" y="183134"/>
                </a:lnTo>
                <a:lnTo>
                  <a:pt x="11445366" y="163704"/>
                </a:lnTo>
                <a:lnTo>
                  <a:pt x="11506963" y="157608"/>
                </a:lnTo>
                <a:lnTo>
                  <a:pt x="11567033" y="163704"/>
                </a:lnTo>
                <a:lnTo>
                  <a:pt x="11620245" y="184404"/>
                </a:lnTo>
                <a:lnTo>
                  <a:pt x="11658345" y="223520"/>
                </a:lnTo>
                <a:lnTo>
                  <a:pt x="11672697" y="284862"/>
                </a:lnTo>
                <a:close/>
              </a:path>
              <a:path w="19599657" h="724028">
                <a:moveTo>
                  <a:pt x="17728945" y="284862"/>
                </a:moveTo>
                <a:lnTo>
                  <a:pt x="17709515" y="242316"/>
                </a:lnTo>
                <a:lnTo>
                  <a:pt x="17663921" y="230378"/>
                </a:lnTo>
                <a:lnTo>
                  <a:pt x="17509997" y="218186"/>
                </a:lnTo>
                <a:lnTo>
                  <a:pt x="17548225" y="183134"/>
                </a:lnTo>
                <a:lnTo>
                  <a:pt x="17602327" y="163704"/>
                </a:lnTo>
                <a:lnTo>
                  <a:pt x="17663921" y="157608"/>
                </a:lnTo>
                <a:lnTo>
                  <a:pt x="17723993" y="163704"/>
                </a:lnTo>
                <a:lnTo>
                  <a:pt x="17777207" y="184404"/>
                </a:lnTo>
                <a:lnTo>
                  <a:pt x="17815307" y="223520"/>
                </a:lnTo>
                <a:lnTo>
                  <a:pt x="17829657" y="284862"/>
                </a:lnTo>
                <a:close/>
              </a:path>
              <a:path w="19599657" h="724028">
                <a:moveTo>
                  <a:pt x="1077341" y="295148"/>
                </a:moveTo>
                <a:lnTo>
                  <a:pt x="1099693" y="214122"/>
                </a:lnTo>
                <a:lnTo>
                  <a:pt x="1252982" y="229996"/>
                </a:lnTo>
                <a:lnTo>
                  <a:pt x="1199769" y="245364"/>
                </a:lnTo>
                <a:lnTo>
                  <a:pt x="1178941" y="295148"/>
                </a:lnTo>
                <a:close/>
              </a:path>
              <a:path w="19599657" h="724028">
                <a:moveTo>
                  <a:pt x="10006457" y="295148"/>
                </a:moveTo>
                <a:lnTo>
                  <a:pt x="10028809" y="214122"/>
                </a:lnTo>
                <a:lnTo>
                  <a:pt x="10182098" y="229996"/>
                </a:lnTo>
                <a:lnTo>
                  <a:pt x="10128886" y="245364"/>
                </a:lnTo>
                <a:lnTo>
                  <a:pt x="10108057" y="295148"/>
                </a:lnTo>
                <a:close/>
              </a:path>
              <a:path w="19599657" h="724028">
                <a:moveTo>
                  <a:pt x="15662021" y="295148"/>
                </a:moveTo>
                <a:lnTo>
                  <a:pt x="15684373" y="214122"/>
                </a:lnTo>
                <a:lnTo>
                  <a:pt x="15837663" y="229996"/>
                </a:lnTo>
                <a:lnTo>
                  <a:pt x="15784449" y="245364"/>
                </a:lnTo>
                <a:lnTo>
                  <a:pt x="15763621" y="295148"/>
                </a:lnTo>
                <a:close/>
              </a:path>
              <a:path w="19599657" h="724028">
                <a:moveTo>
                  <a:pt x="18955385" y="295148"/>
                </a:moveTo>
                <a:lnTo>
                  <a:pt x="18977737" y="214122"/>
                </a:lnTo>
                <a:lnTo>
                  <a:pt x="19131027" y="229996"/>
                </a:lnTo>
                <a:lnTo>
                  <a:pt x="19077813" y="245364"/>
                </a:lnTo>
                <a:lnTo>
                  <a:pt x="19056985" y="295148"/>
                </a:lnTo>
                <a:close/>
              </a:path>
              <a:path w="19599657" h="724028">
                <a:moveTo>
                  <a:pt x="6623939" y="308990"/>
                </a:moveTo>
                <a:lnTo>
                  <a:pt x="6603492" y="260096"/>
                </a:lnTo>
                <a:lnTo>
                  <a:pt x="6548247" y="241936"/>
                </a:lnTo>
                <a:lnTo>
                  <a:pt x="6444107" y="180340"/>
                </a:lnTo>
                <a:lnTo>
                  <a:pt x="6547866" y="157988"/>
                </a:lnTo>
                <a:lnTo>
                  <a:pt x="6639560" y="174752"/>
                </a:lnTo>
                <a:lnTo>
                  <a:pt x="6704584" y="224916"/>
                </a:lnTo>
                <a:lnTo>
                  <a:pt x="6729222" y="308990"/>
                </a:lnTo>
                <a:close/>
              </a:path>
              <a:path w="19599657" h="724028">
                <a:moveTo>
                  <a:pt x="12863195" y="308990"/>
                </a:moveTo>
                <a:lnTo>
                  <a:pt x="12842747" y="260096"/>
                </a:lnTo>
                <a:lnTo>
                  <a:pt x="12787503" y="241936"/>
                </a:lnTo>
                <a:lnTo>
                  <a:pt x="12683363" y="180340"/>
                </a:lnTo>
                <a:lnTo>
                  <a:pt x="12787121" y="157988"/>
                </a:lnTo>
                <a:lnTo>
                  <a:pt x="12878815" y="174752"/>
                </a:lnTo>
                <a:lnTo>
                  <a:pt x="12943839" y="224916"/>
                </a:lnTo>
                <a:lnTo>
                  <a:pt x="12968479" y="308990"/>
                </a:lnTo>
                <a:close/>
              </a:path>
              <a:path w="19599657" h="724028">
                <a:moveTo>
                  <a:pt x="697357" y="385190"/>
                </a:moveTo>
                <a:lnTo>
                  <a:pt x="588899" y="362586"/>
                </a:lnTo>
                <a:lnTo>
                  <a:pt x="611632" y="253364"/>
                </a:lnTo>
                <a:lnTo>
                  <a:pt x="678434" y="182754"/>
                </a:lnTo>
                <a:lnTo>
                  <a:pt x="786638" y="233298"/>
                </a:lnTo>
                <a:lnTo>
                  <a:pt x="725043" y="254636"/>
                </a:lnTo>
                <a:lnTo>
                  <a:pt x="698627" y="316358"/>
                </a:lnTo>
                <a:lnTo>
                  <a:pt x="871728" y="316358"/>
                </a:lnTo>
                <a:lnTo>
                  <a:pt x="846963" y="254000"/>
                </a:lnTo>
                <a:lnTo>
                  <a:pt x="786638" y="233298"/>
                </a:lnTo>
                <a:lnTo>
                  <a:pt x="678434" y="182754"/>
                </a:lnTo>
                <a:lnTo>
                  <a:pt x="786638" y="157988"/>
                </a:lnTo>
                <a:lnTo>
                  <a:pt x="866458" y="171038"/>
                </a:lnTo>
                <a:lnTo>
                  <a:pt x="927608" y="210186"/>
                </a:lnTo>
                <a:lnTo>
                  <a:pt x="966470" y="273447"/>
                </a:lnTo>
                <a:lnTo>
                  <a:pt x="979424" y="358902"/>
                </a:lnTo>
                <a:lnTo>
                  <a:pt x="979043" y="372238"/>
                </a:lnTo>
                <a:lnTo>
                  <a:pt x="977773" y="385190"/>
                </a:lnTo>
                <a:close/>
              </a:path>
              <a:path w="19599657" h="724028">
                <a:moveTo>
                  <a:pt x="8142097" y="385190"/>
                </a:moveTo>
                <a:lnTo>
                  <a:pt x="8033638" y="362586"/>
                </a:lnTo>
                <a:lnTo>
                  <a:pt x="8056372" y="253364"/>
                </a:lnTo>
                <a:lnTo>
                  <a:pt x="8123174" y="182754"/>
                </a:lnTo>
                <a:lnTo>
                  <a:pt x="8231378" y="233298"/>
                </a:lnTo>
                <a:lnTo>
                  <a:pt x="8169783" y="254636"/>
                </a:lnTo>
                <a:lnTo>
                  <a:pt x="8143366" y="316358"/>
                </a:lnTo>
                <a:lnTo>
                  <a:pt x="8316468" y="316358"/>
                </a:lnTo>
                <a:lnTo>
                  <a:pt x="8291703" y="254000"/>
                </a:lnTo>
                <a:lnTo>
                  <a:pt x="8231378" y="233298"/>
                </a:lnTo>
                <a:lnTo>
                  <a:pt x="8123174" y="182754"/>
                </a:lnTo>
                <a:lnTo>
                  <a:pt x="8231378" y="157988"/>
                </a:lnTo>
                <a:lnTo>
                  <a:pt x="8311197" y="171038"/>
                </a:lnTo>
                <a:lnTo>
                  <a:pt x="8372348" y="210186"/>
                </a:lnTo>
                <a:lnTo>
                  <a:pt x="8411209" y="273447"/>
                </a:lnTo>
                <a:lnTo>
                  <a:pt x="8424163" y="358902"/>
                </a:lnTo>
                <a:lnTo>
                  <a:pt x="8423783" y="372238"/>
                </a:lnTo>
                <a:lnTo>
                  <a:pt x="8422514" y="385190"/>
                </a:lnTo>
                <a:close/>
              </a:path>
              <a:path w="19599657" h="724028">
                <a:moveTo>
                  <a:pt x="14044549" y="385190"/>
                </a:moveTo>
                <a:lnTo>
                  <a:pt x="13936091" y="362586"/>
                </a:lnTo>
                <a:lnTo>
                  <a:pt x="13958823" y="253364"/>
                </a:lnTo>
                <a:lnTo>
                  <a:pt x="14025627" y="182754"/>
                </a:lnTo>
                <a:lnTo>
                  <a:pt x="14133831" y="233298"/>
                </a:lnTo>
                <a:lnTo>
                  <a:pt x="14072235" y="254636"/>
                </a:lnTo>
                <a:lnTo>
                  <a:pt x="14045819" y="316358"/>
                </a:lnTo>
                <a:lnTo>
                  <a:pt x="14218919" y="316358"/>
                </a:lnTo>
                <a:lnTo>
                  <a:pt x="14194155" y="254000"/>
                </a:lnTo>
                <a:lnTo>
                  <a:pt x="14133831" y="233298"/>
                </a:lnTo>
                <a:lnTo>
                  <a:pt x="14025627" y="182754"/>
                </a:lnTo>
                <a:lnTo>
                  <a:pt x="14133831" y="157988"/>
                </a:lnTo>
                <a:lnTo>
                  <a:pt x="14213649" y="171038"/>
                </a:lnTo>
                <a:lnTo>
                  <a:pt x="14274799" y="210186"/>
                </a:lnTo>
                <a:lnTo>
                  <a:pt x="14313661" y="273447"/>
                </a:lnTo>
                <a:lnTo>
                  <a:pt x="14326615" y="358902"/>
                </a:lnTo>
                <a:lnTo>
                  <a:pt x="14326235" y="372238"/>
                </a:lnTo>
                <a:lnTo>
                  <a:pt x="14324965" y="385190"/>
                </a:lnTo>
                <a:close/>
              </a:path>
              <a:path w="19599657" h="724028">
                <a:moveTo>
                  <a:pt x="14997049" y="385190"/>
                </a:moveTo>
                <a:lnTo>
                  <a:pt x="14888591" y="362586"/>
                </a:lnTo>
                <a:lnTo>
                  <a:pt x="14911323" y="253364"/>
                </a:lnTo>
                <a:lnTo>
                  <a:pt x="14978127" y="182754"/>
                </a:lnTo>
                <a:lnTo>
                  <a:pt x="15086331" y="233298"/>
                </a:lnTo>
                <a:lnTo>
                  <a:pt x="15024735" y="254636"/>
                </a:lnTo>
                <a:lnTo>
                  <a:pt x="14998319" y="316358"/>
                </a:lnTo>
                <a:lnTo>
                  <a:pt x="15171419" y="316358"/>
                </a:lnTo>
                <a:lnTo>
                  <a:pt x="15146655" y="254000"/>
                </a:lnTo>
                <a:lnTo>
                  <a:pt x="15086331" y="233298"/>
                </a:lnTo>
                <a:lnTo>
                  <a:pt x="14978127" y="182754"/>
                </a:lnTo>
                <a:lnTo>
                  <a:pt x="15086331" y="157988"/>
                </a:lnTo>
                <a:lnTo>
                  <a:pt x="15166149" y="171038"/>
                </a:lnTo>
                <a:lnTo>
                  <a:pt x="15227299" y="210186"/>
                </a:lnTo>
                <a:lnTo>
                  <a:pt x="15266161" y="273447"/>
                </a:lnTo>
                <a:lnTo>
                  <a:pt x="15279115" y="358902"/>
                </a:lnTo>
                <a:lnTo>
                  <a:pt x="15278735" y="372238"/>
                </a:lnTo>
                <a:lnTo>
                  <a:pt x="15277465" y="385190"/>
                </a:lnTo>
                <a:close/>
              </a:path>
              <a:path w="19599657" h="724028">
                <a:moveTo>
                  <a:pt x="2656840" y="431546"/>
                </a:moveTo>
                <a:lnTo>
                  <a:pt x="2649347" y="429640"/>
                </a:lnTo>
                <a:lnTo>
                  <a:pt x="2595499" y="409956"/>
                </a:lnTo>
                <a:lnTo>
                  <a:pt x="2599690" y="408432"/>
                </a:lnTo>
                <a:lnTo>
                  <a:pt x="2596896" y="406654"/>
                </a:lnTo>
                <a:lnTo>
                  <a:pt x="2557145" y="366268"/>
                </a:lnTo>
                <a:lnTo>
                  <a:pt x="2537460" y="298322"/>
                </a:lnTo>
                <a:lnTo>
                  <a:pt x="2557272" y="228218"/>
                </a:lnTo>
                <a:lnTo>
                  <a:pt x="2615565" y="178054"/>
                </a:lnTo>
                <a:lnTo>
                  <a:pt x="2709799" y="223902"/>
                </a:lnTo>
                <a:lnTo>
                  <a:pt x="2658999" y="242952"/>
                </a:lnTo>
                <a:lnTo>
                  <a:pt x="2638933" y="298322"/>
                </a:lnTo>
                <a:lnTo>
                  <a:pt x="2659634" y="352806"/>
                </a:lnTo>
                <a:lnTo>
                  <a:pt x="2706878" y="371220"/>
                </a:lnTo>
                <a:lnTo>
                  <a:pt x="2757424" y="352552"/>
                </a:lnTo>
                <a:lnTo>
                  <a:pt x="2777745" y="298322"/>
                </a:lnTo>
                <a:lnTo>
                  <a:pt x="2758821" y="242316"/>
                </a:lnTo>
                <a:lnTo>
                  <a:pt x="2709799" y="223902"/>
                </a:lnTo>
                <a:lnTo>
                  <a:pt x="2615565" y="178054"/>
                </a:lnTo>
                <a:lnTo>
                  <a:pt x="2709291" y="159258"/>
                </a:lnTo>
                <a:lnTo>
                  <a:pt x="2783713" y="169798"/>
                </a:lnTo>
                <a:lnTo>
                  <a:pt x="2791841" y="172846"/>
                </a:lnTo>
                <a:lnTo>
                  <a:pt x="2793365" y="169038"/>
                </a:lnTo>
                <a:lnTo>
                  <a:pt x="2838450" y="121158"/>
                </a:lnTo>
                <a:lnTo>
                  <a:pt x="2918841" y="105156"/>
                </a:lnTo>
                <a:lnTo>
                  <a:pt x="2918841" y="184150"/>
                </a:lnTo>
                <a:lnTo>
                  <a:pt x="2860548" y="190118"/>
                </a:lnTo>
                <a:lnTo>
                  <a:pt x="2837434" y="200534"/>
                </a:lnTo>
                <a:lnTo>
                  <a:pt x="2837180" y="200788"/>
                </a:lnTo>
                <a:lnTo>
                  <a:pt x="2843149" y="206502"/>
                </a:lnTo>
                <a:lnTo>
                  <a:pt x="2859786" y="228218"/>
                </a:lnTo>
                <a:lnTo>
                  <a:pt x="2878328" y="298322"/>
                </a:lnTo>
                <a:lnTo>
                  <a:pt x="2859278" y="367158"/>
                </a:lnTo>
                <a:lnTo>
                  <a:pt x="2802509" y="417448"/>
                </a:lnTo>
                <a:lnTo>
                  <a:pt x="2706878" y="436244"/>
                </a:lnTo>
                <a:close/>
              </a:path>
              <a:path w="19599657" h="724028">
                <a:moveTo>
                  <a:pt x="13638785" y="431546"/>
                </a:moveTo>
                <a:lnTo>
                  <a:pt x="13631291" y="429640"/>
                </a:lnTo>
                <a:lnTo>
                  <a:pt x="13577443" y="409956"/>
                </a:lnTo>
                <a:lnTo>
                  <a:pt x="13581635" y="408432"/>
                </a:lnTo>
                <a:lnTo>
                  <a:pt x="13578839" y="406654"/>
                </a:lnTo>
                <a:lnTo>
                  <a:pt x="13539089" y="366268"/>
                </a:lnTo>
                <a:lnTo>
                  <a:pt x="13519405" y="298322"/>
                </a:lnTo>
                <a:lnTo>
                  <a:pt x="13539215" y="228218"/>
                </a:lnTo>
                <a:lnTo>
                  <a:pt x="13597509" y="178054"/>
                </a:lnTo>
                <a:lnTo>
                  <a:pt x="13691743" y="223902"/>
                </a:lnTo>
                <a:lnTo>
                  <a:pt x="13640943" y="242952"/>
                </a:lnTo>
                <a:lnTo>
                  <a:pt x="13620877" y="298322"/>
                </a:lnTo>
                <a:lnTo>
                  <a:pt x="13641579" y="352806"/>
                </a:lnTo>
                <a:lnTo>
                  <a:pt x="13688821" y="371220"/>
                </a:lnTo>
                <a:lnTo>
                  <a:pt x="13739367" y="352552"/>
                </a:lnTo>
                <a:lnTo>
                  <a:pt x="13759689" y="298322"/>
                </a:lnTo>
                <a:lnTo>
                  <a:pt x="13740765" y="242316"/>
                </a:lnTo>
                <a:lnTo>
                  <a:pt x="13691743" y="223902"/>
                </a:lnTo>
                <a:lnTo>
                  <a:pt x="13597509" y="178054"/>
                </a:lnTo>
                <a:lnTo>
                  <a:pt x="13691235" y="159258"/>
                </a:lnTo>
                <a:lnTo>
                  <a:pt x="13765657" y="169798"/>
                </a:lnTo>
                <a:lnTo>
                  <a:pt x="13773785" y="172846"/>
                </a:lnTo>
                <a:lnTo>
                  <a:pt x="13775309" y="169038"/>
                </a:lnTo>
                <a:lnTo>
                  <a:pt x="13820393" y="121158"/>
                </a:lnTo>
                <a:lnTo>
                  <a:pt x="13900785" y="105156"/>
                </a:lnTo>
                <a:lnTo>
                  <a:pt x="13900785" y="184150"/>
                </a:lnTo>
                <a:lnTo>
                  <a:pt x="13842491" y="190118"/>
                </a:lnTo>
                <a:lnTo>
                  <a:pt x="13819379" y="200534"/>
                </a:lnTo>
                <a:lnTo>
                  <a:pt x="13819123" y="200788"/>
                </a:lnTo>
                <a:lnTo>
                  <a:pt x="13825093" y="206502"/>
                </a:lnTo>
                <a:lnTo>
                  <a:pt x="13841731" y="228218"/>
                </a:lnTo>
                <a:lnTo>
                  <a:pt x="13860271" y="298322"/>
                </a:lnTo>
                <a:lnTo>
                  <a:pt x="13841221" y="367158"/>
                </a:lnTo>
                <a:lnTo>
                  <a:pt x="13784453" y="417448"/>
                </a:lnTo>
                <a:lnTo>
                  <a:pt x="13688821" y="436244"/>
                </a:lnTo>
                <a:close/>
              </a:path>
              <a:path w="19599657" h="724028">
                <a:moveTo>
                  <a:pt x="6096" y="563626"/>
                </a:moveTo>
                <a:lnTo>
                  <a:pt x="6096" y="12700"/>
                </a:lnTo>
                <a:lnTo>
                  <a:pt x="121031" y="12700"/>
                </a:lnTo>
                <a:lnTo>
                  <a:pt x="121031" y="227964"/>
                </a:lnTo>
                <a:lnTo>
                  <a:pt x="370713" y="227964"/>
                </a:lnTo>
                <a:lnTo>
                  <a:pt x="121031" y="329438"/>
                </a:lnTo>
                <a:lnTo>
                  <a:pt x="121031" y="563626"/>
                </a:lnTo>
                <a:close/>
              </a:path>
              <a:path w="19599657" h="724028">
                <a:moveTo>
                  <a:pt x="370713" y="563626"/>
                </a:moveTo>
                <a:lnTo>
                  <a:pt x="370713" y="329438"/>
                </a:lnTo>
                <a:lnTo>
                  <a:pt x="121031" y="329438"/>
                </a:lnTo>
                <a:lnTo>
                  <a:pt x="370713" y="227964"/>
                </a:lnTo>
                <a:lnTo>
                  <a:pt x="370713" y="12700"/>
                </a:lnTo>
                <a:lnTo>
                  <a:pt x="485775" y="12700"/>
                </a:lnTo>
                <a:lnTo>
                  <a:pt x="485775" y="563626"/>
                </a:lnTo>
                <a:close/>
              </a:path>
              <a:path w="19599657" h="724028">
                <a:moveTo>
                  <a:pt x="1324229" y="563626"/>
                </a:moveTo>
                <a:lnTo>
                  <a:pt x="1320927" y="511556"/>
                </a:lnTo>
                <a:lnTo>
                  <a:pt x="1055243" y="451866"/>
                </a:lnTo>
                <a:lnTo>
                  <a:pt x="1063530" y="403399"/>
                </a:lnTo>
                <a:lnTo>
                  <a:pt x="1088390" y="368554"/>
                </a:lnTo>
                <a:lnTo>
                  <a:pt x="1318514" y="378968"/>
                </a:lnTo>
                <a:lnTo>
                  <a:pt x="1245410" y="383239"/>
                </a:lnTo>
                <a:lnTo>
                  <a:pt x="1198118" y="395224"/>
                </a:lnTo>
                <a:lnTo>
                  <a:pt x="1172337" y="415782"/>
                </a:lnTo>
                <a:lnTo>
                  <a:pt x="1163701" y="446152"/>
                </a:lnTo>
                <a:lnTo>
                  <a:pt x="1179449" y="483742"/>
                </a:lnTo>
                <a:lnTo>
                  <a:pt x="1220216" y="496062"/>
                </a:lnTo>
                <a:lnTo>
                  <a:pt x="1276858" y="480060"/>
                </a:lnTo>
                <a:lnTo>
                  <a:pt x="1318514" y="443612"/>
                </a:lnTo>
                <a:lnTo>
                  <a:pt x="1318514" y="378968"/>
                </a:lnTo>
                <a:lnTo>
                  <a:pt x="1088390" y="368554"/>
                </a:lnTo>
                <a:lnTo>
                  <a:pt x="1181100" y="330454"/>
                </a:lnTo>
                <a:lnTo>
                  <a:pt x="1319658" y="318896"/>
                </a:lnTo>
                <a:lnTo>
                  <a:pt x="1319658" y="297562"/>
                </a:lnTo>
                <a:lnTo>
                  <a:pt x="1301115" y="244348"/>
                </a:lnTo>
                <a:lnTo>
                  <a:pt x="1252982" y="229996"/>
                </a:lnTo>
                <a:lnTo>
                  <a:pt x="1099693" y="214122"/>
                </a:lnTo>
                <a:lnTo>
                  <a:pt x="1161542" y="171068"/>
                </a:lnTo>
                <a:lnTo>
                  <a:pt x="1252982" y="157988"/>
                </a:lnTo>
                <a:lnTo>
                  <a:pt x="1322578" y="164338"/>
                </a:lnTo>
                <a:lnTo>
                  <a:pt x="1377188" y="186182"/>
                </a:lnTo>
                <a:lnTo>
                  <a:pt x="1413002" y="228600"/>
                </a:lnTo>
                <a:lnTo>
                  <a:pt x="1425702" y="295530"/>
                </a:lnTo>
                <a:lnTo>
                  <a:pt x="1425702" y="563626"/>
                </a:lnTo>
                <a:close/>
              </a:path>
              <a:path w="19599657" h="724028">
                <a:moveTo>
                  <a:pt x="1537589" y="563626"/>
                </a:moveTo>
                <a:lnTo>
                  <a:pt x="1537589" y="164084"/>
                </a:lnTo>
                <a:lnTo>
                  <a:pt x="1641475" y="164084"/>
                </a:lnTo>
                <a:lnTo>
                  <a:pt x="1643508" y="233298"/>
                </a:lnTo>
                <a:lnTo>
                  <a:pt x="1763395" y="250062"/>
                </a:lnTo>
                <a:lnTo>
                  <a:pt x="1717167" y="254382"/>
                </a:lnTo>
                <a:lnTo>
                  <a:pt x="1677035" y="269112"/>
                </a:lnTo>
                <a:lnTo>
                  <a:pt x="1646047" y="297942"/>
                </a:lnTo>
                <a:lnTo>
                  <a:pt x="1646047" y="563626"/>
                </a:lnTo>
                <a:close/>
              </a:path>
              <a:path w="19599657" h="724028">
                <a:moveTo>
                  <a:pt x="1846961" y="563626"/>
                </a:moveTo>
                <a:lnTo>
                  <a:pt x="1846961" y="164084"/>
                </a:lnTo>
                <a:lnTo>
                  <a:pt x="1955420" y="164084"/>
                </a:lnTo>
                <a:lnTo>
                  <a:pt x="1955420" y="563626"/>
                </a:lnTo>
                <a:close/>
              </a:path>
              <a:path w="19599657" h="724028">
                <a:moveTo>
                  <a:pt x="2070989" y="563626"/>
                </a:moveTo>
                <a:lnTo>
                  <a:pt x="2070989" y="164084"/>
                </a:lnTo>
                <a:lnTo>
                  <a:pt x="2175257" y="164084"/>
                </a:lnTo>
                <a:lnTo>
                  <a:pt x="2177288" y="223902"/>
                </a:lnTo>
                <a:lnTo>
                  <a:pt x="2275205" y="245110"/>
                </a:lnTo>
                <a:lnTo>
                  <a:pt x="2219707" y="260350"/>
                </a:lnTo>
                <a:lnTo>
                  <a:pt x="2179447" y="297180"/>
                </a:lnTo>
                <a:lnTo>
                  <a:pt x="2179447" y="563626"/>
                </a:lnTo>
                <a:close/>
              </a:path>
              <a:path w="19599657" h="724028">
                <a:moveTo>
                  <a:pt x="2335784" y="563626"/>
                </a:moveTo>
                <a:lnTo>
                  <a:pt x="2335784" y="317628"/>
                </a:lnTo>
                <a:lnTo>
                  <a:pt x="2329561" y="279528"/>
                </a:lnTo>
                <a:lnTo>
                  <a:pt x="2310130" y="254128"/>
                </a:lnTo>
                <a:lnTo>
                  <a:pt x="2275205" y="245110"/>
                </a:lnTo>
                <a:lnTo>
                  <a:pt x="2177288" y="223902"/>
                </a:lnTo>
                <a:lnTo>
                  <a:pt x="2230120" y="178308"/>
                </a:lnTo>
                <a:lnTo>
                  <a:pt x="2315210" y="158368"/>
                </a:lnTo>
                <a:lnTo>
                  <a:pt x="2369423" y="167671"/>
                </a:lnTo>
                <a:lnTo>
                  <a:pt x="2409825" y="195454"/>
                </a:lnTo>
                <a:lnTo>
                  <a:pt x="2434971" y="241030"/>
                </a:lnTo>
                <a:lnTo>
                  <a:pt x="2443353" y="303658"/>
                </a:lnTo>
                <a:lnTo>
                  <a:pt x="2443353" y="563626"/>
                </a:lnTo>
                <a:close/>
              </a:path>
              <a:path w="19599657" h="724028">
                <a:moveTo>
                  <a:pt x="3165348" y="563626"/>
                </a:moveTo>
                <a:lnTo>
                  <a:pt x="3165348" y="12700"/>
                </a:lnTo>
                <a:lnTo>
                  <a:pt x="3280283" y="12700"/>
                </a:lnTo>
                <a:lnTo>
                  <a:pt x="3280283" y="462534"/>
                </a:lnTo>
                <a:lnTo>
                  <a:pt x="3512820" y="462534"/>
                </a:lnTo>
                <a:lnTo>
                  <a:pt x="3512820" y="563626"/>
                </a:lnTo>
                <a:close/>
              </a:path>
              <a:path w="19599657" h="724028">
                <a:moveTo>
                  <a:pt x="5853176" y="563626"/>
                </a:moveTo>
                <a:lnTo>
                  <a:pt x="5851652" y="503428"/>
                </a:lnTo>
                <a:lnTo>
                  <a:pt x="5591461" y="486061"/>
                </a:lnTo>
                <a:lnTo>
                  <a:pt x="5583174" y="424814"/>
                </a:lnTo>
                <a:lnTo>
                  <a:pt x="5583174" y="164084"/>
                </a:lnTo>
                <a:lnTo>
                  <a:pt x="5691632" y="164084"/>
                </a:lnTo>
                <a:lnTo>
                  <a:pt x="5691632" y="411734"/>
                </a:lnTo>
                <a:lnTo>
                  <a:pt x="5697474" y="447930"/>
                </a:lnTo>
                <a:lnTo>
                  <a:pt x="5717159" y="472312"/>
                </a:lnTo>
                <a:lnTo>
                  <a:pt x="5753354" y="480948"/>
                </a:lnTo>
                <a:lnTo>
                  <a:pt x="5809234" y="466344"/>
                </a:lnTo>
                <a:lnTo>
                  <a:pt x="5849493" y="431038"/>
                </a:lnTo>
                <a:lnTo>
                  <a:pt x="5849493" y="164084"/>
                </a:lnTo>
                <a:lnTo>
                  <a:pt x="5957951" y="164084"/>
                </a:lnTo>
                <a:lnTo>
                  <a:pt x="5957951" y="563626"/>
                </a:lnTo>
                <a:close/>
              </a:path>
              <a:path w="19599657" h="724028">
                <a:moveTo>
                  <a:pt x="6245098" y="563626"/>
                </a:moveTo>
                <a:lnTo>
                  <a:pt x="6151245" y="549020"/>
                </a:lnTo>
                <a:lnTo>
                  <a:pt x="6104763" y="504062"/>
                </a:lnTo>
                <a:lnTo>
                  <a:pt x="6091682" y="424434"/>
                </a:lnTo>
                <a:lnTo>
                  <a:pt x="6091682" y="247650"/>
                </a:lnTo>
                <a:lnTo>
                  <a:pt x="6200140" y="247650"/>
                </a:lnTo>
                <a:lnTo>
                  <a:pt x="6200140" y="417830"/>
                </a:lnTo>
                <a:lnTo>
                  <a:pt x="6208903" y="464566"/>
                </a:lnTo>
                <a:lnTo>
                  <a:pt x="6248781" y="479680"/>
                </a:lnTo>
                <a:lnTo>
                  <a:pt x="6287262" y="479680"/>
                </a:lnTo>
                <a:lnTo>
                  <a:pt x="6287262" y="563626"/>
                </a:lnTo>
                <a:close/>
              </a:path>
              <a:path w="19599657" h="724028">
                <a:moveTo>
                  <a:pt x="7308977" y="563626"/>
                </a:moveTo>
                <a:lnTo>
                  <a:pt x="7308977" y="164084"/>
                </a:lnTo>
                <a:lnTo>
                  <a:pt x="7413244" y="164084"/>
                </a:lnTo>
                <a:lnTo>
                  <a:pt x="7415276" y="223902"/>
                </a:lnTo>
                <a:lnTo>
                  <a:pt x="7511161" y="245110"/>
                </a:lnTo>
                <a:lnTo>
                  <a:pt x="7457059" y="260350"/>
                </a:lnTo>
                <a:lnTo>
                  <a:pt x="7417435" y="297180"/>
                </a:lnTo>
                <a:lnTo>
                  <a:pt x="7417435" y="563626"/>
                </a:lnTo>
                <a:close/>
              </a:path>
              <a:path w="19599657" h="724028">
                <a:moveTo>
                  <a:pt x="7570851" y="563626"/>
                </a:moveTo>
                <a:lnTo>
                  <a:pt x="7570851" y="317628"/>
                </a:lnTo>
                <a:lnTo>
                  <a:pt x="7564882" y="279528"/>
                </a:lnTo>
                <a:lnTo>
                  <a:pt x="7545705" y="254128"/>
                </a:lnTo>
                <a:lnTo>
                  <a:pt x="7511161" y="245110"/>
                </a:lnTo>
                <a:lnTo>
                  <a:pt x="7773416" y="245110"/>
                </a:lnTo>
                <a:lnTo>
                  <a:pt x="7719187" y="259080"/>
                </a:lnTo>
                <a:lnTo>
                  <a:pt x="7687818" y="283844"/>
                </a:lnTo>
                <a:lnTo>
                  <a:pt x="7679055" y="293370"/>
                </a:lnTo>
                <a:lnTo>
                  <a:pt x="7679309" y="303658"/>
                </a:lnTo>
                <a:lnTo>
                  <a:pt x="7679309" y="563626"/>
                </a:lnTo>
                <a:close/>
              </a:path>
              <a:path w="19599657" h="724028">
                <a:moveTo>
                  <a:pt x="7833233" y="563626"/>
                </a:moveTo>
                <a:lnTo>
                  <a:pt x="7833233" y="317628"/>
                </a:lnTo>
                <a:lnTo>
                  <a:pt x="7827263" y="279528"/>
                </a:lnTo>
                <a:lnTo>
                  <a:pt x="7808088" y="254128"/>
                </a:lnTo>
                <a:lnTo>
                  <a:pt x="7773416" y="245110"/>
                </a:lnTo>
                <a:lnTo>
                  <a:pt x="7511161" y="245110"/>
                </a:lnTo>
                <a:lnTo>
                  <a:pt x="7415276" y="223902"/>
                </a:lnTo>
                <a:lnTo>
                  <a:pt x="7469505" y="178308"/>
                </a:lnTo>
                <a:lnTo>
                  <a:pt x="7554849" y="158368"/>
                </a:lnTo>
                <a:lnTo>
                  <a:pt x="7608014" y="167861"/>
                </a:lnTo>
                <a:lnTo>
                  <a:pt x="7647178" y="196214"/>
                </a:lnTo>
                <a:lnTo>
                  <a:pt x="7661275" y="217170"/>
                </a:lnTo>
                <a:lnTo>
                  <a:pt x="7665593" y="226568"/>
                </a:lnTo>
                <a:lnTo>
                  <a:pt x="7679055" y="213488"/>
                </a:lnTo>
                <a:lnTo>
                  <a:pt x="7728585" y="178816"/>
                </a:lnTo>
                <a:lnTo>
                  <a:pt x="7816850" y="158368"/>
                </a:lnTo>
                <a:lnTo>
                  <a:pt x="7869825" y="167861"/>
                </a:lnTo>
                <a:lnTo>
                  <a:pt x="7909179" y="196214"/>
                </a:lnTo>
                <a:lnTo>
                  <a:pt x="7933531" y="242030"/>
                </a:lnTo>
                <a:lnTo>
                  <a:pt x="7941690" y="303658"/>
                </a:lnTo>
                <a:lnTo>
                  <a:pt x="7941690" y="563626"/>
                </a:lnTo>
                <a:close/>
              </a:path>
              <a:path w="19599657" h="724028">
                <a:moveTo>
                  <a:pt x="9124062" y="563626"/>
                </a:moveTo>
                <a:lnTo>
                  <a:pt x="9124062" y="164084"/>
                </a:lnTo>
                <a:lnTo>
                  <a:pt x="9232519" y="164084"/>
                </a:lnTo>
                <a:lnTo>
                  <a:pt x="9232519" y="563626"/>
                </a:lnTo>
                <a:close/>
              </a:path>
              <a:path w="19599657" h="724028">
                <a:moveTo>
                  <a:pt x="9348088" y="563626"/>
                </a:moveTo>
                <a:lnTo>
                  <a:pt x="9348088" y="164084"/>
                </a:lnTo>
                <a:lnTo>
                  <a:pt x="9452356" y="164084"/>
                </a:lnTo>
                <a:lnTo>
                  <a:pt x="9454389" y="223902"/>
                </a:lnTo>
                <a:lnTo>
                  <a:pt x="9552305" y="245110"/>
                </a:lnTo>
                <a:lnTo>
                  <a:pt x="9496806" y="260350"/>
                </a:lnTo>
                <a:lnTo>
                  <a:pt x="9456547" y="297180"/>
                </a:lnTo>
                <a:lnTo>
                  <a:pt x="9456547" y="563626"/>
                </a:lnTo>
                <a:close/>
              </a:path>
              <a:path w="19599657" h="724028">
                <a:moveTo>
                  <a:pt x="9612884" y="563626"/>
                </a:moveTo>
                <a:lnTo>
                  <a:pt x="9612884" y="317628"/>
                </a:lnTo>
                <a:lnTo>
                  <a:pt x="9606662" y="279528"/>
                </a:lnTo>
                <a:lnTo>
                  <a:pt x="9587230" y="254128"/>
                </a:lnTo>
                <a:lnTo>
                  <a:pt x="9552305" y="245110"/>
                </a:lnTo>
                <a:lnTo>
                  <a:pt x="9454389" y="223902"/>
                </a:lnTo>
                <a:lnTo>
                  <a:pt x="9507220" y="178308"/>
                </a:lnTo>
                <a:lnTo>
                  <a:pt x="9592311" y="158368"/>
                </a:lnTo>
                <a:lnTo>
                  <a:pt x="9646523" y="167671"/>
                </a:lnTo>
                <a:lnTo>
                  <a:pt x="9686925" y="195454"/>
                </a:lnTo>
                <a:lnTo>
                  <a:pt x="9712071" y="241030"/>
                </a:lnTo>
                <a:lnTo>
                  <a:pt x="9720453" y="303658"/>
                </a:lnTo>
                <a:lnTo>
                  <a:pt x="9720453" y="563626"/>
                </a:lnTo>
                <a:close/>
              </a:path>
              <a:path w="19599657" h="724028">
                <a:moveTo>
                  <a:pt x="10253345" y="563626"/>
                </a:moveTo>
                <a:lnTo>
                  <a:pt x="10250043" y="511556"/>
                </a:lnTo>
                <a:lnTo>
                  <a:pt x="9984359" y="451866"/>
                </a:lnTo>
                <a:lnTo>
                  <a:pt x="9992646" y="403399"/>
                </a:lnTo>
                <a:lnTo>
                  <a:pt x="10017506" y="368554"/>
                </a:lnTo>
                <a:lnTo>
                  <a:pt x="10247630" y="378968"/>
                </a:lnTo>
                <a:lnTo>
                  <a:pt x="10174526" y="383239"/>
                </a:lnTo>
                <a:lnTo>
                  <a:pt x="10127234" y="395224"/>
                </a:lnTo>
                <a:lnTo>
                  <a:pt x="10101453" y="415782"/>
                </a:lnTo>
                <a:lnTo>
                  <a:pt x="10092816" y="446152"/>
                </a:lnTo>
                <a:lnTo>
                  <a:pt x="10108564" y="483742"/>
                </a:lnTo>
                <a:lnTo>
                  <a:pt x="10149332" y="496062"/>
                </a:lnTo>
                <a:lnTo>
                  <a:pt x="10205974" y="480060"/>
                </a:lnTo>
                <a:lnTo>
                  <a:pt x="10247630" y="443612"/>
                </a:lnTo>
                <a:lnTo>
                  <a:pt x="10247630" y="378968"/>
                </a:lnTo>
                <a:lnTo>
                  <a:pt x="10017506" y="368554"/>
                </a:lnTo>
                <a:lnTo>
                  <a:pt x="10110215" y="330454"/>
                </a:lnTo>
                <a:lnTo>
                  <a:pt x="10248773" y="318896"/>
                </a:lnTo>
                <a:lnTo>
                  <a:pt x="10248773" y="297562"/>
                </a:lnTo>
                <a:lnTo>
                  <a:pt x="10230231" y="244348"/>
                </a:lnTo>
                <a:lnTo>
                  <a:pt x="10182098" y="229996"/>
                </a:lnTo>
                <a:lnTo>
                  <a:pt x="10028809" y="214122"/>
                </a:lnTo>
                <a:lnTo>
                  <a:pt x="10090658" y="171068"/>
                </a:lnTo>
                <a:lnTo>
                  <a:pt x="10182098" y="157988"/>
                </a:lnTo>
                <a:lnTo>
                  <a:pt x="10251694" y="164338"/>
                </a:lnTo>
                <a:lnTo>
                  <a:pt x="10306304" y="186182"/>
                </a:lnTo>
                <a:lnTo>
                  <a:pt x="10342118" y="228600"/>
                </a:lnTo>
                <a:lnTo>
                  <a:pt x="10354818" y="295530"/>
                </a:lnTo>
                <a:lnTo>
                  <a:pt x="10354818" y="563626"/>
                </a:lnTo>
                <a:close/>
              </a:path>
              <a:path w="19599657" h="724028">
                <a:moveTo>
                  <a:pt x="10907140" y="563626"/>
                </a:moveTo>
                <a:lnTo>
                  <a:pt x="10902696" y="506730"/>
                </a:lnTo>
                <a:lnTo>
                  <a:pt x="10635996" y="479044"/>
                </a:lnTo>
                <a:lnTo>
                  <a:pt x="10615295" y="361062"/>
                </a:lnTo>
                <a:lnTo>
                  <a:pt x="10637647" y="246762"/>
                </a:lnTo>
                <a:lnTo>
                  <a:pt x="10697972" y="179706"/>
                </a:lnTo>
                <a:lnTo>
                  <a:pt x="10810621" y="239904"/>
                </a:lnTo>
                <a:lnTo>
                  <a:pt x="10774981" y="247651"/>
                </a:lnTo>
                <a:lnTo>
                  <a:pt x="10748390" y="271018"/>
                </a:lnTo>
                <a:lnTo>
                  <a:pt x="10726293" y="361062"/>
                </a:lnTo>
                <a:lnTo>
                  <a:pt x="10731548" y="417274"/>
                </a:lnTo>
                <a:lnTo>
                  <a:pt x="10747375" y="456818"/>
                </a:lnTo>
                <a:lnTo>
                  <a:pt x="10772331" y="480139"/>
                </a:lnTo>
                <a:lnTo>
                  <a:pt x="10805288" y="487934"/>
                </a:lnTo>
                <a:lnTo>
                  <a:pt x="10864596" y="468630"/>
                </a:lnTo>
                <a:lnTo>
                  <a:pt x="10902696" y="423672"/>
                </a:lnTo>
                <a:lnTo>
                  <a:pt x="10902696" y="306960"/>
                </a:lnTo>
                <a:lnTo>
                  <a:pt x="10867009" y="259968"/>
                </a:lnTo>
                <a:lnTo>
                  <a:pt x="10810621" y="239904"/>
                </a:lnTo>
                <a:lnTo>
                  <a:pt x="10697972" y="179706"/>
                </a:lnTo>
                <a:lnTo>
                  <a:pt x="10783570" y="157608"/>
                </a:lnTo>
                <a:lnTo>
                  <a:pt x="10855198" y="174752"/>
                </a:lnTo>
                <a:lnTo>
                  <a:pt x="10902696" y="219838"/>
                </a:lnTo>
                <a:lnTo>
                  <a:pt x="10902696" y="12700"/>
                </a:lnTo>
                <a:lnTo>
                  <a:pt x="11011154" y="12700"/>
                </a:lnTo>
                <a:lnTo>
                  <a:pt x="11011154" y="563626"/>
                </a:lnTo>
                <a:close/>
              </a:path>
              <a:path w="19599657" h="724028">
                <a:moveTo>
                  <a:pt x="11126597" y="563626"/>
                </a:moveTo>
                <a:lnTo>
                  <a:pt x="11126597" y="164084"/>
                </a:lnTo>
                <a:lnTo>
                  <a:pt x="11235055" y="164084"/>
                </a:lnTo>
                <a:lnTo>
                  <a:pt x="11235055" y="563626"/>
                </a:lnTo>
                <a:close/>
              </a:path>
              <a:path w="19599657" h="724028">
                <a:moveTo>
                  <a:pt x="11946383" y="563626"/>
                </a:moveTo>
                <a:lnTo>
                  <a:pt x="11852529" y="549020"/>
                </a:lnTo>
                <a:lnTo>
                  <a:pt x="11806047" y="504062"/>
                </a:lnTo>
                <a:lnTo>
                  <a:pt x="11792965" y="424434"/>
                </a:lnTo>
                <a:lnTo>
                  <a:pt x="11792965" y="247650"/>
                </a:lnTo>
                <a:lnTo>
                  <a:pt x="11901423" y="247650"/>
                </a:lnTo>
                <a:lnTo>
                  <a:pt x="11901423" y="417830"/>
                </a:lnTo>
                <a:lnTo>
                  <a:pt x="11910187" y="464566"/>
                </a:lnTo>
                <a:lnTo>
                  <a:pt x="11950065" y="479680"/>
                </a:lnTo>
                <a:lnTo>
                  <a:pt x="11988545" y="479680"/>
                </a:lnTo>
                <a:lnTo>
                  <a:pt x="11988545" y="563626"/>
                </a:lnTo>
                <a:close/>
              </a:path>
              <a:path w="19599657" h="724028">
                <a:moveTo>
                  <a:pt x="12074525" y="563626"/>
                </a:moveTo>
                <a:lnTo>
                  <a:pt x="12074525" y="164084"/>
                </a:lnTo>
                <a:lnTo>
                  <a:pt x="12178411" y="164084"/>
                </a:lnTo>
                <a:lnTo>
                  <a:pt x="12180443" y="233298"/>
                </a:lnTo>
                <a:lnTo>
                  <a:pt x="12300331" y="250062"/>
                </a:lnTo>
                <a:lnTo>
                  <a:pt x="12254103" y="254382"/>
                </a:lnTo>
                <a:lnTo>
                  <a:pt x="12213971" y="269112"/>
                </a:lnTo>
                <a:lnTo>
                  <a:pt x="12182983" y="297942"/>
                </a:lnTo>
                <a:lnTo>
                  <a:pt x="12182983" y="563626"/>
                </a:lnTo>
                <a:close/>
              </a:path>
              <a:path w="19599657" h="724028">
                <a:moveTo>
                  <a:pt x="12383897" y="563626"/>
                </a:moveTo>
                <a:lnTo>
                  <a:pt x="12383897" y="164084"/>
                </a:lnTo>
                <a:lnTo>
                  <a:pt x="12492355" y="164084"/>
                </a:lnTo>
                <a:lnTo>
                  <a:pt x="12492355" y="563626"/>
                </a:lnTo>
                <a:close/>
              </a:path>
              <a:path w="19599657" h="724028">
                <a:moveTo>
                  <a:pt x="13238735" y="563626"/>
                </a:moveTo>
                <a:lnTo>
                  <a:pt x="13144881" y="549020"/>
                </a:lnTo>
                <a:lnTo>
                  <a:pt x="13098399" y="504062"/>
                </a:lnTo>
                <a:lnTo>
                  <a:pt x="13085317" y="424434"/>
                </a:lnTo>
                <a:lnTo>
                  <a:pt x="13085317" y="247650"/>
                </a:lnTo>
                <a:lnTo>
                  <a:pt x="13193775" y="247650"/>
                </a:lnTo>
                <a:lnTo>
                  <a:pt x="13193775" y="417830"/>
                </a:lnTo>
                <a:lnTo>
                  <a:pt x="13202539" y="464566"/>
                </a:lnTo>
                <a:lnTo>
                  <a:pt x="13242417" y="479680"/>
                </a:lnTo>
                <a:lnTo>
                  <a:pt x="13280897" y="479680"/>
                </a:lnTo>
                <a:lnTo>
                  <a:pt x="13280897" y="563626"/>
                </a:lnTo>
                <a:close/>
              </a:path>
              <a:path w="19599657" h="724028">
                <a:moveTo>
                  <a:pt x="14423009" y="563626"/>
                </a:moveTo>
                <a:lnTo>
                  <a:pt x="14423009" y="164084"/>
                </a:lnTo>
                <a:lnTo>
                  <a:pt x="14527275" y="164084"/>
                </a:lnTo>
                <a:lnTo>
                  <a:pt x="14529309" y="223902"/>
                </a:lnTo>
                <a:lnTo>
                  <a:pt x="14627225" y="245110"/>
                </a:lnTo>
                <a:lnTo>
                  <a:pt x="14571727" y="260350"/>
                </a:lnTo>
                <a:lnTo>
                  <a:pt x="14531467" y="297180"/>
                </a:lnTo>
                <a:lnTo>
                  <a:pt x="14531467" y="563626"/>
                </a:lnTo>
                <a:close/>
              </a:path>
              <a:path w="19599657" h="724028">
                <a:moveTo>
                  <a:pt x="14687805" y="563626"/>
                </a:moveTo>
                <a:lnTo>
                  <a:pt x="14687805" y="317628"/>
                </a:lnTo>
                <a:lnTo>
                  <a:pt x="14681581" y="279528"/>
                </a:lnTo>
                <a:lnTo>
                  <a:pt x="14662149" y="254128"/>
                </a:lnTo>
                <a:lnTo>
                  <a:pt x="14627225" y="245110"/>
                </a:lnTo>
                <a:lnTo>
                  <a:pt x="14529309" y="223902"/>
                </a:lnTo>
                <a:lnTo>
                  <a:pt x="14582139" y="178308"/>
                </a:lnTo>
                <a:lnTo>
                  <a:pt x="14667231" y="158368"/>
                </a:lnTo>
                <a:lnTo>
                  <a:pt x="14721443" y="167671"/>
                </a:lnTo>
                <a:lnTo>
                  <a:pt x="14761845" y="195454"/>
                </a:lnTo>
                <a:lnTo>
                  <a:pt x="14786991" y="241030"/>
                </a:lnTo>
                <a:lnTo>
                  <a:pt x="14795373" y="303658"/>
                </a:lnTo>
                <a:lnTo>
                  <a:pt x="14795373" y="563626"/>
                </a:lnTo>
                <a:close/>
              </a:path>
              <a:path w="19599657" h="724028">
                <a:moveTo>
                  <a:pt x="15375509" y="563626"/>
                </a:moveTo>
                <a:lnTo>
                  <a:pt x="15375509" y="164084"/>
                </a:lnTo>
                <a:lnTo>
                  <a:pt x="15479395" y="164084"/>
                </a:lnTo>
                <a:lnTo>
                  <a:pt x="15481427" y="233298"/>
                </a:lnTo>
                <a:lnTo>
                  <a:pt x="15601315" y="250062"/>
                </a:lnTo>
                <a:lnTo>
                  <a:pt x="15555087" y="254382"/>
                </a:lnTo>
                <a:lnTo>
                  <a:pt x="15514955" y="269112"/>
                </a:lnTo>
                <a:lnTo>
                  <a:pt x="15483967" y="297942"/>
                </a:lnTo>
                <a:lnTo>
                  <a:pt x="15483967" y="563626"/>
                </a:lnTo>
                <a:close/>
              </a:path>
              <a:path w="19599657" h="724028">
                <a:moveTo>
                  <a:pt x="15908909" y="563626"/>
                </a:moveTo>
                <a:lnTo>
                  <a:pt x="15905607" y="511556"/>
                </a:lnTo>
                <a:lnTo>
                  <a:pt x="15639923" y="451866"/>
                </a:lnTo>
                <a:lnTo>
                  <a:pt x="15648209" y="403399"/>
                </a:lnTo>
                <a:lnTo>
                  <a:pt x="15673069" y="368554"/>
                </a:lnTo>
                <a:lnTo>
                  <a:pt x="15903193" y="378968"/>
                </a:lnTo>
                <a:lnTo>
                  <a:pt x="15830089" y="383239"/>
                </a:lnTo>
                <a:lnTo>
                  <a:pt x="15782797" y="395224"/>
                </a:lnTo>
                <a:lnTo>
                  <a:pt x="15757017" y="415782"/>
                </a:lnTo>
                <a:lnTo>
                  <a:pt x="15748381" y="446152"/>
                </a:lnTo>
                <a:lnTo>
                  <a:pt x="15764129" y="483742"/>
                </a:lnTo>
                <a:lnTo>
                  <a:pt x="15804895" y="496062"/>
                </a:lnTo>
                <a:lnTo>
                  <a:pt x="15861539" y="480060"/>
                </a:lnTo>
                <a:lnTo>
                  <a:pt x="15903193" y="443612"/>
                </a:lnTo>
                <a:lnTo>
                  <a:pt x="15903193" y="378968"/>
                </a:lnTo>
                <a:lnTo>
                  <a:pt x="15673069" y="368554"/>
                </a:lnTo>
                <a:lnTo>
                  <a:pt x="15765781" y="330454"/>
                </a:lnTo>
                <a:lnTo>
                  <a:pt x="15904337" y="318896"/>
                </a:lnTo>
                <a:lnTo>
                  <a:pt x="15904337" y="297562"/>
                </a:lnTo>
                <a:lnTo>
                  <a:pt x="15885795" y="244348"/>
                </a:lnTo>
                <a:lnTo>
                  <a:pt x="15837663" y="229996"/>
                </a:lnTo>
                <a:lnTo>
                  <a:pt x="15684373" y="214122"/>
                </a:lnTo>
                <a:lnTo>
                  <a:pt x="15746221" y="171068"/>
                </a:lnTo>
                <a:lnTo>
                  <a:pt x="15837663" y="157988"/>
                </a:lnTo>
                <a:lnTo>
                  <a:pt x="15907259" y="164338"/>
                </a:lnTo>
                <a:lnTo>
                  <a:pt x="15961867" y="186182"/>
                </a:lnTo>
                <a:lnTo>
                  <a:pt x="15997683" y="228600"/>
                </a:lnTo>
                <a:lnTo>
                  <a:pt x="16010383" y="295530"/>
                </a:lnTo>
                <a:lnTo>
                  <a:pt x="16010383" y="563626"/>
                </a:lnTo>
                <a:close/>
              </a:path>
              <a:path w="19599657" h="724028">
                <a:moveTo>
                  <a:pt x="16272003" y="563626"/>
                </a:moveTo>
                <a:lnTo>
                  <a:pt x="16177895" y="549020"/>
                </a:lnTo>
                <a:lnTo>
                  <a:pt x="16131667" y="504062"/>
                </a:lnTo>
                <a:lnTo>
                  <a:pt x="16118587" y="424434"/>
                </a:lnTo>
                <a:lnTo>
                  <a:pt x="16118587" y="12700"/>
                </a:lnTo>
                <a:lnTo>
                  <a:pt x="16226537" y="12700"/>
                </a:lnTo>
                <a:lnTo>
                  <a:pt x="16226537" y="417830"/>
                </a:lnTo>
                <a:lnTo>
                  <a:pt x="16235171" y="464186"/>
                </a:lnTo>
                <a:lnTo>
                  <a:pt x="16275305" y="478916"/>
                </a:lnTo>
                <a:lnTo>
                  <a:pt x="16300195" y="478916"/>
                </a:lnTo>
                <a:lnTo>
                  <a:pt x="16300195" y="563626"/>
                </a:lnTo>
                <a:close/>
              </a:path>
              <a:path w="19599657" h="724028">
                <a:moveTo>
                  <a:pt x="16541369" y="563626"/>
                </a:moveTo>
                <a:lnTo>
                  <a:pt x="16541369" y="12700"/>
                </a:lnTo>
                <a:lnTo>
                  <a:pt x="16647667" y="12700"/>
                </a:lnTo>
                <a:lnTo>
                  <a:pt x="16647667" y="223902"/>
                </a:lnTo>
                <a:lnTo>
                  <a:pt x="16745585" y="245110"/>
                </a:lnTo>
                <a:lnTo>
                  <a:pt x="16690087" y="260350"/>
                </a:lnTo>
                <a:lnTo>
                  <a:pt x="16649827" y="297180"/>
                </a:lnTo>
                <a:lnTo>
                  <a:pt x="16649827" y="563626"/>
                </a:lnTo>
                <a:close/>
              </a:path>
              <a:path w="19599657" h="724028">
                <a:moveTo>
                  <a:pt x="16805275" y="563626"/>
                </a:moveTo>
                <a:lnTo>
                  <a:pt x="16805275" y="317246"/>
                </a:lnTo>
                <a:lnTo>
                  <a:pt x="16799307" y="279528"/>
                </a:lnTo>
                <a:lnTo>
                  <a:pt x="16780383" y="254128"/>
                </a:lnTo>
                <a:lnTo>
                  <a:pt x="16745585" y="245110"/>
                </a:lnTo>
                <a:lnTo>
                  <a:pt x="16647667" y="223902"/>
                </a:lnTo>
                <a:lnTo>
                  <a:pt x="16700499" y="178308"/>
                </a:lnTo>
                <a:lnTo>
                  <a:pt x="16784829" y="158368"/>
                </a:lnTo>
                <a:lnTo>
                  <a:pt x="16839819" y="167529"/>
                </a:lnTo>
                <a:lnTo>
                  <a:pt x="16880333" y="195072"/>
                </a:lnTo>
                <a:lnTo>
                  <a:pt x="16905415" y="240507"/>
                </a:lnTo>
                <a:lnTo>
                  <a:pt x="16913733" y="303658"/>
                </a:lnTo>
                <a:lnTo>
                  <a:pt x="16913733" y="563626"/>
                </a:lnTo>
                <a:close/>
              </a:path>
              <a:path w="19599657" h="724028">
                <a:moveTo>
                  <a:pt x="18432653" y="563626"/>
                </a:moveTo>
                <a:lnTo>
                  <a:pt x="18432653" y="164084"/>
                </a:lnTo>
                <a:lnTo>
                  <a:pt x="18541111" y="164084"/>
                </a:lnTo>
                <a:lnTo>
                  <a:pt x="18541111" y="563626"/>
                </a:lnTo>
                <a:close/>
              </a:path>
              <a:path w="19599657" h="724028">
                <a:moveTo>
                  <a:pt x="18827241" y="563626"/>
                </a:moveTo>
                <a:lnTo>
                  <a:pt x="18733389" y="549020"/>
                </a:lnTo>
                <a:lnTo>
                  <a:pt x="18686907" y="504062"/>
                </a:lnTo>
                <a:lnTo>
                  <a:pt x="18673827" y="424434"/>
                </a:lnTo>
                <a:lnTo>
                  <a:pt x="18673827" y="247650"/>
                </a:lnTo>
                <a:lnTo>
                  <a:pt x="18782285" y="247650"/>
                </a:lnTo>
                <a:lnTo>
                  <a:pt x="18782285" y="417830"/>
                </a:lnTo>
                <a:lnTo>
                  <a:pt x="18791047" y="464566"/>
                </a:lnTo>
                <a:lnTo>
                  <a:pt x="18830925" y="479680"/>
                </a:lnTo>
                <a:lnTo>
                  <a:pt x="18869407" y="479680"/>
                </a:lnTo>
                <a:lnTo>
                  <a:pt x="18869407" y="563626"/>
                </a:lnTo>
                <a:close/>
              </a:path>
              <a:path w="19599657" h="724028">
                <a:moveTo>
                  <a:pt x="19202273" y="563626"/>
                </a:moveTo>
                <a:lnTo>
                  <a:pt x="19198971" y="511556"/>
                </a:lnTo>
                <a:lnTo>
                  <a:pt x="18933287" y="451866"/>
                </a:lnTo>
                <a:lnTo>
                  <a:pt x="18941575" y="403399"/>
                </a:lnTo>
                <a:lnTo>
                  <a:pt x="18966435" y="368554"/>
                </a:lnTo>
                <a:lnTo>
                  <a:pt x="19196559" y="378968"/>
                </a:lnTo>
                <a:lnTo>
                  <a:pt x="19123455" y="383239"/>
                </a:lnTo>
                <a:lnTo>
                  <a:pt x="19076163" y="395224"/>
                </a:lnTo>
                <a:lnTo>
                  <a:pt x="19050381" y="415782"/>
                </a:lnTo>
                <a:lnTo>
                  <a:pt x="19041745" y="446152"/>
                </a:lnTo>
                <a:lnTo>
                  <a:pt x="19057493" y="483742"/>
                </a:lnTo>
                <a:lnTo>
                  <a:pt x="19098261" y="496062"/>
                </a:lnTo>
                <a:lnTo>
                  <a:pt x="19154903" y="480060"/>
                </a:lnTo>
                <a:lnTo>
                  <a:pt x="19196559" y="443612"/>
                </a:lnTo>
                <a:lnTo>
                  <a:pt x="19196559" y="378968"/>
                </a:lnTo>
                <a:lnTo>
                  <a:pt x="18966435" y="368554"/>
                </a:lnTo>
                <a:lnTo>
                  <a:pt x="19059143" y="330454"/>
                </a:lnTo>
                <a:lnTo>
                  <a:pt x="19197701" y="318896"/>
                </a:lnTo>
                <a:lnTo>
                  <a:pt x="19197701" y="297562"/>
                </a:lnTo>
                <a:lnTo>
                  <a:pt x="19179159" y="244348"/>
                </a:lnTo>
                <a:lnTo>
                  <a:pt x="19131027" y="229996"/>
                </a:lnTo>
                <a:lnTo>
                  <a:pt x="18977737" y="214122"/>
                </a:lnTo>
                <a:lnTo>
                  <a:pt x="19039587" y="171068"/>
                </a:lnTo>
                <a:lnTo>
                  <a:pt x="19131027" y="157988"/>
                </a:lnTo>
                <a:lnTo>
                  <a:pt x="19200621" y="164338"/>
                </a:lnTo>
                <a:lnTo>
                  <a:pt x="19255233" y="186182"/>
                </a:lnTo>
                <a:lnTo>
                  <a:pt x="19291045" y="228600"/>
                </a:lnTo>
                <a:lnTo>
                  <a:pt x="19303745" y="295530"/>
                </a:lnTo>
                <a:lnTo>
                  <a:pt x="19303745" y="563626"/>
                </a:lnTo>
                <a:close/>
              </a:path>
              <a:path w="19599657" h="724028">
                <a:moveTo>
                  <a:pt x="19565365" y="563626"/>
                </a:moveTo>
                <a:lnTo>
                  <a:pt x="19471259" y="549020"/>
                </a:lnTo>
                <a:lnTo>
                  <a:pt x="19425031" y="504062"/>
                </a:lnTo>
                <a:lnTo>
                  <a:pt x="19411949" y="424434"/>
                </a:lnTo>
                <a:lnTo>
                  <a:pt x="19411949" y="12700"/>
                </a:lnTo>
                <a:lnTo>
                  <a:pt x="19519899" y="12700"/>
                </a:lnTo>
                <a:lnTo>
                  <a:pt x="19519899" y="417830"/>
                </a:lnTo>
                <a:lnTo>
                  <a:pt x="19528537" y="464186"/>
                </a:lnTo>
                <a:lnTo>
                  <a:pt x="19568667" y="478916"/>
                </a:lnTo>
                <a:lnTo>
                  <a:pt x="19593561" y="478916"/>
                </a:lnTo>
                <a:lnTo>
                  <a:pt x="19593561" y="563626"/>
                </a:lnTo>
                <a:close/>
              </a:path>
              <a:path w="19599657" h="724028">
                <a:moveTo>
                  <a:pt x="5656326" y="559562"/>
                </a:moveTo>
                <a:lnTo>
                  <a:pt x="5616321" y="531494"/>
                </a:lnTo>
                <a:lnTo>
                  <a:pt x="5591461" y="486061"/>
                </a:lnTo>
                <a:lnTo>
                  <a:pt x="5851652" y="503428"/>
                </a:lnTo>
                <a:lnTo>
                  <a:pt x="5796788" y="548894"/>
                </a:lnTo>
                <a:lnTo>
                  <a:pt x="5710047" y="568960"/>
                </a:lnTo>
                <a:close/>
              </a:path>
              <a:path w="19599657" h="724028">
                <a:moveTo>
                  <a:pt x="6446774" y="548006"/>
                </a:moveTo>
                <a:lnTo>
                  <a:pt x="6374765" y="481712"/>
                </a:lnTo>
                <a:lnTo>
                  <a:pt x="6348095" y="365506"/>
                </a:lnTo>
                <a:lnTo>
                  <a:pt x="6373495" y="248412"/>
                </a:lnTo>
                <a:lnTo>
                  <a:pt x="6444107" y="180340"/>
                </a:lnTo>
                <a:lnTo>
                  <a:pt x="6548247" y="241936"/>
                </a:lnTo>
                <a:lnTo>
                  <a:pt x="6507686" y="250016"/>
                </a:lnTo>
                <a:lnTo>
                  <a:pt x="6480175" y="274192"/>
                </a:lnTo>
                <a:lnTo>
                  <a:pt x="6459093" y="365506"/>
                </a:lnTo>
                <a:lnTo>
                  <a:pt x="6468237" y="430404"/>
                </a:lnTo>
                <a:lnTo>
                  <a:pt x="6497320" y="471296"/>
                </a:lnTo>
                <a:lnTo>
                  <a:pt x="6548247" y="485394"/>
                </a:lnTo>
                <a:lnTo>
                  <a:pt x="6605778" y="465582"/>
                </a:lnTo>
                <a:lnTo>
                  <a:pt x="6627622" y="409320"/>
                </a:lnTo>
                <a:lnTo>
                  <a:pt x="6732905" y="409320"/>
                </a:lnTo>
                <a:lnTo>
                  <a:pt x="6707632" y="496824"/>
                </a:lnTo>
                <a:lnTo>
                  <a:pt x="6642354" y="550926"/>
                </a:lnTo>
                <a:lnTo>
                  <a:pt x="6547866" y="569340"/>
                </a:lnTo>
                <a:close/>
              </a:path>
              <a:path w="19599657" h="724028">
                <a:moveTo>
                  <a:pt x="12686031" y="548006"/>
                </a:moveTo>
                <a:lnTo>
                  <a:pt x="12614021" y="481712"/>
                </a:lnTo>
                <a:lnTo>
                  <a:pt x="12587351" y="365506"/>
                </a:lnTo>
                <a:lnTo>
                  <a:pt x="12612751" y="248412"/>
                </a:lnTo>
                <a:lnTo>
                  <a:pt x="12683363" y="180340"/>
                </a:lnTo>
                <a:lnTo>
                  <a:pt x="12787503" y="241936"/>
                </a:lnTo>
                <a:lnTo>
                  <a:pt x="12746943" y="250016"/>
                </a:lnTo>
                <a:lnTo>
                  <a:pt x="12719431" y="274192"/>
                </a:lnTo>
                <a:lnTo>
                  <a:pt x="12698349" y="365506"/>
                </a:lnTo>
                <a:lnTo>
                  <a:pt x="12707493" y="430404"/>
                </a:lnTo>
                <a:lnTo>
                  <a:pt x="12736575" y="471296"/>
                </a:lnTo>
                <a:lnTo>
                  <a:pt x="12787503" y="485394"/>
                </a:lnTo>
                <a:lnTo>
                  <a:pt x="12845035" y="465582"/>
                </a:lnTo>
                <a:lnTo>
                  <a:pt x="12866879" y="409320"/>
                </a:lnTo>
                <a:lnTo>
                  <a:pt x="12972161" y="409320"/>
                </a:lnTo>
                <a:lnTo>
                  <a:pt x="12946889" y="496824"/>
                </a:lnTo>
                <a:lnTo>
                  <a:pt x="12881611" y="550926"/>
                </a:lnTo>
                <a:lnTo>
                  <a:pt x="12787121" y="569340"/>
                </a:lnTo>
                <a:close/>
              </a:path>
              <a:path w="19599657" h="724028">
                <a:moveTo>
                  <a:pt x="3666998" y="545972"/>
                </a:moveTo>
                <a:lnTo>
                  <a:pt x="3596386" y="475996"/>
                </a:lnTo>
                <a:lnTo>
                  <a:pt x="3571367" y="365126"/>
                </a:lnTo>
                <a:lnTo>
                  <a:pt x="3596386" y="252348"/>
                </a:lnTo>
                <a:lnTo>
                  <a:pt x="3666998" y="181484"/>
                </a:lnTo>
                <a:lnTo>
                  <a:pt x="3773170" y="240664"/>
                </a:lnTo>
                <a:lnTo>
                  <a:pt x="3718560" y="257430"/>
                </a:lnTo>
                <a:lnTo>
                  <a:pt x="3690493" y="302514"/>
                </a:lnTo>
                <a:lnTo>
                  <a:pt x="3682365" y="365126"/>
                </a:lnTo>
                <a:lnTo>
                  <a:pt x="3690493" y="426466"/>
                </a:lnTo>
                <a:lnTo>
                  <a:pt x="3718560" y="470916"/>
                </a:lnTo>
                <a:lnTo>
                  <a:pt x="3773170" y="487426"/>
                </a:lnTo>
                <a:lnTo>
                  <a:pt x="3829050" y="470916"/>
                </a:lnTo>
                <a:lnTo>
                  <a:pt x="3857752" y="426466"/>
                </a:lnTo>
                <a:lnTo>
                  <a:pt x="3866134" y="365126"/>
                </a:lnTo>
                <a:lnTo>
                  <a:pt x="3857752" y="302514"/>
                </a:lnTo>
                <a:lnTo>
                  <a:pt x="3829050" y="257430"/>
                </a:lnTo>
                <a:lnTo>
                  <a:pt x="3773170" y="240664"/>
                </a:lnTo>
                <a:lnTo>
                  <a:pt x="3666998" y="181484"/>
                </a:lnTo>
                <a:lnTo>
                  <a:pt x="3773170" y="157226"/>
                </a:lnTo>
                <a:lnTo>
                  <a:pt x="3880231" y="181484"/>
                </a:lnTo>
                <a:lnTo>
                  <a:pt x="3951224" y="252348"/>
                </a:lnTo>
                <a:lnTo>
                  <a:pt x="3976624" y="365126"/>
                </a:lnTo>
                <a:lnTo>
                  <a:pt x="3951224" y="475996"/>
                </a:lnTo>
                <a:lnTo>
                  <a:pt x="3880231" y="545972"/>
                </a:lnTo>
                <a:lnTo>
                  <a:pt x="3773170" y="570104"/>
                </a:lnTo>
                <a:close/>
              </a:path>
              <a:path w="19599657" h="724028">
                <a:moveTo>
                  <a:pt x="5181854" y="545972"/>
                </a:moveTo>
                <a:lnTo>
                  <a:pt x="5111242" y="475996"/>
                </a:lnTo>
                <a:lnTo>
                  <a:pt x="5086223" y="365126"/>
                </a:lnTo>
                <a:lnTo>
                  <a:pt x="5111242" y="252348"/>
                </a:lnTo>
                <a:lnTo>
                  <a:pt x="5181854" y="181484"/>
                </a:lnTo>
                <a:lnTo>
                  <a:pt x="5288026" y="240664"/>
                </a:lnTo>
                <a:lnTo>
                  <a:pt x="5233416" y="257430"/>
                </a:lnTo>
                <a:lnTo>
                  <a:pt x="5205349" y="302514"/>
                </a:lnTo>
                <a:lnTo>
                  <a:pt x="5197221" y="365126"/>
                </a:lnTo>
                <a:lnTo>
                  <a:pt x="5205349" y="426466"/>
                </a:lnTo>
                <a:lnTo>
                  <a:pt x="5233416" y="470916"/>
                </a:lnTo>
                <a:lnTo>
                  <a:pt x="5288026" y="487426"/>
                </a:lnTo>
                <a:lnTo>
                  <a:pt x="5343906" y="470916"/>
                </a:lnTo>
                <a:lnTo>
                  <a:pt x="5372608" y="426466"/>
                </a:lnTo>
                <a:lnTo>
                  <a:pt x="5380990" y="365126"/>
                </a:lnTo>
                <a:lnTo>
                  <a:pt x="5372608" y="302514"/>
                </a:lnTo>
                <a:lnTo>
                  <a:pt x="5343906" y="257430"/>
                </a:lnTo>
                <a:lnTo>
                  <a:pt x="5288026" y="240664"/>
                </a:lnTo>
                <a:lnTo>
                  <a:pt x="5181854" y="181484"/>
                </a:lnTo>
                <a:lnTo>
                  <a:pt x="5288026" y="157226"/>
                </a:lnTo>
                <a:lnTo>
                  <a:pt x="5395087" y="181484"/>
                </a:lnTo>
                <a:lnTo>
                  <a:pt x="5466080" y="252348"/>
                </a:lnTo>
                <a:lnTo>
                  <a:pt x="5491480" y="365126"/>
                </a:lnTo>
                <a:lnTo>
                  <a:pt x="5466080" y="475996"/>
                </a:lnTo>
                <a:lnTo>
                  <a:pt x="5395087" y="545972"/>
                </a:lnTo>
                <a:lnTo>
                  <a:pt x="5288026" y="570104"/>
                </a:lnTo>
                <a:close/>
              </a:path>
              <a:path w="19599657" h="724028">
                <a:moveTo>
                  <a:pt x="6903974" y="545972"/>
                </a:moveTo>
                <a:lnTo>
                  <a:pt x="6833362" y="475996"/>
                </a:lnTo>
                <a:lnTo>
                  <a:pt x="6808343" y="365126"/>
                </a:lnTo>
                <a:lnTo>
                  <a:pt x="6833362" y="252348"/>
                </a:lnTo>
                <a:lnTo>
                  <a:pt x="6903974" y="181484"/>
                </a:lnTo>
                <a:lnTo>
                  <a:pt x="7010146" y="240664"/>
                </a:lnTo>
                <a:lnTo>
                  <a:pt x="6955536" y="257430"/>
                </a:lnTo>
                <a:lnTo>
                  <a:pt x="6927469" y="302514"/>
                </a:lnTo>
                <a:lnTo>
                  <a:pt x="6919341" y="365126"/>
                </a:lnTo>
                <a:lnTo>
                  <a:pt x="6927469" y="426466"/>
                </a:lnTo>
                <a:lnTo>
                  <a:pt x="6955536" y="470916"/>
                </a:lnTo>
                <a:lnTo>
                  <a:pt x="7010146" y="487426"/>
                </a:lnTo>
                <a:lnTo>
                  <a:pt x="7066026" y="470916"/>
                </a:lnTo>
                <a:lnTo>
                  <a:pt x="7094728" y="426466"/>
                </a:lnTo>
                <a:lnTo>
                  <a:pt x="7103110" y="365126"/>
                </a:lnTo>
                <a:lnTo>
                  <a:pt x="7094728" y="302514"/>
                </a:lnTo>
                <a:lnTo>
                  <a:pt x="7066026" y="257430"/>
                </a:lnTo>
                <a:lnTo>
                  <a:pt x="7010146" y="240664"/>
                </a:lnTo>
                <a:lnTo>
                  <a:pt x="6903974" y="181484"/>
                </a:lnTo>
                <a:lnTo>
                  <a:pt x="7010146" y="157226"/>
                </a:lnTo>
                <a:lnTo>
                  <a:pt x="7117207" y="181484"/>
                </a:lnTo>
                <a:lnTo>
                  <a:pt x="7188200" y="252348"/>
                </a:lnTo>
                <a:lnTo>
                  <a:pt x="7213600" y="365126"/>
                </a:lnTo>
                <a:lnTo>
                  <a:pt x="7188200" y="475996"/>
                </a:lnTo>
                <a:lnTo>
                  <a:pt x="7117207" y="545972"/>
                </a:lnTo>
                <a:lnTo>
                  <a:pt x="7010146" y="570104"/>
                </a:lnTo>
                <a:close/>
              </a:path>
              <a:path w="19599657" h="724028">
                <a:moveTo>
                  <a:pt x="17102583" y="545972"/>
                </a:moveTo>
                <a:lnTo>
                  <a:pt x="17031969" y="475996"/>
                </a:lnTo>
                <a:lnTo>
                  <a:pt x="17006951" y="365126"/>
                </a:lnTo>
                <a:lnTo>
                  <a:pt x="17031969" y="252348"/>
                </a:lnTo>
                <a:lnTo>
                  <a:pt x="17102583" y="181484"/>
                </a:lnTo>
                <a:lnTo>
                  <a:pt x="17208755" y="240664"/>
                </a:lnTo>
                <a:lnTo>
                  <a:pt x="17154143" y="257430"/>
                </a:lnTo>
                <a:lnTo>
                  <a:pt x="17126077" y="302514"/>
                </a:lnTo>
                <a:lnTo>
                  <a:pt x="17117949" y="365126"/>
                </a:lnTo>
                <a:lnTo>
                  <a:pt x="17126077" y="426466"/>
                </a:lnTo>
                <a:lnTo>
                  <a:pt x="17154143" y="470916"/>
                </a:lnTo>
                <a:lnTo>
                  <a:pt x="17208755" y="487426"/>
                </a:lnTo>
                <a:lnTo>
                  <a:pt x="17264635" y="470916"/>
                </a:lnTo>
                <a:lnTo>
                  <a:pt x="17293337" y="426466"/>
                </a:lnTo>
                <a:lnTo>
                  <a:pt x="17301717" y="365126"/>
                </a:lnTo>
                <a:lnTo>
                  <a:pt x="17293337" y="302514"/>
                </a:lnTo>
                <a:lnTo>
                  <a:pt x="17264635" y="257430"/>
                </a:lnTo>
                <a:lnTo>
                  <a:pt x="17208755" y="240664"/>
                </a:lnTo>
                <a:lnTo>
                  <a:pt x="17102583" y="181484"/>
                </a:lnTo>
                <a:lnTo>
                  <a:pt x="17208755" y="157226"/>
                </a:lnTo>
                <a:lnTo>
                  <a:pt x="17315815" y="181484"/>
                </a:lnTo>
                <a:lnTo>
                  <a:pt x="17386809" y="252348"/>
                </a:lnTo>
                <a:lnTo>
                  <a:pt x="17412209" y="365126"/>
                </a:lnTo>
                <a:lnTo>
                  <a:pt x="17386809" y="475996"/>
                </a:lnTo>
                <a:lnTo>
                  <a:pt x="17315815" y="545972"/>
                </a:lnTo>
                <a:lnTo>
                  <a:pt x="17208755" y="570104"/>
                </a:lnTo>
                <a:close/>
              </a:path>
              <a:path w="19599657" h="724028">
                <a:moveTo>
                  <a:pt x="1121156" y="557404"/>
                </a:moveTo>
                <a:lnTo>
                  <a:pt x="1073531" y="517906"/>
                </a:lnTo>
                <a:lnTo>
                  <a:pt x="1055243" y="451866"/>
                </a:lnTo>
                <a:lnTo>
                  <a:pt x="1320927" y="511556"/>
                </a:lnTo>
                <a:lnTo>
                  <a:pt x="1261999" y="555626"/>
                </a:lnTo>
                <a:lnTo>
                  <a:pt x="1184656" y="570612"/>
                </a:lnTo>
                <a:close/>
              </a:path>
              <a:path w="19599657" h="724028">
                <a:moveTo>
                  <a:pt x="10050272" y="557404"/>
                </a:moveTo>
                <a:lnTo>
                  <a:pt x="10002647" y="517906"/>
                </a:lnTo>
                <a:lnTo>
                  <a:pt x="9984359" y="451866"/>
                </a:lnTo>
                <a:lnTo>
                  <a:pt x="10250043" y="511556"/>
                </a:lnTo>
                <a:lnTo>
                  <a:pt x="10191114" y="555626"/>
                </a:lnTo>
                <a:lnTo>
                  <a:pt x="10113772" y="570612"/>
                </a:lnTo>
                <a:close/>
              </a:path>
              <a:path w="19599657" h="724028">
                <a:moveTo>
                  <a:pt x="10692512" y="548006"/>
                </a:moveTo>
                <a:lnTo>
                  <a:pt x="10635996" y="479044"/>
                </a:lnTo>
                <a:lnTo>
                  <a:pt x="10902696" y="506730"/>
                </a:lnTo>
                <a:lnTo>
                  <a:pt x="10849863" y="553338"/>
                </a:lnTo>
                <a:lnTo>
                  <a:pt x="10773283" y="570612"/>
                </a:lnTo>
                <a:close/>
              </a:path>
              <a:path w="19599657" h="724028">
                <a:moveTo>
                  <a:pt x="15705837" y="557404"/>
                </a:moveTo>
                <a:lnTo>
                  <a:pt x="15658211" y="517906"/>
                </a:lnTo>
                <a:lnTo>
                  <a:pt x="15639923" y="451866"/>
                </a:lnTo>
                <a:lnTo>
                  <a:pt x="15905607" y="511556"/>
                </a:lnTo>
                <a:lnTo>
                  <a:pt x="15846679" y="555626"/>
                </a:lnTo>
                <a:lnTo>
                  <a:pt x="15769337" y="570612"/>
                </a:lnTo>
                <a:close/>
              </a:path>
              <a:path w="19599657" h="724028">
                <a:moveTo>
                  <a:pt x="18999199" y="557404"/>
                </a:moveTo>
                <a:lnTo>
                  <a:pt x="18951575" y="517906"/>
                </a:lnTo>
                <a:lnTo>
                  <a:pt x="18933287" y="451866"/>
                </a:lnTo>
                <a:lnTo>
                  <a:pt x="19198971" y="511556"/>
                </a:lnTo>
                <a:lnTo>
                  <a:pt x="19140043" y="555626"/>
                </a:lnTo>
                <a:lnTo>
                  <a:pt x="19062699" y="570612"/>
                </a:lnTo>
                <a:close/>
              </a:path>
              <a:path w="19599657" h="724028">
                <a:moveTo>
                  <a:pt x="680974" y="546228"/>
                </a:moveTo>
                <a:lnTo>
                  <a:pt x="612267" y="474726"/>
                </a:lnTo>
                <a:lnTo>
                  <a:pt x="588899" y="362586"/>
                </a:lnTo>
                <a:lnTo>
                  <a:pt x="697357" y="385190"/>
                </a:lnTo>
                <a:lnTo>
                  <a:pt x="707898" y="437896"/>
                </a:lnTo>
                <a:lnTo>
                  <a:pt x="738378" y="477392"/>
                </a:lnTo>
                <a:lnTo>
                  <a:pt x="793242" y="492380"/>
                </a:lnTo>
                <a:lnTo>
                  <a:pt x="849630" y="477012"/>
                </a:lnTo>
                <a:lnTo>
                  <a:pt x="871347" y="431418"/>
                </a:lnTo>
                <a:lnTo>
                  <a:pt x="978154" y="431418"/>
                </a:lnTo>
                <a:lnTo>
                  <a:pt x="952627" y="509142"/>
                </a:lnTo>
                <a:lnTo>
                  <a:pt x="888365" y="555626"/>
                </a:lnTo>
                <a:lnTo>
                  <a:pt x="793242" y="570992"/>
                </a:lnTo>
                <a:close/>
              </a:path>
              <a:path w="19599657" h="724028">
                <a:moveTo>
                  <a:pt x="4167251" y="564768"/>
                </a:moveTo>
                <a:lnTo>
                  <a:pt x="4109593" y="543688"/>
                </a:lnTo>
                <a:lnTo>
                  <a:pt x="4068699" y="503046"/>
                </a:lnTo>
                <a:lnTo>
                  <a:pt x="4053586" y="438786"/>
                </a:lnTo>
                <a:lnTo>
                  <a:pt x="4154170" y="438786"/>
                </a:lnTo>
                <a:lnTo>
                  <a:pt x="4177792" y="485394"/>
                </a:lnTo>
                <a:lnTo>
                  <a:pt x="4232783" y="498474"/>
                </a:lnTo>
                <a:lnTo>
                  <a:pt x="4281043" y="488442"/>
                </a:lnTo>
                <a:lnTo>
                  <a:pt x="4298315" y="454660"/>
                </a:lnTo>
                <a:lnTo>
                  <a:pt x="4277995" y="421132"/>
                </a:lnTo>
                <a:lnTo>
                  <a:pt x="4250119" y="409988"/>
                </a:lnTo>
                <a:lnTo>
                  <a:pt x="4207002" y="398654"/>
                </a:lnTo>
                <a:lnTo>
                  <a:pt x="4131056" y="373888"/>
                </a:lnTo>
                <a:lnTo>
                  <a:pt x="4078859" y="335026"/>
                </a:lnTo>
                <a:lnTo>
                  <a:pt x="4060063" y="271018"/>
                </a:lnTo>
                <a:lnTo>
                  <a:pt x="4074414" y="218186"/>
                </a:lnTo>
                <a:lnTo>
                  <a:pt x="4228338" y="230378"/>
                </a:lnTo>
                <a:lnTo>
                  <a:pt x="4183888" y="238634"/>
                </a:lnTo>
                <a:lnTo>
                  <a:pt x="4167759" y="265684"/>
                </a:lnTo>
                <a:lnTo>
                  <a:pt x="4177919" y="285114"/>
                </a:lnTo>
                <a:lnTo>
                  <a:pt x="4210685" y="300610"/>
                </a:lnTo>
                <a:lnTo>
                  <a:pt x="4269994" y="315976"/>
                </a:lnTo>
                <a:lnTo>
                  <a:pt x="4339590" y="339344"/>
                </a:lnTo>
                <a:lnTo>
                  <a:pt x="4388358" y="377826"/>
                </a:lnTo>
                <a:lnTo>
                  <a:pt x="4406265" y="440436"/>
                </a:lnTo>
                <a:lnTo>
                  <a:pt x="4391787" y="501396"/>
                </a:lnTo>
                <a:lnTo>
                  <a:pt x="4352925" y="541656"/>
                </a:lnTo>
                <a:lnTo>
                  <a:pt x="4297299" y="564008"/>
                </a:lnTo>
                <a:lnTo>
                  <a:pt x="4232402" y="570992"/>
                </a:lnTo>
                <a:close/>
              </a:path>
              <a:path w="19599657" h="724028">
                <a:moveTo>
                  <a:pt x="4600067" y="564768"/>
                </a:moveTo>
                <a:lnTo>
                  <a:pt x="4542409" y="543688"/>
                </a:lnTo>
                <a:lnTo>
                  <a:pt x="4501515" y="503046"/>
                </a:lnTo>
                <a:lnTo>
                  <a:pt x="4486402" y="438786"/>
                </a:lnTo>
                <a:lnTo>
                  <a:pt x="4586986" y="438786"/>
                </a:lnTo>
                <a:lnTo>
                  <a:pt x="4610608" y="485394"/>
                </a:lnTo>
                <a:lnTo>
                  <a:pt x="4665599" y="498474"/>
                </a:lnTo>
                <a:lnTo>
                  <a:pt x="4713859" y="488442"/>
                </a:lnTo>
                <a:lnTo>
                  <a:pt x="4731131" y="454660"/>
                </a:lnTo>
                <a:lnTo>
                  <a:pt x="4710811" y="421132"/>
                </a:lnTo>
                <a:lnTo>
                  <a:pt x="4682935" y="409988"/>
                </a:lnTo>
                <a:lnTo>
                  <a:pt x="4639818" y="398654"/>
                </a:lnTo>
                <a:lnTo>
                  <a:pt x="4563872" y="373888"/>
                </a:lnTo>
                <a:lnTo>
                  <a:pt x="4511675" y="335026"/>
                </a:lnTo>
                <a:lnTo>
                  <a:pt x="4492879" y="271018"/>
                </a:lnTo>
                <a:lnTo>
                  <a:pt x="4507230" y="218186"/>
                </a:lnTo>
                <a:lnTo>
                  <a:pt x="4661154" y="230378"/>
                </a:lnTo>
                <a:lnTo>
                  <a:pt x="4616704" y="238634"/>
                </a:lnTo>
                <a:lnTo>
                  <a:pt x="4600575" y="265684"/>
                </a:lnTo>
                <a:lnTo>
                  <a:pt x="4610735" y="285114"/>
                </a:lnTo>
                <a:lnTo>
                  <a:pt x="4643501" y="300610"/>
                </a:lnTo>
                <a:lnTo>
                  <a:pt x="4702810" y="315976"/>
                </a:lnTo>
                <a:lnTo>
                  <a:pt x="4772406" y="339344"/>
                </a:lnTo>
                <a:lnTo>
                  <a:pt x="4821174" y="377826"/>
                </a:lnTo>
                <a:lnTo>
                  <a:pt x="4839081" y="440436"/>
                </a:lnTo>
                <a:lnTo>
                  <a:pt x="4824603" y="501396"/>
                </a:lnTo>
                <a:lnTo>
                  <a:pt x="4785741" y="541656"/>
                </a:lnTo>
                <a:lnTo>
                  <a:pt x="4730115" y="564008"/>
                </a:lnTo>
                <a:lnTo>
                  <a:pt x="4665218" y="570992"/>
                </a:lnTo>
                <a:close/>
              </a:path>
              <a:path w="19599657" h="724028">
                <a:moveTo>
                  <a:pt x="8125713" y="546228"/>
                </a:moveTo>
                <a:lnTo>
                  <a:pt x="8057007" y="474726"/>
                </a:lnTo>
                <a:lnTo>
                  <a:pt x="8033638" y="362586"/>
                </a:lnTo>
                <a:lnTo>
                  <a:pt x="8142097" y="385190"/>
                </a:lnTo>
                <a:lnTo>
                  <a:pt x="8152639" y="437896"/>
                </a:lnTo>
                <a:lnTo>
                  <a:pt x="8183118" y="477392"/>
                </a:lnTo>
                <a:lnTo>
                  <a:pt x="8237982" y="492380"/>
                </a:lnTo>
                <a:lnTo>
                  <a:pt x="8294370" y="477012"/>
                </a:lnTo>
                <a:lnTo>
                  <a:pt x="8316088" y="431418"/>
                </a:lnTo>
                <a:lnTo>
                  <a:pt x="8422894" y="431418"/>
                </a:lnTo>
                <a:lnTo>
                  <a:pt x="8397366" y="509142"/>
                </a:lnTo>
                <a:lnTo>
                  <a:pt x="8333105" y="555626"/>
                </a:lnTo>
                <a:lnTo>
                  <a:pt x="8237982" y="570992"/>
                </a:lnTo>
                <a:close/>
              </a:path>
              <a:path w="19599657" h="724028">
                <a:moveTo>
                  <a:pt x="8615807" y="564768"/>
                </a:moveTo>
                <a:lnTo>
                  <a:pt x="8558149" y="543688"/>
                </a:lnTo>
                <a:lnTo>
                  <a:pt x="8517255" y="503046"/>
                </a:lnTo>
                <a:lnTo>
                  <a:pt x="8502141" y="438786"/>
                </a:lnTo>
                <a:lnTo>
                  <a:pt x="8602726" y="438786"/>
                </a:lnTo>
                <a:lnTo>
                  <a:pt x="8626348" y="485394"/>
                </a:lnTo>
                <a:lnTo>
                  <a:pt x="8681338" y="498474"/>
                </a:lnTo>
                <a:lnTo>
                  <a:pt x="8729599" y="488442"/>
                </a:lnTo>
                <a:lnTo>
                  <a:pt x="8746871" y="454660"/>
                </a:lnTo>
                <a:lnTo>
                  <a:pt x="8726551" y="421132"/>
                </a:lnTo>
                <a:lnTo>
                  <a:pt x="8698674" y="409988"/>
                </a:lnTo>
                <a:lnTo>
                  <a:pt x="8655558" y="398654"/>
                </a:lnTo>
                <a:lnTo>
                  <a:pt x="8579613" y="373888"/>
                </a:lnTo>
                <a:lnTo>
                  <a:pt x="8527414" y="335026"/>
                </a:lnTo>
                <a:lnTo>
                  <a:pt x="8508619" y="271018"/>
                </a:lnTo>
                <a:lnTo>
                  <a:pt x="8522970" y="218186"/>
                </a:lnTo>
                <a:lnTo>
                  <a:pt x="8676894" y="230378"/>
                </a:lnTo>
                <a:lnTo>
                  <a:pt x="8632444" y="238634"/>
                </a:lnTo>
                <a:lnTo>
                  <a:pt x="8616314" y="265684"/>
                </a:lnTo>
                <a:lnTo>
                  <a:pt x="8626475" y="285114"/>
                </a:lnTo>
                <a:lnTo>
                  <a:pt x="8659240" y="300610"/>
                </a:lnTo>
                <a:lnTo>
                  <a:pt x="8718550" y="315976"/>
                </a:lnTo>
                <a:lnTo>
                  <a:pt x="8788146" y="339344"/>
                </a:lnTo>
                <a:lnTo>
                  <a:pt x="8836913" y="377826"/>
                </a:lnTo>
                <a:lnTo>
                  <a:pt x="8854821" y="440436"/>
                </a:lnTo>
                <a:lnTo>
                  <a:pt x="8840343" y="501396"/>
                </a:lnTo>
                <a:lnTo>
                  <a:pt x="8801481" y="541656"/>
                </a:lnTo>
                <a:lnTo>
                  <a:pt x="8745855" y="564008"/>
                </a:lnTo>
                <a:lnTo>
                  <a:pt x="8680958" y="570992"/>
                </a:lnTo>
                <a:close/>
              </a:path>
              <a:path w="19599657" h="724028">
                <a:moveTo>
                  <a:pt x="11445875" y="564768"/>
                </a:moveTo>
                <a:lnTo>
                  <a:pt x="11388216" y="543688"/>
                </a:lnTo>
                <a:lnTo>
                  <a:pt x="11347323" y="503046"/>
                </a:lnTo>
                <a:lnTo>
                  <a:pt x="11332211" y="438786"/>
                </a:lnTo>
                <a:lnTo>
                  <a:pt x="11432794" y="438786"/>
                </a:lnTo>
                <a:lnTo>
                  <a:pt x="11456415" y="485394"/>
                </a:lnTo>
                <a:lnTo>
                  <a:pt x="11511407" y="498474"/>
                </a:lnTo>
                <a:lnTo>
                  <a:pt x="11559666" y="488442"/>
                </a:lnTo>
                <a:lnTo>
                  <a:pt x="11576939" y="454660"/>
                </a:lnTo>
                <a:lnTo>
                  <a:pt x="11556619" y="421132"/>
                </a:lnTo>
                <a:lnTo>
                  <a:pt x="11528743" y="409988"/>
                </a:lnTo>
                <a:lnTo>
                  <a:pt x="11485626" y="398654"/>
                </a:lnTo>
                <a:lnTo>
                  <a:pt x="11409680" y="373888"/>
                </a:lnTo>
                <a:lnTo>
                  <a:pt x="11357483" y="335026"/>
                </a:lnTo>
                <a:lnTo>
                  <a:pt x="11338688" y="271018"/>
                </a:lnTo>
                <a:lnTo>
                  <a:pt x="11353039" y="218186"/>
                </a:lnTo>
                <a:lnTo>
                  <a:pt x="11506963" y="230378"/>
                </a:lnTo>
                <a:lnTo>
                  <a:pt x="11462513" y="238634"/>
                </a:lnTo>
                <a:lnTo>
                  <a:pt x="11446383" y="265684"/>
                </a:lnTo>
                <a:lnTo>
                  <a:pt x="11456543" y="285114"/>
                </a:lnTo>
                <a:lnTo>
                  <a:pt x="11489309" y="300610"/>
                </a:lnTo>
                <a:lnTo>
                  <a:pt x="11548618" y="315976"/>
                </a:lnTo>
                <a:lnTo>
                  <a:pt x="11618213" y="339344"/>
                </a:lnTo>
                <a:lnTo>
                  <a:pt x="11666983" y="377826"/>
                </a:lnTo>
                <a:lnTo>
                  <a:pt x="11684889" y="440436"/>
                </a:lnTo>
                <a:lnTo>
                  <a:pt x="11670411" y="501396"/>
                </a:lnTo>
                <a:lnTo>
                  <a:pt x="11631549" y="541656"/>
                </a:lnTo>
                <a:lnTo>
                  <a:pt x="11575923" y="564008"/>
                </a:lnTo>
                <a:lnTo>
                  <a:pt x="11511026" y="570992"/>
                </a:lnTo>
                <a:close/>
              </a:path>
              <a:path w="19599657" h="724028">
                <a:moveTo>
                  <a:pt x="14028165" y="546228"/>
                </a:moveTo>
                <a:lnTo>
                  <a:pt x="13959459" y="474726"/>
                </a:lnTo>
                <a:lnTo>
                  <a:pt x="13936091" y="362586"/>
                </a:lnTo>
                <a:lnTo>
                  <a:pt x="14044549" y="385190"/>
                </a:lnTo>
                <a:lnTo>
                  <a:pt x="14055089" y="437896"/>
                </a:lnTo>
                <a:lnTo>
                  <a:pt x="14085569" y="477392"/>
                </a:lnTo>
                <a:lnTo>
                  <a:pt x="14140307" y="492380"/>
                </a:lnTo>
                <a:lnTo>
                  <a:pt x="14196821" y="477012"/>
                </a:lnTo>
                <a:lnTo>
                  <a:pt x="14218539" y="431418"/>
                </a:lnTo>
                <a:lnTo>
                  <a:pt x="14325345" y="431418"/>
                </a:lnTo>
                <a:lnTo>
                  <a:pt x="14299819" y="509142"/>
                </a:lnTo>
                <a:lnTo>
                  <a:pt x="14235557" y="555626"/>
                </a:lnTo>
                <a:lnTo>
                  <a:pt x="14140307" y="570992"/>
                </a:lnTo>
                <a:close/>
              </a:path>
              <a:path w="19599657" h="724028">
                <a:moveTo>
                  <a:pt x="14980665" y="546228"/>
                </a:moveTo>
                <a:lnTo>
                  <a:pt x="14911959" y="474726"/>
                </a:lnTo>
                <a:lnTo>
                  <a:pt x="14888591" y="362586"/>
                </a:lnTo>
                <a:lnTo>
                  <a:pt x="14997049" y="385190"/>
                </a:lnTo>
                <a:lnTo>
                  <a:pt x="15007589" y="437896"/>
                </a:lnTo>
                <a:lnTo>
                  <a:pt x="15038069" y="477392"/>
                </a:lnTo>
                <a:lnTo>
                  <a:pt x="15092807" y="492380"/>
                </a:lnTo>
                <a:lnTo>
                  <a:pt x="15149321" y="477012"/>
                </a:lnTo>
                <a:lnTo>
                  <a:pt x="15171039" y="431418"/>
                </a:lnTo>
                <a:lnTo>
                  <a:pt x="15277845" y="431418"/>
                </a:lnTo>
                <a:lnTo>
                  <a:pt x="15252319" y="509142"/>
                </a:lnTo>
                <a:lnTo>
                  <a:pt x="15188057" y="555626"/>
                </a:lnTo>
                <a:lnTo>
                  <a:pt x="15092807" y="570992"/>
                </a:lnTo>
                <a:close/>
              </a:path>
              <a:path w="19599657" h="724028">
                <a:moveTo>
                  <a:pt x="17602835" y="564768"/>
                </a:moveTo>
                <a:lnTo>
                  <a:pt x="17545177" y="543688"/>
                </a:lnTo>
                <a:lnTo>
                  <a:pt x="17504283" y="503046"/>
                </a:lnTo>
                <a:lnTo>
                  <a:pt x="17489169" y="438786"/>
                </a:lnTo>
                <a:lnTo>
                  <a:pt x="17589755" y="438786"/>
                </a:lnTo>
                <a:lnTo>
                  <a:pt x="17613375" y="485394"/>
                </a:lnTo>
                <a:lnTo>
                  <a:pt x="17668367" y="498474"/>
                </a:lnTo>
                <a:lnTo>
                  <a:pt x="17716627" y="488442"/>
                </a:lnTo>
                <a:lnTo>
                  <a:pt x="17733899" y="454660"/>
                </a:lnTo>
                <a:lnTo>
                  <a:pt x="17713579" y="421132"/>
                </a:lnTo>
                <a:lnTo>
                  <a:pt x="17685703" y="409988"/>
                </a:lnTo>
                <a:lnTo>
                  <a:pt x="17642587" y="398654"/>
                </a:lnTo>
                <a:lnTo>
                  <a:pt x="17566639" y="373888"/>
                </a:lnTo>
                <a:lnTo>
                  <a:pt x="17514443" y="335026"/>
                </a:lnTo>
                <a:lnTo>
                  <a:pt x="17495647" y="271018"/>
                </a:lnTo>
                <a:lnTo>
                  <a:pt x="17509997" y="218186"/>
                </a:lnTo>
                <a:lnTo>
                  <a:pt x="17663921" y="230378"/>
                </a:lnTo>
                <a:lnTo>
                  <a:pt x="17619471" y="238634"/>
                </a:lnTo>
                <a:lnTo>
                  <a:pt x="17603343" y="265684"/>
                </a:lnTo>
                <a:lnTo>
                  <a:pt x="17613503" y="285114"/>
                </a:lnTo>
                <a:lnTo>
                  <a:pt x="17646269" y="300610"/>
                </a:lnTo>
                <a:lnTo>
                  <a:pt x="17705579" y="315976"/>
                </a:lnTo>
                <a:lnTo>
                  <a:pt x="17775173" y="339344"/>
                </a:lnTo>
                <a:lnTo>
                  <a:pt x="17823941" y="377826"/>
                </a:lnTo>
                <a:lnTo>
                  <a:pt x="17841849" y="440436"/>
                </a:lnTo>
                <a:lnTo>
                  <a:pt x="17827371" y="501396"/>
                </a:lnTo>
                <a:lnTo>
                  <a:pt x="17788509" y="541656"/>
                </a:lnTo>
                <a:lnTo>
                  <a:pt x="17732883" y="564008"/>
                </a:lnTo>
                <a:lnTo>
                  <a:pt x="17667987" y="570992"/>
                </a:lnTo>
                <a:close/>
              </a:path>
              <a:path w="19599657" h="724028">
                <a:moveTo>
                  <a:pt x="18098515" y="554990"/>
                </a:moveTo>
                <a:lnTo>
                  <a:pt x="18048859" y="509142"/>
                </a:lnTo>
                <a:lnTo>
                  <a:pt x="18140935" y="487934"/>
                </a:lnTo>
                <a:lnTo>
                  <a:pt x="18177003" y="480028"/>
                </a:lnTo>
                <a:lnTo>
                  <a:pt x="18203545" y="456312"/>
                </a:lnTo>
                <a:lnTo>
                  <a:pt x="18225263" y="365126"/>
                </a:lnTo>
                <a:lnTo>
                  <a:pt x="18220151" y="309880"/>
                </a:lnTo>
                <a:lnTo>
                  <a:pt x="18204941" y="271018"/>
                </a:lnTo>
                <a:lnTo>
                  <a:pt x="18180955" y="247936"/>
                </a:lnTo>
                <a:lnTo>
                  <a:pt x="18149443" y="240284"/>
                </a:lnTo>
                <a:lnTo>
                  <a:pt x="18048859" y="225170"/>
                </a:lnTo>
                <a:lnTo>
                  <a:pt x="18101945" y="175388"/>
                </a:lnTo>
                <a:lnTo>
                  <a:pt x="18175733" y="157988"/>
                </a:lnTo>
                <a:lnTo>
                  <a:pt x="18258537" y="180466"/>
                </a:lnTo>
                <a:lnTo>
                  <a:pt x="18315433" y="248792"/>
                </a:lnTo>
                <a:lnTo>
                  <a:pt x="18336133" y="366268"/>
                </a:lnTo>
                <a:lnTo>
                  <a:pt x="18313781" y="480568"/>
                </a:lnTo>
                <a:lnTo>
                  <a:pt x="18253457" y="548006"/>
                </a:lnTo>
                <a:lnTo>
                  <a:pt x="18167859" y="570992"/>
                </a:lnTo>
                <a:close/>
              </a:path>
              <a:path w="19599657" h="724028">
                <a:moveTo>
                  <a:pt x="17940401" y="710058"/>
                </a:moveTo>
                <a:lnTo>
                  <a:pt x="17940401" y="164084"/>
                </a:lnTo>
                <a:lnTo>
                  <a:pt x="18042637" y="164084"/>
                </a:lnTo>
                <a:lnTo>
                  <a:pt x="18048859" y="225170"/>
                </a:lnTo>
                <a:lnTo>
                  <a:pt x="18149443" y="240284"/>
                </a:lnTo>
                <a:lnTo>
                  <a:pt x="18086451" y="260986"/>
                </a:lnTo>
                <a:lnTo>
                  <a:pt x="18048859" y="306196"/>
                </a:lnTo>
                <a:lnTo>
                  <a:pt x="18048859" y="424054"/>
                </a:lnTo>
                <a:lnTo>
                  <a:pt x="18085435" y="469012"/>
                </a:lnTo>
                <a:lnTo>
                  <a:pt x="18140935" y="487934"/>
                </a:lnTo>
                <a:lnTo>
                  <a:pt x="18048859" y="509142"/>
                </a:lnTo>
                <a:lnTo>
                  <a:pt x="18048859" y="710058"/>
                </a:lnTo>
                <a:close/>
              </a:path>
              <a:path w="19599657" h="724028">
                <a:moveTo>
                  <a:pt x="2649967" y="714233"/>
                </a:moveTo>
                <a:lnTo>
                  <a:pt x="2600452" y="703198"/>
                </a:lnTo>
                <a:lnTo>
                  <a:pt x="2539873" y="664464"/>
                </a:lnTo>
                <a:lnTo>
                  <a:pt x="2521458" y="612648"/>
                </a:lnTo>
                <a:lnTo>
                  <a:pt x="2529554" y="580835"/>
                </a:lnTo>
                <a:lnTo>
                  <a:pt x="2553844" y="553212"/>
                </a:lnTo>
                <a:lnTo>
                  <a:pt x="2658237" y="559942"/>
                </a:lnTo>
                <a:lnTo>
                  <a:pt x="2632202" y="577342"/>
                </a:lnTo>
                <a:lnTo>
                  <a:pt x="2622170" y="603250"/>
                </a:lnTo>
                <a:lnTo>
                  <a:pt x="2643505" y="635254"/>
                </a:lnTo>
                <a:lnTo>
                  <a:pt x="2712594" y="649986"/>
                </a:lnTo>
                <a:lnTo>
                  <a:pt x="2759361" y="646383"/>
                </a:lnTo>
                <a:lnTo>
                  <a:pt x="2789936" y="635636"/>
                </a:lnTo>
                <a:lnTo>
                  <a:pt x="2812415" y="600838"/>
                </a:lnTo>
                <a:lnTo>
                  <a:pt x="2804669" y="578738"/>
                </a:lnTo>
                <a:lnTo>
                  <a:pt x="2778887" y="564768"/>
                </a:lnTo>
                <a:lnTo>
                  <a:pt x="2731008" y="559942"/>
                </a:lnTo>
                <a:lnTo>
                  <a:pt x="2658237" y="559942"/>
                </a:lnTo>
                <a:lnTo>
                  <a:pt x="2553844" y="553212"/>
                </a:lnTo>
                <a:lnTo>
                  <a:pt x="2583308" y="536066"/>
                </a:lnTo>
                <a:lnTo>
                  <a:pt x="2584958" y="535560"/>
                </a:lnTo>
                <a:lnTo>
                  <a:pt x="2575814" y="530734"/>
                </a:lnTo>
                <a:lnTo>
                  <a:pt x="2549271" y="508382"/>
                </a:lnTo>
                <a:lnTo>
                  <a:pt x="2537079" y="475996"/>
                </a:lnTo>
                <a:lnTo>
                  <a:pt x="2556002" y="433706"/>
                </a:lnTo>
                <a:lnTo>
                  <a:pt x="2595499" y="409956"/>
                </a:lnTo>
                <a:lnTo>
                  <a:pt x="2649347" y="429640"/>
                </a:lnTo>
                <a:lnTo>
                  <a:pt x="2633219" y="436498"/>
                </a:lnTo>
                <a:lnTo>
                  <a:pt x="2618486" y="455168"/>
                </a:lnTo>
                <a:lnTo>
                  <a:pt x="2627249" y="468248"/>
                </a:lnTo>
                <a:lnTo>
                  <a:pt x="2657983" y="476250"/>
                </a:lnTo>
                <a:lnTo>
                  <a:pt x="2718308" y="478916"/>
                </a:lnTo>
                <a:lnTo>
                  <a:pt x="2728214" y="478916"/>
                </a:lnTo>
                <a:lnTo>
                  <a:pt x="2814161" y="485775"/>
                </a:lnTo>
                <a:lnTo>
                  <a:pt x="2873248" y="506348"/>
                </a:lnTo>
                <a:lnTo>
                  <a:pt x="2907475" y="540973"/>
                </a:lnTo>
                <a:lnTo>
                  <a:pt x="2918841" y="590168"/>
                </a:lnTo>
                <a:lnTo>
                  <a:pt x="2905776" y="641985"/>
                </a:lnTo>
                <a:lnTo>
                  <a:pt x="2866517" y="682752"/>
                </a:lnTo>
                <a:lnTo>
                  <a:pt x="2802239" y="709105"/>
                </a:lnTo>
                <a:lnTo>
                  <a:pt x="2714245" y="717932"/>
                </a:lnTo>
                <a:close/>
              </a:path>
              <a:path w="19599657" h="724028">
                <a:moveTo>
                  <a:pt x="13631911" y="714233"/>
                </a:moveTo>
                <a:lnTo>
                  <a:pt x="13582395" y="703198"/>
                </a:lnTo>
                <a:lnTo>
                  <a:pt x="13521817" y="664464"/>
                </a:lnTo>
                <a:lnTo>
                  <a:pt x="13503403" y="612648"/>
                </a:lnTo>
                <a:lnTo>
                  <a:pt x="13511499" y="580835"/>
                </a:lnTo>
                <a:lnTo>
                  <a:pt x="13535787" y="553212"/>
                </a:lnTo>
                <a:lnTo>
                  <a:pt x="13640181" y="559942"/>
                </a:lnTo>
                <a:lnTo>
                  <a:pt x="13614145" y="577342"/>
                </a:lnTo>
                <a:lnTo>
                  <a:pt x="13604113" y="603250"/>
                </a:lnTo>
                <a:lnTo>
                  <a:pt x="13625449" y="635254"/>
                </a:lnTo>
                <a:lnTo>
                  <a:pt x="13694537" y="649986"/>
                </a:lnTo>
                <a:lnTo>
                  <a:pt x="13741305" y="646383"/>
                </a:lnTo>
                <a:lnTo>
                  <a:pt x="13771881" y="635636"/>
                </a:lnTo>
                <a:lnTo>
                  <a:pt x="13794359" y="600838"/>
                </a:lnTo>
                <a:lnTo>
                  <a:pt x="13786613" y="578738"/>
                </a:lnTo>
                <a:lnTo>
                  <a:pt x="13760831" y="564768"/>
                </a:lnTo>
                <a:lnTo>
                  <a:pt x="13712953" y="559942"/>
                </a:lnTo>
                <a:lnTo>
                  <a:pt x="13640181" y="559942"/>
                </a:lnTo>
                <a:lnTo>
                  <a:pt x="13535787" y="553212"/>
                </a:lnTo>
                <a:lnTo>
                  <a:pt x="13565251" y="536066"/>
                </a:lnTo>
                <a:lnTo>
                  <a:pt x="13566903" y="535560"/>
                </a:lnTo>
                <a:lnTo>
                  <a:pt x="13557759" y="530734"/>
                </a:lnTo>
                <a:lnTo>
                  <a:pt x="13531215" y="508382"/>
                </a:lnTo>
                <a:lnTo>
                  <a:pt x="13519023" y="475996"/>
                </a:lnTo>
                <a:lnTo>
                  <a:pt x="13537945" y="433706"/>
                </a:lnTo>
                <a:lnTo>
                  <a:pt x="13577443" y="409956"/>
                </a:lnTo>
                <a:lnTo>
                  <a:pt x="13631291" y="429640"/>
                </a:lnTo>
                <a:lnTo>
                  <a:pt x="13615163" y="436498"/>
                </a:lnTo>
                <a:lnTo>
                  <a:pt x="13600431" y="455168"/>
                </a:lnTo>
                <a:lnTo>
                  <a:pt x="13609193" y="468248"/>
                </a:lnTo>
                <a:lnTo>
                  <a:pt x="13639927" y="476250"/>
                </a:lnTo>
                <a:lnTo>
                  <a:pt x="13700253" y="478916"/>
                </a:lnTo>
                <a:lnTo>
                  <a:pt x="13710159" y="478916"/>
                </a:lnTo>
                <a:lnTo>
                  <a:pt x="13796107" y="485775"/>
                </a:lnTo>
                <a:lnTo>
                  <a:pt x="13855191" y="506348"/>
                </a:lnTo>
                <a:lnTo>
                  <a:pt x="13889419" y="540973"/>
                </a:lnTo>
                <a:lnTo>
                  <a:pt x="13900785" y="590168"/>
                </a:lnTo>
                <a:lnTo>
                  <a:pt x="13887721" y="641985"/>
                </a:lnTo>
                <a:lnTo>
                  <a:pt x="13848461" y="682752"/>
                </a:lnTo>
                <a:lnTo>
                  <a:pt x="13784183" y="709105"/>
                </a:lnTo>
                <a:lnTo>
                  <a:pt x="13696189" y="717932"/>
                </a:lnTo>
                <a:close/>
              </a:path>
            </a:pathLst>
          </a:custGeom>
          <a:ln w="12192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7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53" y="0"/>
            <a:ext cx="870125" cy="87012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348649" y="1277024"/>
            <a:ext cx="4584219" cy="1024861"/>
          </a:xfrm>
          <a:custGeom>
            <a:avLst/>
            <a:gdLst/>
            <a:ahLst/>
            <a:cxnLst/>
            <a:rect l="l" t="t" r="r" b="b"/>
            <a:pathLst>
              <a:path w="14293850" h="3195574">
                <a:moveTo>
                  <a:pt x="0" y="3195574"/>
                </a:moveTo>
                <a:lnTo>
                  <a:pt x="14293850" y="3195574"/>
                </a:lnTo>
                <a:lnTo>
                  <a:pt x="14293850" y="0"/>
                </a:lnTo>
                <a:lnTo>
                  <a:pt x="0" y="0"/>
                </a:lnTo>
                <a:close/>
              </a:path>
            </a:pathLst>
          </a:custGeom>
          <a:solidFill>
            <a:srgbClr val="CAEEFB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" name="object 11"/>
          <p:cNvSpPr/>
          <p:nvPr/>
        </p:nvSpPr>
        <p:spPr>
          <a:xfrm>
            <a:off x="1347122" y="1275497"/>
            <a:ext cx="4587274" cy="1027916"/>
          </a:xfrm>
          <a:custGeom>
            <a:avLst/>
            <a:gdLst/>
            <a:ahLst/>
            <a:cxnLst/>
            <a:rect l="l" t="t" r="r" b="b"/>
            <a:pathLst>
              <a:path w="14303376" h="3205098">
                <a:moveTo>
                  <a:pt x="4763" y="3200336"/>
                </a:moveTo>
                <a:lnTo>
                  <a:pt x="14298613" y="3200336"/>
                </a:lnTo>
                <a:lnTo>
                  <a:pt x="14298613" y="4762"/>
                </a:lnTo>
                <a:lnTo>
                  <a:pt x="4763" y="4762"/>
                </a:lnTo>
                <a:close/>
              </a:path>
            </a:pathLst>
          </a:custGeom>
          <a:ln w="9525">
            <a:solidFill>
              <a:srgbClr val="15608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5" name="text 1"/>
          <p:cNvSpPr txBox="1"/>
          <p:nvPr/>
        </p:nvSpPr>
        <p:spPr>
          <a:xfrm>
            <a:off x="1378032" y="1277963"/>
            <a:ext cx="968022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156082"/>
                </a:solidFill>
                <a:latin typeface="Arial"/>
                <a:cs typeface="Arial"/>
              </a:rPr>
              <a:t>Introduction</a:t>
            </a:r>
            <a:endParaRPr sz="1283">
              <a:latin typeface="Arial"/>
              <a:cs typeface="Arial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1378032" y="1475747"/>
            <a:ext cx="4365747" cy="6200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17" spc="3" dirty="0">
                <a:latin typeface="Arial"/>
                <a:cs typeface="Arial"/>
              </a:rPr>
              <a:t>The WHSCT sudden hearing loss pathway is unique in that it makes use of</a:t>
            </a:r>
            <a:endParaRPr sz="994">
              <a:latin typeface="Arial"/>
              <a:cs typeface="Arial"/>
            </a:endParaRPr>
          </a:p>
          <a:p>
            <a:r>
              <a:rPr sz="969" spc="3" dirty="0">
                <a:latin typeface="Arial"/>
                <a:cs typeface="Arial"/>
              </a:rPr>
              <a:t>remote access to audiology ensuring early definitive diagnosis of SSNHL. This</a:t>
            </a:r>
            <a:endParaRPr sz="962">
              <a:latin typeface="Arial"/>
              <a:cs typeface="Arial"/>
            </a:endParaRPr>
          </a:p>
          <a:p>
            <a:r>
              <a:rPr sz="1026" spc="3" dirty="0">
                <a:latin typeface="Arial"/>
                <a:cs typeface="Arial"/>
              </a:rPr>
              <a:t>ensures appropriate steroid prescribing and redirection of patients with</a:t>
            </a:r>
            <a:endParaRPr sz="1026">
              <a:latin typeface="Arial"/>
              <a:cs typeface="Arial"/>
            </a:endParaRPr>
          </a:p>
          <a:p>
            <a:r>
              <a:rPr sz="1017" spc="3" dirty="0">
                <a:latin typeface="Arial"/>
                <a:cs typeface="Arial"/>
              </a:rPr>
              <a:t>conductive or chronic hearing loss. This study evaluates the efficacy  of the</a:t>
            </a:r>
            <a:endParaRPr sz="994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44276" y="5981846"/>
            <a:ext cx="4611386" cy="700809"/>
          </a:xfrm>
          <a:custGeom>
            <a:avLst/>
            <a:gdLst/>
            <a:ahLst/>
            <a:cxnLst/>
            <a:rect l="l" t="t" r="r" b="b"/>
            <a:pathLst>
              <a:path w="14378559" h="2185162">
                <a:moveTo>
                  <a:pt x="0" y="2185162"/>
                </a:moveTo>
                <a:lnTo>
                  <a:pt x="14378559" y="2185162"/>
                </a:lnTo>
                <a:lnTo>
                  <a:pt x="14378559" y="0"/>
                </a:lnTo>
                <a:lnTo>
                  <a:pt x="0" y="0"/>
                </a:lnTo>
                <a:close/>
              </a:path>
            </a:pathLst>
          </a:custGeom>
          <a:solidFill>
            <a:srgbClr val="CAEEFB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7" name="text 1"/>
          <p:cNvSpPr txBox="1"/>
          <p:nvPr/>
        </p:nvSpPr>
        <p:spPr>
          <a:xfrm>
            <a:off x="6173888" y="5983029"/>
            <a:ext cx="967637" cy="193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54" b="1" spc="3" dirty="0">
                <a:latin typeface="Arial"/>
                <a:cs typeface="Arial"/>
              </a:rPr>
              <a:t>Conclusions</a:t>
            </a:r>
            <a:endParaRPr sz="1251">
              <a:latin typeface="Arial"/>
              <a:cs typeface="Arial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6173887" y="6180813"/>
            <a:ext cx="4612994" cy="307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88" spc="3" dirty="0">
                <a:latin typeface="Arial"/>
                <a:cs typeface="Arial"/>
              </a:rPr>
              <a:t>The current pathway affords prompt access to audiograms and so early diagnosis</a:t>
            </a:r>
            <a:endParaRPr sz="962">
              <a:latin typeface="Arial"/>
              <a:cs typeface="Arial"/>
            </a:endParaRPr>
          </a:p>
          <a:p>
            <a:r>
              <a:rPr sz="1007" spc="3" dirty="0">
                <a:latin typeface="Arial"/>
                <a:cs typeface="Arial"/>
              </a:rPr>
              <a:t>of SSNHL. Stricter adherence to the pathways treatment protocol and optimised</a:t>
            </a:r>
            <a:endParaRPr sz="994">
              <a:latin typeface="Arial"/>
              <a:cs typeface="Arial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4161352" y="824469"/>
            <a:ext cx="3824765" cy="1855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6" spc="3" dirty="0">
                <a:latin typeface="Arial"/>
                <a:cs typeface="Arial"/>
              </a:rPr>
              <a:t>M McFadden, S Kirk, B Ugurlu, C Mun Soong, C Smyth</a:t>
            </a:r>
            <a:endParaRPr sz="481">
              <a:latin typeface="Arial"/>
              <a:cs typeface="Arial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6074790" y="1092435"/>
            <a:ext cx="1811073" cy="1855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06" b="1" spc="3" dirty="0">
                <a:solidFill>
                  <a:srgbClr val="156082"/>
                </a:solidFill>
                <a:latin typeface="Arial"/>
                <a:cs typeface="Arial"/>
              </a:rPr>
              <a:t>WHSCT SSNHL Pathway</a:t>
            </a:r>
            <a:endParaRPr sz="1187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10948" y="899860"/>
            <a:ext cx="2573843" cy="1650440"/>
          </a:xfrm>
          <a:custGeom>
            <a:avLst/>
            <a:gdLst/>
            <a:ahLst/>
            <a:cxnLst/>
            <a:rect l="l" t="t" r="r" b="b"/>
            <a:pathLst>
              <a:path w="8025384" h="5146165">
                <a:moveTo>
                  <a:pt x="888" y="888"/>
                </a:moveTo>
                <a:lnTo>
                  <a:pt x="8024494" y="888"/>
                </a:lnTo>
                <a:lnTo>
                  <a:pt x="8024494" y="5145277"/>
                </a:lnTo>
                <a:lnTo>
                  <a:pt x="888" y="5145277"/>
                </a:lnTo>
                <a:close/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" name="object 14"/>
          <p:cNvSpPr/>
          <p:nvPr/>
        </p:nvSpPr>
        <p:spPr>
          <a:xfrm>
            <a:off x="8249738" y="1074003"/>
            <a:ext cx="2391492" cy="865971"/>
          </a:xfrm>
          <a:custGeom>
            <a:avLst/>
            <a:gdLst/>
            <a:ahLst/>
            <a:cxnLst/>
            <a:rect l="l" t="t" r="r" b="b"/>
            <a:pathLst>
              <a:path w="7456806" h="2700146">
                <a:moveTo>
                  <a:pt x="4762" y="4762"/>
                </a:moveTo>
                <a:lnTo>
                  <a:pt x="7452042" y="4762"/>
                </a:lnTo>
                <a:close/>
              </a:path>
              <a:path w="7456806" h="2700146">
                <a:moveTo>
                  <a:pt x="4762" y="340804"/>
                </a:moveTo>
                <a:lnTo>
                  <a:pt x="7452042" y="340804"/>
                </a:lnTo>
                <a:close/>
              </a:path>
              <a:path w="7456806" h="2700146">
                <a:moveTo>
                  <a:pt x="4762" y="677608"/>
                </a:moveTo>
                <a:lnTo>
                  <a:pt x="7452042" y="677608"/>
                </a:lnTo>
                <a:close/>
              </a:path>
              <a:path w="7456806" h="2700146">
                <a:moveTo>
                  <a:pt x="4762" y="1012888"/>
                </a:moveTo>
                <a:lnTo>
                  <a:pt x="7452042" y="1012888"/>
                </a:lnTo>
                <a:close/>
              </a:path>
              <a:path w="7456806" h="2700146">
                <a:moveTo>
                  <a:pt x="4762" y="1349692"/>
                </a:moveTo>
                <a:lnTo>
                  <a:pt x="7452042" y="1349692"/>
                </a:lnTo>
                <a:close/>
              </a:path>
              <a:path w="7456806" h="2700146">
                <a:moveTo>
                  <a:pt x="4762" y="1686496"/>
                </a:moveTo>
                <a:lnTo>
                  <a:pt x="7452042" y="1686496"/>
                </a:lnTo>
                <a:close/>
              </a:path>
              <a:path w="7456806" h="2700146">
                <a:moveTo>
                  <a:pt x="4762" y="2021776"/>
                </a:moveTo>
                <a:lnTo>
                  <a:pt x="7452042" y="2021776"/>
                </a:lnTo>
                <a:close/>
              </a:path>
              <a:path w="7456806" h="2700146">
                <a:moveTo>
                  <a:pt x="4762" y="2358581"/>
                </a:moveTo>
                <a:lnTo>
                  <a:pt x="7452042" y="2358581"/>
                </a:lnTo>
                <a:close/>
              </a:path>
              <a:path w="7456806" h="2700146">
                <a:moveTo>
                  <a:pt x="4762" y="2695383"/>
                </a:moveTo>
                <a:lnTo>
                  <a:pt x="7452042" y="2695383"/>
                </a:lnTo>
                <a:close/>
              </a:path>
            </a:pathLst>
          </a:custGeom>
          <a:ln w="9525">
            <a:solidFill>
              <a:srgbClr val="E0E0E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8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3" y="1181348"/>
            <a:ext cx="155924" cy="884667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69" y="1709704"/>
            <a:ext cx="155925" cy="356311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716" y="1989780"/>
            <a:ext cx="156409" cy="76276"/>
          </a:xfrm>
          <a:prstGeom prst="rect">
            <a:avLst/>
          </a:prstGeom>
        </p:spPr>
      </p:pic>
      <p:pic>
        <p:nvPicPr>
          <p:cNvPr id="8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52" y="2011762"/>
            <a:ext cx="156410" cy="54253"/>
          </a:xfrm>
          <a:prstGeom prst="rect">
            <a:avLst/>
          </a:prstGeom>
        </p:spPr>
      </p:pic>
      <p:pic>
        <p:nvPicPr>
          <p:cNvPr id="8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88" y="2022507"/>
            <a:ext cx="155925" cy="43467"/>
          </a:xfrm>
          <a:prstGeom prst="rect">
            <a:avLst/>
          </a:prstGeom>
        </p:spPr>
      </p:pic>
      <p:pic>
        <p:nvPicPr>
          <p:cNvPr id="8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25" y="2022507"/>
            <a:ext cx="155924" cy="43467"/>
          </a:xfrm>
          <a:prstGeom prst="rect">
            <a:avLst/>
          </a:prstGeom>
        </p:spPr>
      </p:pic>
      <p:pic>
        <p:nvPicPr>
          <p:cNvPr id="8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97" y="1957488"/>
            <a:ext cx="155925" cy="108527"/>
          </a:xfrm>
          <a:prstGeom prst="rect">
            <a:avLst/>
          </a:prstGeom>
        </p:spPr>
      </p:pic>
      <p:pic>
        <p:nvPicPr>
          <p:cNvPr id="8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32" y="1194138"/>
            <a:ext cx="119421" cy="851919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86" y="1722539"/>
            <a:ext cx="119422" cy="323518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41" y="2002923"/>
            <a:ext cx="119422" cy="43134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96" y="2024489"/>
            <a:ext cx="119422" cy="21568"/>
          </a:xfrm>
          <a:prstGeom prst="rect">
            <a:avLst/>
          </a:prstGeom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50" y="2035273"/>
            <a:ext cx="119423" cy="10784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05" y="2035273"/>
            <a:ext cx="119423" cy="10784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714" y="1970571"/>
            <a:ext cx="119422" cy="75486"/>
          </a:xfrm>
          <a:prstGeom prst="rect">
            <a:avLst/>
          </a:prstGeom>
        </p:spPr>
      </p:pic>
      <p:sp>
        <p:nvSpPr>
          <p:cNvPr id="91" name="object 15"/>
          <p:cNvSpPr/>
          <p:nvPr/>
        </p:nvSpPr>
        <p:spPr>
          <a:xfrm>
            <a:off x="8249229" y="2044020"/>
            <a:ext cx="2392510" cy="4073"/>
          </a:xfrm>
          <a:custGeom>
            <a:avLst/>
            <a:gdLst/>
            <a:ahLst/>
            <a:cxnLst/>
            <a:rect l="l" t="t" r="r" b="b"/>
            <a:pathLst>
              <a:path w="7459980" h="12700">
                <a:moveTo>
                  <a:pt x="6350" y="6350"/>
                </a:moveTo>
                <a:lnTo>
                  <a:pt x="7453630" y="6350"/>
                </a:lnTo>
                <a:close/>
              </a:path>
            </a:pathLst>
          </a:custGeom>
          <a:ln w="12700">
            <a:solidFill>
              <a:srgbClr val="E0E0E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2" name="object 16"/>
          <p:cNvSpPr/>
          <p:nvPr/>
        </p:nvSpPr>
        <p:spPr>
          <a:xfrm>
            <a:off x="8249229" y="2044020"/>
            <a:ext cx="2392510" cy="21913"/>
          </a:xfrm>
          <a:custGeom>
            <a:avLst/>
            <a:gdLst/>
            <a:ahLst/>
            <a:cxnLst/>
            <a:rect l="l" t="t" r="r" b="b"/>
            <a:pathLst>
              <a:path w="7459980" h="68326">
                <a:moveTo>
                  <a:pt x="6350" y="6350"/>
                </a:moveTo>
                <a:lnTo>
                  <a:pt x="6350" y="61976"/>
                </a:lnTo>
                <a:close/>
              </a:path>
              <a:path w="7459980" h="68326">
                <a:moveTo>
                  <a:pt x="936880" y="6350"/>
                </a:moveTo>
                <a:lnTo>
                  <a:pt x="936880" y="61976"/>
                </a:lnTo>
                <a:close/>
              </a:path>
              <a:path w="7459980" h="68326">
                <a:moveTo>
                  <a:pt x="1868044" y="6350"/>
                </a:moveTo>
                <a:lnTo>
                  <a:pt x="1868044" y="61976"/>
                </a:lnTo>
                <a:close/>
              </a:path>
              <a:path w="7459980" h="68326">
                <a:moveTo>
                  <a:pt x="2799208" y="6350"/>
                </a:moveTo>
                <a:lnTo>
                  <a:pt x="2799208" y="61976"/>
                </a:lnTo>
                <a:close/>
              </a:path>
              <a:path w="7459980" h="68326">
                <a:moveTo>
                  <a:pt x="3730372" y="6350"/>
                </a:moveTo>
                <a:lnTo>
                  <a:pt x="3730372" y="61976"/>
                </a:lnTo>
                <a:close/>
              </a:path>
              <a:path w="7459980" h="68326">
                <a:moveTo>
                  <a:pt x="4661534" y="6350"/>
                </a:moveTo>
                <a:lnTo>
                  <a:pt x="4661534" y="61976"/>
                </a:lnTo>
                <a:close/>
              </a:path>
              <a:path w="7459980" h="68326">
                <a:moveTo>
                  <a:pt x="5591178" y="6350"/>
                </a:moveTo>
                <a:lnTo>
                  <a:pt x="5591178" y="61976"/>
                </a:lnTo>
                <a:close/>
              </a:path>
              <a:path w="7459980" h="68326">
                <a:moveTo>
                  <a:pt x="6522338" y="6350"/>
                </a:moveTo>
                <a:lnTo>
                  <a:pt x="6522338" y="61976"/>
                </a:lnTo>
                <a:close/>
              </a:path>
              <a:path w="7459980" h="68326">
                <a:moveTo>
                  <a:pt x="7453630" y="6350"/>
                </a:moveTo>
                <a:lnTo>
                  <a:pt x="7453630" y="61976"/>
                </a:lnTo>
                <a:close/>
              </a:path>
            </a:pathLst>
          </a:custGeom>
          <a:ln w="12700">
            <a:solidFill>
              <a:srgbClr val="E0E0E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3" name="text 1"/>
          <p:cNvSpPr txBox="1"/>
          <p:nvPr/>
        </p:nvSpPr>
        <p:spPr>
          <a:xfrm>
            <a:off x="8370402" y="1102289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79</a:t>
            </a:r>
            <a:endParaRPr sz="449">
              <a:latin typeface="Arial"/>
              <a:cs typeface="Arial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8668957" y="1630726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30</a:t>
            </a:r>
            <a:endParaRPr sz="449">
              <a:latin typeface="Arial"/>
              <a:cs typeface="Arial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8982663" y="1911074"/>
            <a:ext cx="3244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4</a:t>
            </a:r>
            <a:endParaRPr sz="449">
              <a:latin typeface="Arial"/>
              <a:cs typeface="Arial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9281299" y="1932702"/>
            <a:ext cx="3244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2</a:t>
            </a:r>
            <a:endParaRPr sz="449">
              <a:latin typeface="Arial"/>
              <a:cs typeface="Arial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9579813" y="1943455"/>
            <a:ext cx="3244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1</a:t>
            </a:r>
            <a:endParaRPr sz="449">
              <a:latin typeface="Arial"/>
              <a:cs typeface="Arial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9878368" y="1943455"/>
            <a:ext cx="3244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1</a:t>
            </a:r>
            <a:endParaRPr sz="449">
              <a:latin typeface="Arial"/>
              <a:cs typeface="Arial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10475518" y="1878734"/>
            <a:ext cx="3244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515151"/>
                </a:solidFill>
                <a:latin typeface="Arial"/>
                <a:cs typeface="Arial"/>
              </a:rPr>
              <a:t>7</a:t>
            </a:r>
            <a:endParaRPr sz="449">
              <a:latin typeface="Arial"/>
              <a:cs typeface="Arial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8168460" y="2004266"/>
            <a:ext cx="32445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8138075" y="1896411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10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8138075" y="1788597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20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3" name="text 1"/>
          <p:cNvSpPr txBox="1"/>
          <p:nvPr/>
        </p:nvSpPr>
        <p:spPr>
          <a:xfrm>
            <a:off x="8138075" y="1680702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30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4" name="text 1"/>
          <p:cNvSpPr txBox="1"/>
          <p:nvPr/>
        </p:nvSpPr>
        <p:spPr>
          <a:xfrm>
            <a:off x="8138075" y="1572848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40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5" name="text 1"/>
          <p:cNvSpPr txBox="1"/>
          <p:nvPr/>
        </p:nvSpPr>
        <p:spPr>
          <a:xfrm>
            <a:off x="8138075" y="1465035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50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6" name="text 1"/>
          <p:cNvSpPr txBox="1"/>
          <p:nvPr/>
        </p:nvSpPr>
        <p:spPr>
          <a:xfrm>
            <a:off x="8138075" y="1357221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60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7" name="text 1"/>
          <p:cNvSpPr txBox="1"/>
          <p:nvPr/>
        </p:nvSpPr>
        <p:spPr>
          <a:xfrm>
            <a:off x="8138075" y="1249285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70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8" name="text 1"/>
          <p:cNvSpPr txBox="1"/>
          <p:nvPr/>
        </p:nvSpPr>
        <p:spPr>
          <a:xfrm>
            <a:off x="8138075" y="1141471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80</a:t>
            </a:r>
            <a:endParaRPr sz="449">
              <a:latin typeface="Arial"/>
              <a:cs typeface="Arial"/>
            </a:endParaRPr>
          </a:p>
        </p:txBody>
      </p:sp>
      <p:sp>
        <p:nvSpPr>
          <p:cNvPr id="109" name="text 1"/>
          <p:cNvSpPr txBox="1"/>
          <p:nvPr/>
        </p:nvSpPr>
        <p:spPr>
          <a:xfrm>
            <a:off x="8138075" y="1033657"/>
            <a:ext cx="6489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90</a:t>
            </a:r>
            <a:endParaRPr sz="449">
              <a:latin typeface="Arial"/>
              <a:cs typeface="Arial"/>
            </a:endParaRPr>
          </a:p>
        </p:txBody>
      </p:sp>
      <p:sp>
        <p:nvSpPr>
          <p:cNvPr id="110" name="object 17"/>
          <p:cNvSpPr/>
          <p:nvPr/>
        </p:nvSpPr>
        <p:spPr>
          <a:xfrm>
            <a:off x="8270449" y="2106297"/>
            <a:ext cx="142842" cy="130500"/>
          </a:xfrm>
          <a:custGeom>
            <a:avLst/>
            <a:gdLst/>
            <a:ahLst/>
            <a:cxnLst/>
            <a:rect l="l" t="t" r="r" b="b"/>
            <a:pathLst>
              <a:path w="445388" h="406907">
                <a:moveTo>
                  <a:pt x="312674" y="11049"/>
                </a:moveTo>
                <a:lnTo>
                  <a:pt x="323724" y="0"/>
                </a:lnTo>
                <a:lnTo>
                  <a:pt x="397128" y="73405"/>
                </a:lnTo>
                <a:lnTo>
                  <a:pt x="435864" y="34671"/>
                </a:lnTo>
                <a:lnTo>
                  <a:pt x="445388" y="44196"/>
                </a:lnTo>
                <a:lnTo>
                  <a:pt x="395604" y="93981"/>
                </a:lnTo>
                <a:close/>
              </a:path>
              <a:path w="445388" h="406907">
                <a:moveTo>
                  <a:pt x="323978" y="88519"/>
                </a:moveTo>
                <a:lnTo>
                  <a:pt x="314452" y="78994"/>
                </a:lnTo>
                <a:lnTo>
                  <a:pt x="279654" y="44196"/>
                </a:lnTo>
                <a:lnTo>
                  <a:pt x="290576" y="33147"/>
                </a:lnTo>
                <a:lnTo>
                  <a:pt x="373506" y="116079"/>
                </a:lnTo>
                <a:lnTo>
                  <a:pt x="362458" y="127000"/>
                </a:lnTo>
                <a:close/>
              </a:path>
              <a:path w="445388" h="406907">
                <a:moveTo>
                  <a:pt x="223266" y="100583"/>
                </a:moveTo>
                <a:lnTo>
                  <a:pt x="234316" y="89407"/>
                </a:lnTo>
                <a:lnTo>
                  <a:pt x="269112" y="124205"/>
                </a:lnTo>
                <a:lnTo>
                  <a:pt x="314452" y="78994"/>
                </a:lnTo>
                <a:lnTo>
                  <a:pt x="323978" y="88519"/>
                </a:lnTo>
                <a:lnTo>
                  <a:pt x="278764" y="133857"/>
                </a:lnTo>
                <a:lnTo>
                  <a:pt x="317246" y="172339"/>
                </a:lnTo>
                <a:lnTo>
                  <a:pt x="306070" y="183388"/>
                </a:lnTo>
                <a:close/>
              </a:path>
              <a:path w="445388" h="406907">
                <a:moveTo>
                  <a:pt x="162178" y="195199"/>
                </a:moveTo>
                <a:lnTo>
                  <a:pt x="134874" y="188976"/>
                </a:lnTo>
                <a:lnTo>
                  <a:pt x="146178" y="177546"/>
                </a:lnTo>
                <a:lnTo>
                  <a:pt x="257556" y="198120"/>
                </a:lnTo>
                <a:lnTo>
                  <a:pt x="191644" y="132206"/>
                </a:lnTo>
                <a:lnTo>
                  <a:pt x="202184" y="121666"/>
                </a:lnTo>
                <a:lnTo>
                  <a:pt x="284988" y="204470"/>
                </a:lnTo>
                <a:lnTo>
                  <a:pt x="273684" y="215773"/>
                </a:lnTo>
                <a:close/>
              </a:path>
              <a:path w="445388" h="406907">
                <a:moveTo>
                  <a:pt x="112142" y="234696"/>
                </a:moveTo>
                <a:lnTo>
                  <a:pt x="103758" y="223012"/>
                </a:lnTo>
                <a:lnTo>
                  <a:pt x="122174" y="220091"/>
                </a:lnTo>
                <a:lnTo>
                  <a:pt x="138938" y="228980"/>
                </a:lnTo>
                <a:lnTo>
                  <a:pt x="127888" y="240156"/>
                </a:lnTo>
                <a:close/>
              </a:path>
              <a:path w="445388" h="406907">
                <a:moveTo>
                  <a:pt x="134874" y="188976"/>
                </a:moveTo>
                <a:lnTo>
                  <a:pt x="162178" y="195199"/>
                </a:lnTo>
                <a:lnTo>
                  <a:pt x="228220" y="261366"/>
                </a:lnTo>
                <a:lnTo>
                  <a:pt x="217804" y="271781"/>
                </a:lnTo>
                <a:close/>
              </a:path>
              <a:path w="445388" h="406907">
                <a:moveTo>
                  <a:pt x="80646" y="284481"/>
                </a:moveTo>
                <a:lnTo>
                  <a:pt x="72136" y="269240"/>
                </a:lnTo>
                <a:lnTo>
                  <a:pt x="74296" y="252349"/>
                </a:lnTo>
                <a:lnTo>
                  <a:pt x="86486" y="235078"/>
                </a:lnTo>
                <a:lnTo>
                  <a:pt x="103758" y="223012"/>
                </a:lnTo>
                <a:lnTo>
                  <a:pt x="112142" y="234696"/>
                </a:lnTo>
                <a:lnTo>
                  <a:pt x="95630" y="243967"/>
                </a:lnTo>
                <a:lnTo>
                  <a:pt x="86360" y="259461"/>
                </a:lnTo>
                <a:lnTo>
                  <a:pt x="91312" y="273178"/>
                </a:lnTo>
                <a:lnTo>
                  <a:pt x="99186" y="277368"/>
                </a:lnTo>
                <a:lnTo>
                  <a:pt x="110236" y="275208"/>
                </a:lnTo>
                <a:lnTo>
                  <a:pt x="127254" y="266319"/>
                </a:lnTo>
                <a:lnTo>
                  <a:pt x="160020" y="270510"/>
                </a:lnTo>
                <a:lnTo>
                  <a:pt x="148462" y="272415"/>
                </a:lnTo>
                <a:lnTo>
                  <a:pt x="131700" y="280924"/>
                </a:lnTo>
                <a:lnTo>
                  <a:pt x="110998" y="290956"/>
                </a:lnTo>
                <a:lnTo>
                  <a:pt x="94742" y="292607"/>
                </a:lnTo>
                <a:close/>
              </a:path>
              <a:path w="445388" h="406907">
                <a:moveTo>
                  <a:pt x="41022" y="305816"/>
                </a:moveTo>
                <a:lnTo>
                  <a:pt x="32638" y="294131"/>
                </a:lnTo>
                <a:lnTo>
                  <a:pt x="51054" y="291211"/>
                </a:lnTo>
                <a:lnTo>
                  <a:pt x="67818" y="300101"/>
                </a:lnTo>
                <a:lnTo>
                  <a:pt x="56770" y="311278"/>
                </a:lnTo>
                <a:close/>
              </a:path>
              <a:path w="445388" h="406907">
                <a:moveTo>
                  <a:pt x="115316" y="323978"/>
                </a:moveTo>
                <a:lnTo>
                  <a:pt x="126492" y="312801"/>
                </a:lnTo>
                <a:lnTo>
                  <a:pt x="139700" y="320294"/>
                </a:lnTo>
                <a:lnTo>
                  <a:pt x="152654" y="318007"/>
                </a:lnTo>
                <a:lnTo>
                  <a:pt x="164592" y="309118"/>
                </a:lnTo>
                <a:lnTo>
                  <a:pt x="172594" y="297942"/>
                </a:lnTo>
                <a:lnTo>
                  <a:pt x="174752" y="286257"/>
                </a:lnTo>
                <a:lnTo>
                  <a:pt x="169164" y="275590"/>
                </a:lnTo>
                <a:lnTo>
                  <a:pt x="160020" y="270510"/>
                </a:lnTo>
                <a:lnTo>
                  <a:pt x="127254" y="266319"/>
                </a:lnTo>
                <a:lnTo>
                  <a:pt x="148462" y="256286"/>
                </a:lnTo>
                <a:lnTo>
                  <a:pt x="164846" y="255016"/>
                </a:lnTo>
                <a:lnTo>
                  <a:pt x="179832" y="264287"/>
                </a:lnTo>
                <a:lnTo>
                  <a:pt x="189102" y="281558"/>
                </a:lnTo>
                <a:lnTo>
                  <a:pt x="186054" y="300356"/>
                </a:lnTo>
                <a:lnTo>
                  <a:pt x="173102" y="318643"/>
                </a:lnTo>
                <a:lnTo>
                  <a:pt x="154432" y="331851"/>
                </a:lnTo>
                <a:lnTo>
                  <a:pt x="134620" y="334772"/>
                </a:lnTo>
                <a:close/>
              </a:path>
              <a:path w="445388" h="406907">
                <a:moveTo>
                  <a:pt x="9526" y="355600"/>
                </a:moveTo>
                <a:lnTo>
                  <a:pt x="1016" y="340360"/>
                </a:lnTo>
                <a:lnTo>
                  <a:pt x="3176" y="323469"/>
                </a:lnTo>
                <a:lnTo>
                  <a:pt x="15368" y="306197"/>
                </a:lnTo>
                <a:lnTo>
                  <a:pt x="32638" y="294131"/>
                </a:lnTo>
                <a:lnTo>
                  <a:pt x="41022" y="305816"/>
                </a:lnTo>
                <a:lnTo>
                  <a:pt x="24510" y="315087"/>
                </a:lnTo>
                <a:lnTo>
                  <a:pt x="15240" y="330580"/>
                </a:lnTo>
                <a:lnTo>
                  <a:pt x="20194" y="344297"/>
                </a:lnTo>
                <a:lnTo>
                  <a:pt x="28068" y="348488"/>
                </a:lnTo>
                <a:lnTo>
                  <a:pt x="39116" y="346330"/>
                </a:lnTo>
                <a:lnTo>
                  <a:pt x="56134" y="337439"/>
                </a:lnTo>
                <a:lnTo>
                  <a:pt x="88900" y="341631"/>
                </a:lnTo>
                <a:lnTo>
                  <a:pt x="77344" y="343535"/>
                </a:lnTo>
                <a:lnTo>
                  <a:pt x="60578" y="352044"/>
                </a:lnTo>
                <a:lnTo>
                  <a:pt x="39878" y="362078"/>
                </a:lnTo>
                <a:lnTo>
                  <a:pt x="23622" y="363729"/>
                </a:lnTo>
                <a:close/>
              </a:path>
              <a:path w="445388" h="406907">
                <a:moveTo>
                  <a:pt x="44196" y="395097"/>
                </a:moveTo>
                <a:lnTo>
                  <a:pt x="55372" y="383921"/>
                </a:lnTo>
                <a:lnTo>
                  <a:pt x="68580" y="391414"/>
                </a:lnTo>
                <a:lnTo>
                  <a:pt x="81406" y="389129"/>
                </a:lnTo>
                <a:lnTo>
                  <a:pt x="93472" y="380238"/>
                </a:lnTo>
                <a:lnTo>
                  <a:pt x="101474" y="369062"/>
                </a:lnTo>
                <a:lnTo>
                  <a:pt x="103632" y="357379"/>
                </a:lnTo>
                <a:lnTo>
                  <a:pt x="98044" y="346710"/>
                </a:lnTo>
                <a:lnTo>
                  <a:pt x="88900" y="341631"/>
                </a:lnTo>
                <a:lnTo>
                  <a:pt x="56134" y="337439"/>
                </a:lnTo>
                <a:lnTo>
                  <a:pt x="77344" y="327405"/>
                </a:lnTo>
                <a:lnTo>
                  <a:pt x="93726" y="326136"/>
                </a:lnTo>
                <a:lnTo>
                  <a:pt x="108712" y="335406"/>
                </a:lnTo>
                <a:lnTo>
                  <a:pt x="117982" y="352680"/>
                </a:lnTo>
                <a:lnTo>
                  <a:pt x="114934" y="371475"/>
                </a:lnTo>
                <a:lnTo>
                  <a:pt x="101980" y="389763"/>
                </a:lnTo>
                <a:lnTo>
                  <a:pt x="83312" y="402971"/>
                </a:lnTo>
                <a:lnTo>
                  <a:pt x="63500" y="405892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1" name="object 18"/>
          <p:cNvSpPr/>
          <p:nvPr/>
        </p:nvSpPr>
        <p:spPr>
          <a:xfrm>
            <a:off x="8476831" y="2114688"/>
            <a:ext cx="224588" cy="214202"/>
          </a:xfrm>
          <a:custGeom>
            <a:avLst/>
            <a:gdLst/>
            <a:ahLst/>
            <a:cxnLst/>
            <a:rect l="l" t="t" r="r" b="b"/>
            <a:pathLst>
              <a:path w="700278" h="667894">
                <a:moveTo>
                  <a:pt x="543816" y="52451"/>
                </a:moveTo>
                <a:lnTo>
                  <a:pt x="541402" y="46482"/>
                </a:lnTo>
                <a:lnTo>
                  <a:pt x="544322" y="40132"/>
                </a:lnTo>
                <a:lnTo>
                  <a:pt x="550672" y="37084"/>
                </a:lnTo>
                <a:lnTo>
                  <a:pt x="556770" y="39624"/>
                </a:lnTo>
                <a:lnTo>
                  <a:pt x="559182" y="45719"/>
                </a:lnTo>
                <a:lnTo>
                  <a:pt x="556262" y="52069"/>
                </a:lnTo>
                <a:lnTo>
                  <a:pt x="549912" y="54992"/>
                </a:lnTo>
                <a:close/>
              </a:path>
              <a:path w="700278" h="667894">
                <a:moveTo>
                  <a:pt x="602870" y="43434"/>
                </a:moveTo>
                <a:lnTo>
                  <a:pt x="604902" y="28068"/>
                </a:lnTo>
                <a:lnTo>
                  <a:pt x="615570" y="13208"/>
                </a:lnTo>
                <a:lnTo>
                  <a:pt x="635764" y="13969"/>
                </a:lnTo>
                <a:lnTo>
                  <a:pt x="623190" y="20828"/>
                </a:lnTo>
                <a:lnTo>
                  <a:pt x="615950" y="34418"/>
                </a:lnTo>
                <a:lnTo>
                  <a:pt x="621540" y="48514"/>
                </a:lnTo>
                <a:lnTo>
                  <a:pt x="611634" y="58546"/>
                </a:lnTo>
                <a:close/>
              </a:path>
              <a:path w="700278" h="667894">
                <a:moveTo>
                  <a:pt x="681102" y="51435"/>
                </a:moveTo>
                <a:lnTo>
                  <a:pt x="672974" y="43816"/>
                </a:lnTo>
                <a:lnTo>
                  <a:pt x="660782" y="31623"/>
                </a:lnTo>
                <a:lnTo>
                  <a:pt x="654304" y="24893"/>
                </a:lnTo>
                <a:lnTo>
                  <a:pt x="650114" y="20701"/>
                </a:lnTo>
                <a:lnTo>
                  <a:pt x="635764" y="13969"/>
                </a:lnTo>
                <a:lnTo>
                  <a:pt x="615570" y="13208"/>
                </a:lnTo>
                <a:lnTo>
                  <a:pt x="625348" y="5207"/>
                </a:lnTo>
                <a:lnTo>
                  <a:pt x="636018" y="762"/>
                </a:lnTo>
                <a:lnTo>
                  <a:pt x="647700" y="1778"/>
                </a:lnTo>
                <a:lnTo>
                  <a:pt x="660274" y="10414"/>
                </a:lnTo>
                <a:lnTo>
                  <a:pt x="700278" y="50418"/>
                </a:lnTo>
                <a:lnTo>
                  <a:pt x="690754" y="60070"/>
                </a:lnTo>
                <a:close/>
              </a:path>
              <a:path w="700278" h="667894">
                <a:moveTo>
                  <a:pt x="632970" y="85470"/>
                </a:moveTo>
                <a:lnTo>
                  <a:pt x="625730" y="68071"/>
                </a:lnTo>
                <a:lnTo>
                  <a:pt x="634366" y="48133"/>
                </a:lnTo>
                <a:lnTo>
                  <a:pt x="654304" y="24893"/>
                </a:lnTo>
                <a:lnTo>
                  <a:pt x="660782" y="31623"/>
                </a:lnTo>
                <a:lnTo>
                  <a:pt x="640462" y="58167"/>
                </a:lnTo>
                <a:lnTo>
                  <a:pt x="642748" y="74676"/>
                </a:lnTo>
                <a:lnTo>
                  <a:pt x="652780" y="78993"/>
                </a:lnTo>
                <a:lnTo>
                  <a:pt x="663956" y="73279"/>
                </a:lnTo>
                <a:lnTo>
                  <a:pt x="672086" y="59309"/>
                </a:lnTo>
                <a:lnTo>
                  <a:pt x="672974" y="43816"/>
                </a:lnTo>
                <a:lnTo>
                  <a:pt x="681102" y="51435"/>
                </a:lnTo>
                <a:lnTo>
                  <a:pt x="678944" y="68326"/>
                </a:lnTo>
                <a:lnTo>
                  <a:pt x="669038" y="83946"/>
                </a:lnTo>
                <a:lnTo>
                  <a:pt x="657734" y="91313"/>
                </a:lnTo>
                <a:lnTo>
                  <a:pt x="645034" y="92329"/>
                </a:lnTo>
                <a:close/>
              </a:path>
              <a:path w="700278" h="667894">
                <a:moveTo>
                  <a:pt x="562356" y="68453"/>
                </a:moveTo>
                <a:lnTo>
                  <a:pt x="572644" y="58167"/>
                </a:lnTo>
                <a:lnTo>
                  <a:pt x="632588" y="118110"/>
                </a:lnTo>
                <a:lnTo>
                  <a:pt x="622300" y="128396"/>
                </a:lnTo>
                <a:close/>
              </a:path>
              <a:path w="700278" h="667894">
                <a:moveTo>
                  <a:pt x="584200" y="149098"/>
                </a:moveTo>
                <a:lnTo>
                  <a:pt x="575056" y="139954"/>
                </a:lnTo>
                <a:lnTo>
                  <a:pt x="551944" y="116841"/>
                </a:lnTo>
                <a:lnTo>
                  <a:pt x="536956" y="115062"/>
                </a:lnTo>
                <a:lnTo>
                  <a:pt x="542292" y="107188"/>
                </a:lnTo>
                <a:lnTo>
                  <a:pt x="510034" y="74930"/>
                </a:lnTo>
                <a:lnTo>
                  <a:pt x="520320" y="64644"/>
                </a:lnTo>
                <a:lnTo>
                  <a:pt x="603250" y="147574"/>
                </a:lnTo>
                <a:lnTo>
                  <a:pt x="593472" y="157226"/>
                </a:lnTo>
                <a:close/>
              </a:path>
              <a:path w="700278" h="667894">
                <a:moveTo>
                  <a:pt x="538990" y="186055"/>
                </a:moveTo>
                <a:lnTo>
                  <a:pt x="518796" y="171704"/>
                </a:lnTo>
                <a:lnTo>
                  <a:pt x="504826" y="151511"/>
                </a:lnTo>
                <a:lnTo>
                  <a:pt x="503302" y="132461"/>
                </a:lnTo>
                <a:lnTo>
                  <a:pt x="513208" y="115569"/>
                </a:lnTo>
                <a:lnTo>
                  <a:pt x="527050" y="107188"/>
                </a:lnTo>
                <a:lnTo>
                  <a:pt x="542292" y="107188"/>
                </a:lnTo>
                <a:lnTo>
                  <a:pt x="536956" y="115062"/>
                </a:lnTo>
                <a:lnTo>
                  <a:pt x="523368" y="122174"/>
                </a:lnTo>
                <a:lnTo>
                  <a:pt x="516892" y="140335"/>
                </a:lnTo>
                <a:lnTo>
                  <a:pt x="529338" y="161036"/>
                </a:lnTo>
                <a:lnTo>
                  <a:pt x="550292" y="174118"/>
                </a:lnTo>
                <a:lnTo>
                  <a:pt x="567564" y="168529"/>
                </a:lnTo>
                <a:lnTo>
                  <a:pt x="575438" y="154432"/>
                </a:lnTo>
                <a:lnTo>
                  <a:pt x="575056" y="139954"/>
                </a:lnTo>
                <a:lnTo>
                  <a:pt x="584200" y="149098"/>
                </a:lnTo>
                <a:lnTo>
                  <a:pt x="583058" y="164466"/>
                </a:lnTo>
                <a:lnTo>
                  <a:pt x="573914" y="179069"/>
                </a:lnTo>
                <a:lnTo>
                  <a:pt x="557786" y="188214"/>
                </a:lnTo>
                <a:close/>
              </a:path>
              <a:path w="700278" h="667894">
                <a:moveTo>
                  <a:pt x="471044" y="251460"/>
                </a:moveTo>
                <a:lnTo>
                  <a:pt x="452120" y="238633"/>
                </a:lnTo>
                <a:lnTo>
                  <a:pt x="438914" y="219583"/>
                </a:lnTo>
                <a:lnTo>
                  <a:pt x="436880" y="199770"/>
                </a:lnTo>
                <a:lnTo>
                  <a:pt x="448184" y="180593"/>
                </a:lnTo>
                <a:lnTo>
                  <a:pt x="472188" y="181229"/>
                </a:lnTo>
                <a:lnTo>
                  <a:pt x="456058" y="188469"/>
                </a:lnTo>
                <a:lnTo>
                  <a:pt x="448692" y="204596"/>
                </a:lnTo>
                <a:lnTo>
                  <a:pt x="456566" y="222377"/>
                </a:lnTo>
                <a:lnTo>
                  <a:pt x="489332" y="189611"/>
                </a:lnTo>
                <a:lnTo>
                  <a:pt x="472188" y="181229"/>
                </a:lnTo>
                <a:lnTo>
                  <a:pt x="448184" y="180593"/>
                </a:lnTo>
                <a:lnTo>
                  <a:pt x="474726" y="168783"/>
                </a:lnTo>
                <a:lnTo>
                  <a:pt x="502920" y="183007"/>
                </a:lnTo>
                <a:lnTo>
                  <a:pt x="505080" y="185294"/>
                </a:lnTo>
                <a:lnTo>
                  <a:pt x="506730" y="187325"/>
                </a:lnTo>
                <a:lnTo>
                  <a:pt x="464060" y="229996"/>
                </a:lnTo>
                <a:lnTo>
                  <a:pt x="476632" y="238887"/>
                </a:lnTo>
                <a:lnTo>
                  <a:pt x="490220" y="240918"/>
                </a:lnTo>
                <a:lnTo>
                  <a:pt x="503556" y="233553"/>
                </a:lnTo>
                <a:lnTo>
                  <a:pt x="511176" y="219456"/>
                </a:lnTo>
                <a:lnTo>
                  <a:pt x="505842" y="206120"/>
                </a:lnTo>
                <a:lnTo>
                  <a:pt x="516002" y="195961"/>
                </a:lnTo>
                <a:lnTo>
                  <a:pt x="523748" y="210185"/>
                </a:lnTo>
                <a:lnTo>
                  <a:pt x="522098" y="225806"/>
                </a:lnTo>
                <a:lnTo>
                  <a:pt x="511556" y="241427"/>
                </a:lnTo>
                <a:lnTo>
                  <a:pt x="491364" y="253366"/>
                </a:lnTo>
                <a:close/>
              </a:path>
              <a:path w="700278" h="667894">
                <a:moveTo>
                  <a:pt x="387062" y="229327"/>
                </a:moveTo>
                <a:lnTo>
                  <a:pt x="370460" y="214503"/>
                </a:lnTo>
                <a:lnTo>
                  <a:pt x="382270" y="202693"/>
                </a:lnTo>
                <a:lnTo>
                  <a:pt x="465202" y="285623"/>
                </a:lnTo>
                <a:lnTo>
                  <a:pt x="454280" y="296544"/>
                </a:lnTo>
                <a:close/>
              </a:path>
              <a:path w="700278" h="667894">
                <a:moveTo>
                  <a:pt x="330884" y="285682"/>
                </a:moveTo>
                <a:lnTo>
                  <a:pt x="304420" y="280669"/>
                </a:lnTo>
                <a:lnTo>
                  <a:pt x="316486" y="268478"/>
                </a:lnTo>
                <a:lnTo>
                  <a:pt x="388848" y="286305"/>
                </a:lnTo>
                <a:lnTo>
                  <a:pt x="370460" y="214503"/>
                </a:lnTo>
                <a:lnTo>
                  <a:pt x="387062" y="229327"/>
                </a:lnTo>
                <a:lnTo>
                  <a:pt x="403862" y="294768"/>
                </a:lnTo>
                <a:lnTo>
                  <a:pt x="396622" y="302006"/>
                </a:lnTo>
                <a:close/>
              </a:path>
              <a:path w="700278" h="667894">
                <a:moveTo>
                  <a:pt x="304420" y="280669"/>
                </a:moveTo>
                <a:lnTo>
                  <a:pt x="330884" y="285682"/>
                </a:lnTo>
                <a:lnTo>
                  <a:pt x="397892" y="352806"/>
                </a:lnTo>
                <a:lnTo>
                  <a:pt x="387224" y="363474"/>
                </a:lnTo>
                <a:close/>
              </a:path>
              <a:path w="700278" h="667894">
                <a:moveTo>
                  <a:pt x="279400" y="370205"/>
                </a:moveTo>
                <a:lnTo>
                  <a:pt x="259716" y="369062"/>
                </a:lnTo>
                <a:lnTo>
                  <a:pt x="269748" y="361316"/>
                </a:lnTo>
                <a:lnTo>
                  <a:pt x="280418" y="357378"/>
                </a:lnTo>
                <a:lnTo>
                  <a:pt x="291466" y="358393"/>
                </a:lnTo>
                <a:lnTo>
                  <a:pt x="302262" y="365379"/>
                </a:lnTo>
                <a:lnTo>
                  <a:pt x="292228" y="375412"/>
                </a:lnTo>
                <a:close/>
              </a:path>
              <a:path w="700278" h="667894">
                <a:moveTo>
                  <a:pt x="191518" y="404876"/>
                </a:moveTo>
                <a:lnTo>
                  <a:pt x="188976" y="398907"/>
                </a:lnTo>
                <a:lnTo>
                  <a:pt x="191898" y="392557"/>
                </a:lnTo>
                <a:lnTo>
                  <a:pt x="198248" y="389509"/>
                </a:lnTo>
                <a:lnTo>
                  <a:pt x="204344" y="392049"/>
                </a:lnTo>
                <a:lnTo>
                  <a:pt x="206884" y="398144"/>
                </a:lnTo>
                <a:lnTo>
                  <a:pt x="203836" y="404494"/>
                </a:lnTo>
                <a:lnTo>
                  <a:pt x="197486" y="407417"/>
                </a:lnTo>
                <a:close/>
              </a:path>
              <a:path w="700278" h="667894">
                <a:moveTo>
                  <a:pt x="253366" y="407796"/>
                </a:moveTo>
                <a:lnTo>
                  <a:pt x="248032" y="399034"/>
                </a:lnTo>
                <a:lnTo>
                  <a:pt x="247650" y="389255"/>
                </a:lnTo>
                <a:lnTo>
                  <a:pt x="251842" y="378969"/>
                </a:lnTo>
                <a:lnTo>
                  <a:pt x="259716" y="369062"/>
                </a:lnTo>
                <a:lnTo>
                  <a:pt x="279400" y="370205"/>
                </a:lnTo>
                <a:lnTo>
                  <a:pt x="267464" y="376809"/>
                </a:lnTo>
                <a:lnTo>
                  <a:pt x="260478" y="387731"/>
                </a:lnTo>
                <a:lnTo>
                  <a:pt x="263144" y="397383"/>
                </a:lnTo>
                <a:lnTo>
                  <a:pt x="268734" y="399923"/>
                </a:lnTo>
                <a:lnTo>
                  <a:pt x="276862" y="397764"/>
                </a:lnTo>
                <a:lnTo>
                  <a:pt x="289434" y="390779"/>
                </a:lnTo>
                <a:lnTo>
                  <a:pt x="308866" y="396368"/>
                </a:lnTo>
                <a:lnTo>
                  <a:pt x="292610" y="404242"/>
                </a:lnTo>
                <a:lnTo>
                  <a:pt x="276988" y="412116"/>
                </a:lnTo>
                <a:lnTo>
                  <a:pt x="264162" y="413894"/>
                </a:lnTo>
                <a:close/>
              </a:path>
              <a:path w="700278" h="667894">
                <a:moveTo>
                  <a:pt x="288672" y="442469"/>
                </a:moveTo>
                <a:lnTo>
                  <a:pt x="277242" y="434975"/>
                </a:lnTo>
                <a:lnTo>
                  <a:pt x="287148" y="425068"/>
                </a:lnTo>
                <a:lnTo>
                  <a:pt x="301372" y="430657"/>
                </a:lnTo>
                <a:lnTo>
                  <a:pt x="315088" y="422656"/>
                </a:lnTo>
                <a:lnTo>
                  <a:pt x="322454" y="410719"/>
                </a:lnTo>
                <a:lnTo>
                  <a:pt x="318898" y="399543"/>
                </a:lnTo>
                <a:lnTo>
                  <a:pt x="308866" y="396368"/>
                </a:lnTo>
                <a:lnTo>
                  <a:pt x="289434" y="390779"/>
                </a:lnTo>
                <a:lnTo>
                  <a:pt x="304546" y="383286"/>
                </a:lnTo>
                <a:lnTo>
                  <a:pt x="317120" y="382144"/>
                </a:lnTo>
                <a:lnTo>
                  <a:pt x="328296" y="388746"/>
                </a:lnTo>
                <a:lnTo>
                  <a:pt x="334646" y="398653"/>
                </a:lnTo>
                <a:lnTo>
                  <a:pt x="335154" y="409193"/>
                </a:lnTo>
                <a:lnTo>
                  <a:pt x="330836" y="420117"/>
                </a:lnTo>
                <a:lnTo>
                  <a:pt x="322454" y="430530"/>
                </a:lnTo>
                <a:lnTo>
                  <a:pt x="311786" y="438912"/>
                </a:lnTo>
                <a:lnTo>
                  <a:pt x="300356" y="443357"/>
                </a:lnTo>
                <a:close/>
              </a:path>
              <a:path w="700278" h="667894">
                <a:moveTo>
                  <a:pt x="161164" y="469773"/>
                </a:moveTo>
                <a:lnTo>
                  <a:pt x="171196" y="459741"/>
                </a:lnTo>
                <a:lnTo>
                  <a:pt x="179452" y="467994"/>
                </a:lnTo>
                <a:lnTo>
                  <a:pt x="169420" y="478028"/>
                </a:lnTo>
                <a:close/>
              </a:path>
              <a:path w="700278" h="667894">
                <a:moveTo>
                  <a:pt x="120396" y="475995"/>
                </a:moveTo>
                <a:lnTo>
                  <a:pt x="117856" y="470027"/>
                </a:lnTo>
                <a:lnTo>
                  <a:pt x="120778" y="463677"/>
                </a:lnTo>
                <a:lnTo>
                  <a:pt x="127128" y="460629"/>
                </a:lnTo>
                <a:lnTo>
                  <a:pt x="133224" y="463168"/>
                </a:lnTo>
                <a:lnTo>
                  <a:pt x="135764" y="469266"/>
                </a:lnTo>
                <a:lnTo>
                  <a:pt x="132716" y="475616"/>
                </a:lnTo>
                <a:lnTo>
                  <a:pt x="126366" y="478536"/>
                </a:lnTo>
                <a:close/>
              </a:path>
              <a:path w="700278" h="667894">
                <a:moveTo>
                  <a:pt x="210060" y="420878"/>
                </a:moveTo>
                <a:lnTo>
                  <a:pt x="220346" y="410592"/>
                </a:lnTo>
                <a:lnTo>
                  <a:pt x="280290" y="470535"/>
                </a:lnTo>
                <a:lnTo>
                  <a:pt x="270002" y="480821"/>
                </a:lnTo>
                <a:close/>
              </a:path>
              <a:path w="700278" h="667894">
                <a:moveTo>
                  <a:pt x="223648" y="509269"/>
                </a:moveTo>
                <a:lnTo>
                  <a:pt x="211710" y="500253"/>
                </a:lnTo>
                <a:lnTo>
                  <a:pt x="179452" y="467994"/>
                </a:lnTo>
                <a:lnTo>
                  <a:pt x="171196" y="459741"/>
                </a:lnTo>
                <a:lnTo>
                  <a:pt x="157480" y="445896"/>
                </a:lnTo>
                <a:lnTo>
                  <a:pt x="167642" y="435737"/>
                </a:lnTo>
                <a:lnTo>
                  <a:pt x="181356" y="449453"/>
                </a:lnTo>
                <a:lnTo>
                  <a:pt x="196090" y="434720"/>
                </a:lnTo>
                <a:lnTo>
                  <a:pt x="204470" y="442976"/>
                </a:lnTo>
                <a:lnTo>
                  <a:pt x="189740" y="457835"/>
                </a:lnTo>
                <a:lnTo>
                  <a:pt x="221490" y="489585"/>
                </a:lnTo>
                <a:lnTo>
                  <a:pt x="231522" y="496696"/>
                </a:lnTo>
                <a:lnTo>
                  <a:pt x="241428" y="492760"/>
                </a:lnTo>
                <a:lnTo>
                  <a:pt x="247904" y="486283"/>
                </a:lnTo>
                <a:lnTo>
                  <a:pt x="256288" y="494538"/>
                </a:lnTo>
                <a:lnTo>
                  <a:pt x="249048" y="501777"/>
                </a:lnTo>
                <a:lnTo>
                  <a:pt x="235586" y="510541"/>
                </a:lnTo>
                <a:close/>
              </a:path>
              <a:path w="700278" h="667894">
                <a:moveTo>
                  <a:pt x="90044" y="540894"/>
                </a:moveTo>
                <a:lnTo>
                  <a:pt x="100076" y="530860"/>
                </a:lnTo>
                <a:lnTo>
                  <a:pt x="108332" y="539116"/>
                </a:lnTo>
                <a:lnTo>
                  <a:pt x="98298" y="549148"/>
                </a:lnTo>
                <a:close/>
              </a:path>
              <a:path w="700278" h="667894">
                <a:moveTo>
                  <a:pt x="138940" y="491998"/>
                </a:moveTo>
                <a:lnTo>
                  <a:pt x="149226" y="481711"/>
                </a:lnTo>
                <a:lnTo>
                  <a:pt x="209170" y="541655"/>
                </a:lnTo>
                <a:lnTo>
                  <a:pt x="198884" y="551943"/>
                </a:lnTo>
                <a:close/>
              </a:path>
              <a:path w="700278" h="667894">
                <a:moveTo>
                  <a:pt x="152528" y="580391"/>
                </a:moveTo>
                <a:lnTo>
                  <a:pt x="140590" y="571373"/>
                </a:lnTo>
                <a:lnTo>
                  <a:pt x="108332" y="539116"/>
                </a:lnTo>
                <a:lnTo>
                  <a:pt x="100076" y="530860"/>
                </a:lnTo>
                <a:lnTo>
                  <a:pt x="86362" y="517143"/>
                </a:lnTo>
                <a:lnTo>
                  <a:pt x="96520" y="506857"/>
                </a:lnTo>
                <a:lnTo>
                  <a:pt x="110238" y="520573"/>
                </a:lnTo>
                <a:lnTo>
                  <a:pt x="124970" y="505842"/>
                </a:lnTo>
                <a:lnTo>
                  <a:pt x="133350" y="514095"/>
                </a:lnTo>
                <a:lnTo>
                  <a:pt x="118620" y="528955"/>
                </a:lnTo>
                <a:lnTo>
                  <a:pt x="150370" y="560705"/>
                </a:lnTo>
                <a:lnTo>
                  <a:pt x="160402" y="567818"/>
                </a:lnTo>
                <a:lnTo>
                  <a:pt x="170308" y="563880"/>
                </a:lnTo>
                <a:lnTo>
                  <a:pt x="176786" y="557403"/>
                </a:lnTo>
                <a:lnTo>
                  <a:pt x="185168" y="565658"/>
                </a:lnTo>
                <a:lnTo>
                  <a:pt x="177928" y="572896"/>
                </a:lnTo>
                <a:lnTo>
                  <a:pt x="164466" y="581660"/>
                </a:lnTo>
                <a:close/>
              </a:path>
              <a:path w="700278" h="667894">
                <a:moveTo>
                  <a:pt x="48262" y="663956"/>
                </a:moveTo>
                <a:lnTo>
                  <a:pt x="21718" y="646303"/>
                </a:lnTo>
                <a:lnTo>
                  <a:pt x="3938" y="619760"/>
                </a:lnTo>
                <a:lnTo>
                  <a:pt x="2160" y="591439"/>
                </a:lnTo>
                <a:lnTo>
                  <a:pt x="18544" y="564261"/>
                </a:lnTo>
                <a:lnTo>
                  <a:pt x="45720" y="547878"/>
                </a:lnTo>
                <a:lnTo>
                  <a:pt x="73916" y="549783"/>
                </a:lnTo>
                <a:lnTo>
                  <a:pt x="48262" y="561720"/>
                </a:lnTo>
                <a:lnTo>
                  <a:pt x="27688" y="573278"/>
                </a:lnTo>
                <a:lnTo>
                  <a:pt x="16002" y="593979"/>
                </a:lnTo>
                <a:lnTo>
                  <a:pt x="19050" y="615061"/>
                </a:lnTo>
                <a:lnTo>
                  <a:pt x="33148" y="634873"/>
                </a:lnTo>
                <a:lnTo>
                  <a:pt x="52834" y="648844"/>
                </a:lnTo>
                <a:lnTo>
                  <a:pt x="73916" y="651892"/>
                </a:lnTo>
                <a:lnTo>
                  <a:pt x="94616" y="640207"/>
                </a:lnTo>
                <a:lnTo>
                  <a:pt x="106300" y="619633"/>
                </a:lnTo>
                <a:lnTo>
                  <a:pt x="103124" y="598551"/>
                </a:lnTo>
                <a:lnTo>
                  <a:pt x="89154" y="578867"/>
                </a:lnTo>
                <a:lnTo>
                  <a:pt x="69470" y="564768"/>
                </a:lnTo>
                <a:lnTo>
                  <a:pt x="48262" y="561720"/>
                </a:lnTo>
                <a:lnTo>
                  <a:pt x="73916" y="549783"/>
                </a:lnTo>
                <a:lnTo>
                  <a:pt x="100586" y="567436"/>
                </a:lnTo>
                <a:lnTo>
                  <a:pt x="118238" y="593979"/>
                </a:lnTo>
                <a:lnTo>
                  <a:pt x="120016" y="622173"/>
                </a:lnTo>
                <a:lnTo>
                  <a:pt x="103634" y="649351"/>
                </a:lnTo>
                <a:lnTo>
                  <a:pt x="76454" y="665734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9" name="object 19"/>
          <p:cNvSpPr/>
          <p:nvPr/>
        </p:nvSpPr>
        <p:spPr>
          <a:xfrm>
            <a:off x="8909308" y="2101328"/>
            <a:ext cx="101622" cy="85860"/>
          </a:xfrm>
          <a:custGeom>
            <a:avLst/>
            <a:gdLst/>
            <a:ahLst/>
            <a:cxnLst/>
            <a:rect l="l" t="t" r="r" b="b"/>
            <a:pathLst>
              <a:path w="316864" h="267717">
                <a:moveTo>
                  <a:pt x="264280" y="60294"/>
                </a:moveTo>
                <a:lnTo>
                  <a:pt x="251996" y="60166"/>
                </a:lnTo>
                <a:lnTo>
                  <a:pt x="204214" y="50800"/>
                </a:lnTo>
                <a:lnTo>
                  <a:pt x="215136" y="39751"/>
                </a:lnTo>
                <a:lnTo>
                  <a:pt x="252090" y="48004"/>
                </a:lnTo>
                <a:lnTo>
                  <a:pt x="243838" y="11051"/>
                </a:lnTo>
                <a:lnTo>
                  <a:pt x="254888" y="0"/>
                </a:lnTo>
                <a:lnTo>
                  <a:pt x="264004" y="47978"/>
                </a:lnTo>
                <a:lnTo>
                  <a:pt x="316864" y="58040"/>
                </a:lnTo>
                <a:lnTo>
                  <a:pt x="305814" y="68962"/>
                </a:lnTo>
                <a:close/>
              </a:path>
              <a:path w="316864" h="267717">
                <a:moveTo>
                  <a:pt x="251996" y="60166"/>
                </a:moveTo>
                <a:lnTo>
                  <a:pt x="264280" y="60294"/>
                </a:lnTo>
                <a:lnTo>
                  <a:pt x="273050" y="101855"/>
                </a:lnTo>
                <a:lnTo>
                  <a:pt x="262128" y="112651"/>
                </a:lnTo>
                <a:close/>
              </a:path>
              <a:path w="316864" h="267717">
                <a:moveTo>
                  <a:pt x="154938" y="115317"/>
                </a:moveTo>
                <a:lnTo>
                  <a:pt x="157098" y="99951"/>
                </a:lnTo>
                <a:lnTo>
                  <a:pt x="167766" y="85091"/>
                </a:lnTo>
                <a:lnTo>
                  <a:pt x="187958" y="85852"/>
                </a:lnTo>
                <a:lnTo>
                  <a:pt x="175386" y="92711"/>
                </a:lnTo>
                <a:lnTo>
                  <a:pt x="168020" y="106301"/>
                </a:lnTo>
                <a:lnTo>
                  <a:pt x="173734" y="120525"/>
                </a:lnTo>
                <a:lnTo>
                  <a:pt x="163702" y="130430"/>
                </a:lnTo>
                <a:close/>
              </a:path>
              <a:path w="316864" h="267717">
                <a:moveTo>
                  <a:pt x="233298" y="123318"/>
                </a:moveTo>
                <a:lnTo>
                  <a:pt x="225170" y="115699"/>
                </a:lnTo>
                <a:lnTo>
                  <a:pt x="212978" y="103506"/>
                </a:lnTo>
                <a:lnTo>
                  <a:pt x="206502" y="96776"/>
                </a:lnTo>
                <a:lnTo>
                  <a:pt x="202310" y="92584"/>
                </a:lnTo>
                <a:lnTo>
                  <a:pt x="187958" y="85852"/>
                </a:lnTo>
                <a:lnTo>
                  <a:pt x="167766" y="85091"/>
                </a:lnTo>
                <a:lnTo>
                  <a:pt x="177418" y="77090"/>
                </a:lnTo>
                <a:lnTo>
                  <a:pt x="188212" y="72645"/>
                </a:lnTo>
                <a:lnTo>
                  <a:pt x="199898" y="73661"/>
                </a:lnTo>
                <a:lnTo>
                  <a:pt x="212342" y="82298"/>
                </a:lnTo>
                <a:lnTo>
                  <a:pt x="252476" y="122428"/>
                </a:lnTo>
                <a:lnTo>
                  <a:pt x="242824" y="131953"/>
                </a:lnTo>
                <a:close/>
              </a:path>
              <a:path w="316864" h="267717">
                <a:moveTo>
                  <a:pt x="185164" y="157353"/>
                </a:moveTo>
                <a:lnTo>
                  <a:pt x="177926" y="140082"/>
                </a:lnTo>
                <a:lnTo>
                  <a:pt x="186562" y="120016"/>
                </a:lnTo>
                <a:lnTo>
                  <a:pt x="206502" y="96776"/>
                </a:lnTo>
                <a:lnTo>
                  <a:pt x="212978" y="103506"/>
                </a:lnTo>
                <a:lnTo>
                  <a:pt x="192658" y="130050"/>
                </a:lnTo>
                <a:lnTo>
                  <a:pt x="194944" y="146686"/>
                </a:lnTo>
                <a:lnTo>
                  <a:pt x="204978" y="151003"/>
                </a:lnTo>
                <a:lnTo>
                  <a:pt x="216026" y="145162"/>
                </a:lnTo>
                <a:lnTo>
                  <a:pt x="224282" y="131192"/>
                </a:lnTo>
                <a:lnTo>
                  <a:pt x="225170" y="115699"/>
                </a:lnTo>
                <a:lnTo>
                  <a:pt x="233298" y="123318"/>
                </a:lnTo>
                <a:lnTo>
                  <a:pt x="231138" y="140336"/>
                </a:lnTo>
                <a:lnTo>
                  <a:pt x="221232" y="155830"/>
                </a:lnTo>
                <a:lnTo>
                  <a:pt x="209804" y="163324"/>
                </a:lnTo>
                <a:lnTo>
                  <a:pt x="197230" y="164339"/>
                </a:lnTo>
                <a:close/>
              </a:path>
              <a:path w="316864" h="267717">
                <a:moveTo>
                  <a:pt x="68832" y="165863"/>
                </a:moveTo>
                <a:lnTo>
                  <a:pt x="50036" y="159005"/>
                </a:lnTo>
                <a:lnTo>
                  <a:pt x="62482" y="146686"/>
                </a:lnTo>
                <a:lnTo>
                  <a:pt x="151382" y="195962"/>
                </a:lnTo>
                <a:lnTo>
                  <a:pt x="101090" y="107950"/>
                </a:lnTo>
                <a:lnTo>
                  <a:pt x="112140" y="96901"/>
                </a:lnTo>
                <a:lnTo>
                  <a:pt x="170814" y="203963"/>
                </a:lnTo>
                <a:lnTo>
                  <a:pt x="159256" y="215520"/>
                </a:lnTo>
                <a:close/>
              </a:path>
              <a:path w="316864" h="267717">
                <a:moveTo>
                  <a:pt x="0" y="209170"/>
                </a:moveTo>
                <a:lnTo>
                  <a:pt x="11556" y="197486"/>
                </a:lnTo>
                <a:lnTo>
                  <a:pt x="99440" y="247905"/>
                </a:lnTo>
                <a:lnTo>
                  <a:pt x="50036" y="159005"/>
                </a:lnTo>
                <a:lnTo>
                  <a:pt x="68832" y="165863"/>
                </a:lnTo>
                <a:lnTo>
                  <a:pt x="118872" y="256033"/>
                </a:lnTo>
                <a:lnTo>
                  <a:pt x="107060" y="267717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0" name="object 20"/>
          <p:cNvSpPr/>
          <p:nvPr/>
        </p:nvSpPr>
        <p:spPr>
          <a:xfrm>
            <a:off x="9075610" y="2105971"/>
            <a:ext cx="229190" cy="221289"/>
          </a:xfrm>
          <a:custGeom>
            <a:avLst/>
            <a:gdLst/>
            <a:ahLst/>
            <a:cxnLst/>
            <a:rect l="l" t="t" r="r" b="b"/>
            <a:pathLst>
              <a:path w="714628" h="689992">
                <a:moveTo>
                  <a:pt x="658114" y="13336"/>
                </a:moveTo>
                <a:lnTo>
                  <a:pt x="638428" y="12321"/>
                </a:lnTo>
                <a:lnTo>
                  <a:pt x="648462" y="4447"/>
                </a:lnTo>
                <a:lnTo>
                  <a:pt x="659258" y="636"/>
                </a:lnTo>
                <a:lnTo>
                  <a:pt x="670306" y="1652"/>
                </a:lnTo>
                <a:lnTo>
                  <a:pt x="680974" y="8637"/>
                </a:lnTo>
                <a:lnTo>
                  <a:pt x="671068" y="18671"/>
                </a:lnTo>
                <a:close/>
              </a:path>
              <a:path w="714628" h="689992">
                <a:moveTo>
                  <a:pt x="570230" y="48134"/>
                </a:moveTo>
                <a:lnTo>
                  <a:pt x="567690" y="42038"/>
                </a:lnTo>
                <a:lnTo>
                  <a:pt x="570612" y="35688"/>
                </a:lnTo>
                <a:lnTo>
                  <a:pt x="577088" y="32767"/>
                </a:lnTo>
                <a:lnTo>
                  <a:pt x="583058" y="35307"/>
                </a:lnTo>
                <a:lnTo>
                  <a:pt x="585596" y="41275"/>
                </a:lnTo>
                <a:lnTo>
                  <a:pt x="582548" y="47625"/>
                </a:lnTo>
                <a:lnTo>
                  <a:pt x="576198" y="50673"/>
                </a:lnTo>
                <a:close/>
              </a:path>
              <a:path w="714628" h="689992">
                <a:moveTo>
                  <a:pt x="632080" y="51055"/>
                </a:moveTo>
                <a:lnTo>
                  <a:pt x="626744" y="42292"/>
                </a:lnTo>
                <a:lnTo>
                  <a:pt x="626364" y="32386"/>
                </a:lnTo>
                <a:lnTo>
                  <a:pt x="630556" y="22225"/>
                </a:lnTo>
                <a:lnTo>
                  <a:pt x="638428" y="12321"/>
                </a:lnTo>
                <a:lnTo>
                  <a:pt x="658114" y="13336"/>
                </a:lnTo>
                <a:lnTo>
                  <a:pt x="646176" y="20067"/>
                </a:lnTo>
                <a:lnTo>
                  <a:pt x="639192" y="30989"/>
                </a:lnTo>
                <a:lnTo>
                  <a:pt x="641858" y="40641"/>
                </a:lnTo>
                <a:lnTo>
                  <a:pt x="647446" y="43181"/>
                </a:lnTo>
                <a:lnTo>
                  <a:pt x="655700" y="40896"/>
                </a:lnTo>
                <a:lnTo>
                  <a:pt x="668274" y="33910"/>
                </a:lnTo>
                <a:lnTo>
                  <a:pt x="687578" y="39624"/>
                </a:lnTo>
                <a:lnTo>
                  <a:pt x="671322" y="47373"/>
                </a:lnTo>
                <a:lnTo>
                  <a:pt x="655700" y="55372"/>
                </a:lnTo>
                <a:lnTo>
                  <a:pt x="643000" y="57023"/>
                </a:lnTo>
                <a:close/>
              </a:path>
              <a:path w="714628" h="689992">
                <a:moveTo>
                  <a:pt x="667386" y="85725"/>
                </a:moveTo>
                <a:lnTo>
                  <a:pt x="655956" y="78233"/>
                </a:lnTo>
                <a:lnTo>
                  <a:pt x="665862" y="68327"/>
                </a:lnTo>
                <a:lnTo>
                  <a:pt x="680086" y="73788"/>
                </a:lnTo>
                <a:lnTo>
                  <a:pt x="693800" y="65787"/>
                </a:lnTo>
                <a:lnTo>
                  <a:pt x="701294" y="53975"/>
                </a:lnTo>
                <a:lnTo>
                  <a:pt x="697612" y="42799"/>
                </a:lnTo>
                <a:lnTo>
                  <a:pt x="687578" y="39624"/>
                </a:lnTo>
                <a:lnTo>
                  <a:pt x="668274" y="33910"/>
                </a:lnTo>
                <a:lnTo>
                  <a:pt x="683388" y="26545"/>
                </a:lnTo>
                <a:lnTo>
                  <a:pt x="695834" y="25273"/>
                </a:lnTo>
                <a:lnTo>
                  <a:pt x="707136" y="31878"/>
                </a:lnTo>
                <a:lnTo>
                  <a:pt x="713360" y="41784"/>
                </a:lnTo>
                <a:lnTo>
                  <a:pt x="713866" y="52452"/>
                </a:lnTo>
                <a:lnTo>
                  <a:pt x="709548" y="63248"/>
                </a:lnTo>
                <a:lnTo>
                  <a:pt x="701294" y="73661"/>
                </a:lnTo>
                <a:lnTo>
                  <a:pt x="690498" y="82171"/>
                </a:lnTo>
                <a:lnTo>
                  <a:pt x="679068" y="86615"/>
                </a:lnTo>
                <a:close/>
              </a:path>
              <a:path w="714628" h="689992">
                <a:moveTo>
                  <a:pt x="566546" y="105030"/>
                </a:moveTo>
                <a:lnTo>
                  <a:pt x="546862" y="103887"/>
                </a:lnTo>
                <a:lnTo>
                  <a:pt x="556894" y="96140"/>
                </a:lnTo>
                <a:lnTo>
                  <a:pt x="567564" y="92203"/>
                </a:lnTo>
                <a:lnTo>
                  <a:pt x="578612" y="93220"/>
                </a:lnTo>
                <a:lnTo>
                  <a:pt x="589408" y="100204"/>
                </a:lnTo>
                <a:lnTo>
                  <a:pt x="579374" y="110237"/>
                </a:lnTo>
                <a:close/>
              </a:path>
              <a:path w="714628" h="689992">
                <a:moveTo>
                  <a:pt x="588772" y="64009"/>
                </a:moveTo>
                <a:lnTo>
                  <a:pt x="599060" y="53723"/>
                </a:lnTo>
                <a:lnTo>
                  <a:pt x="659002" y="113793"/>
                </a:lnTo>
                <a:lnTo>
                  <a:pt x="648716" y="124080"/>
                </a:lnTo>
                <a:close/>
              </a:path>
              <a:path w="714628" h="689992">
                <a:moveTo>
                  <a:pt x="540512" y="142623"/>
                </a:moveTo>
                <a:lnTo>
                  <a:pt x="535178" y="133859"/>
                </a:lnTo>
                <a:lnTo>
                  <a:pt x="534796" y="124080"/>
                </a:lnTo>
                <a:lnTo>
                  <a:pt x="538988" y="113793"/>
                </a:lnTo>
                <a:lnTo>
                  <a:pt x="546862" y="103887"/>
                </a:lnTo>
                <a:lnTo>
                  <a:pt x="566546" y="105030"/>
                </a:lnTo>
                <a:lnTo>
                  <a:pt x="554610" y="111634"/>
                </a:lnTo>
                <a:lnTo>
                  <a:pt x="547624" y="122556"/>
                </a:lnTo>
                <a:lnTo>
                  <a:pt x="550292" y="132208"/>
                </a:lnTo>
                <a:lnTo>
                  <a:pt x="555880" y="134747"/>
                </a:lnTo>
                <a:lnTo>
                  <a:pt x="564008" y="132589"/>
                </a:lnTo>
                <a:lnTo>
                  <a:pt x="576580" y="125604"/>
                </a:lnTo>
                <a:lnTo>
                  <a:pt x="596012" y="131192"/>
                </a:lnTo>
                <a:lnTo>
                  <a:pt x="579756" y="139066"/>
                </a:lnTo>
                <a:lnTo>
                  <a:pt x="564134" y="146940"/>
                </a:lnTo>
                <a:lnTo>
                  <a:pt x="551434" y="148718"/>
                </a:lnTo>
                <a:close/>
              </a:path>
              <a:path w="714628" h="689992">
                <a:moveTo>
                  <a:pt x="575818" y="177293"/>
                </a:moveTo>
                <a:lnTo>
                  <a:pt x="564388" y="169799"/>
                </a:lnTo>
                <a:lnTo>
                  <a:pt x="574294" y="159895"/>
                </a:lnTo>
                <a:lnTo>
                  <a:pt x="588518" y="165482"/>
                </a:lnTo>
                <a:lnTo>
                  <a:pt x="602234" y="157481"/>
                </a:lnTo>
                <a:lnTo>
                  <a:pt x="609600" y="145543"/>
                </a:lnTo>
                <a:lnTo>
                  <a:pt x="606044" y="134367"/>
                </a:lnTo>
                <a:lnTo>
                  <a:pt x="596012" y="131192"/>
                </a:lnTo>
                <a:lnTo>
                  <a:pt x="576580" y="125604"/>
                </a:lnTo>
                <a:lnTo>
                  <a:pt x="591692" y="118111"/>
                </a:lnTo>
                <a:lnTo>
                  <a:pt x="604266" y="116968"/>
                </a:lnTo>
                <a:lnTo>
                  <a:pt x="615442" y="123573"/>
                </a:lnTo>
                <a:lnTo>
                  <a:pt x="621792" y="133478"/>
                </a:lnTo>
                <a:lnTo>
                  <a:pt x="622300" y="144020"/>
                </a:lnTo>
                <a:lnTo>
                  <a:pt x="617982" y="154941"/>
                </a:lnTo>
                <a:lnTo>
                  <a:pt x="609600" y="165355"/>
                </a:lnTo>
                <a:lnTo>
                  <a:pt x="598932" y="173737"/>
                </a:lnTo>
                <a:lnTo>
                  <a:pt x="587502" y="178182"/>
                </a:lnTo>
                <a:close/>
              </a:path>
              <a:path w="714628" h="689992">
                <a:moveTo>
                  <a:pt x="548386" y="205868"/>
                </a:moveTo>
                <a:lnTo>
                  <a:pt x="540004" y="197740"/>
                </a:lnTo>
                <a:lnTo>
                  <a:pt x="497586" y="155323"/>
                </a:lnTo>
                <a:lnTo>
                  <a:pt x="507872" y="144908"/>
                </a:lnTo>
                <a:lnTo>
                  <a:pt x="567816" y="204852"/>
                </a:lnTo>
                <a:lnTo>
                  <a:pt x="557912" y="214758"/>
                </a:lnTo>
                <a:close/>
              </a:path>
              <a:path w="714628" h="689992">
                <a:moveTo>
                  <a:pt x="437134" y="236856"/>
                </a:moveTo>
                <a:lnTo>
                  <a:pt x="414910" y="235840"/>
                </a:lnTo>
                <a:lnTo>
                  <a:pt x="429642" y="225553"/>
                </a:lnTo>
                <a:lnTo>
                  <a:pt x="445390" y="223522"/>
                </a:lnTo>
                <a:lnTo>
                  <a:pt x="460502" y="231648"/>
                </a:lnTo>
                <a:lnTo>
                  <a:pt x="450342" y="241809"/>
                </a:lnTo>
                <a:close/>
              </a:path>
              <a:path w="714628" h="689992">
                <a:moveTo>
                  <a:pt x="495808" y="235332"/>
                </a:moveTo>
                <a:lnTo>
                  <a:pt x="456692" y="196089"/>
                </a:lnTo>
                <a:lnTo>
                  <a:pt x="466980" y="185802"/>
                </a:lnTo>
                <a:lnTo>
                  <a:pt x="504698" y="223522"/>
                </a:lnTo>
                <a:lnTo>
                  <a:pt x="512952" y="229872"/>
                </a:lnTo>
                <a:lnTo>
                  <a:pt x="521462" y="231396"/>
                </a:lnTo>
                <a:lnTo>
                  <a:pt x="530606" y="225680"/>
                </a:lnTo>
                <a:lnTo>
                  <a:pt x="539242" y="211583"/>
                </a:lnTo>
                <a:lnTo>
                  <a:pt x="540004" y="197740"/>
                </a:lnTo>
                <a:lnTo>
                  <a:pt x="548386" y="205868"/>
                </a:lnTo>
                <a:lnTo>
                  <a:pt x="547116" y="220854"/>
                </a:lnTo>
                <a:lnTo>
                  <a:pt x="537210" y="237364"/>
                </a:lnTo>
                <a:lnTo>
                  <a:pt x="516382" y="246635"/>
                </a:lnTo>
                <a:close/>
              </a:path>
              <a:path w="714628" h="689992">
                <a:moveTo>
                  <a:pt x="439040" y="308484"/>
                </a:moveTo>
                <a:lnTo>
                  <a:pt x="418212" y="294768"/>
                </a:lnTo>
                <a:lnTo>
                  <a:pt x="404494" y="274067"/>
                </a:lnTo>
                <a:lnTo>
                  <a:pt x="403860" y="253873"/>
                </a:lnTo>
                <a:lnTo>
                  <a:pt x="414910" y="235840"/>
                </a:lnTo>
                <a:lnTo>
                  <a:pt x="437134" y="236856"/>
                </a:lnTo>
                <a:lnTo>
                  <a:pt x="423418" y="243968"/>
                </a:lnTo>
                <a:lnTo>
                  <a:pt x="416306" y="263018"/>
                </a:lnTo>
                <a:lnTo>
                  <a:pt x="428880" y="284227"/>
                </a:lnTo>
                <a:lnTo>
                  <a:pt x="442976" y="294514"/>
                </a:lnTo>
                <a:lnTo>
                  <a:pt x="456438" y="296420"/>
                </a:lnTo>
                <a:lnTo>
                  <a:pt x="468758" y="289434"/>
                </a:lnTo>
                <a:lnTo>
                  <a:pt x="476122" y="275210"/>
                </a:lnTo>
                <a:lnTo>
                  <a:pt x="470408" y="260986"/>
                </a:lnTo>
                <a:lnTo>
                  <a:pt x="480568" y="250825"/>
                </a:lnTo>
                <a:lnTo>
                  <a:pt x="489076" y="266448"/>
                </a:lnTo>
                <a:lnTo>
                  <a:pt x="487298" y="282703"/>
                </a:lnTo>
                <a:lnTo>
                  <a:pt x="476886" y="297943"/>
                </a:lnTo>
                <a:lnTo>
                  <a:pt x="459106" y="308865"/>
                </a:lnTo>
                <a:close/>
              </a:path>
              <a:path w="714628" h="689992">
                <a:moveTo>
                  <a:pt x="404494" y="395352"/>
                </a:moveTo>
                <a:lnTo>
                  <a:pt x="409574" y="390273"/>
                </a:lnTo>
                <a:lnTo>
                  <a:pt x="413640" y="382524"/>
                </a:lnTo>
                <a:lnTo>
                  <a:pt x="411480" y="372111"/>
                </a:lnTo>
                <a:lnTo>
                  <a:pt x="408432" y="364364"/>
                </a:lnTo>
                <a:lnTo>
                  <a:pt x="324486" y="328297"/>
                </a:lnTo>
                <a:lnTo>
                  <a:pt x="335408" y="317373"/>
                </a:lnTo>
                <a:lnTo>
                  <a:pt x="402970" y="347981"/>
                </a:lnTo>
                <a:lnTo>
                  <a:pt x="371094" y="281687"/>
                </a:lnTo>
                <a:lnTo>
                  <a:pt x="381508" y="271272"/>
                </a:lnTo>
                <a:lnTo>
                  <a:pt x="418972" y="353822"/>
                </a:lnTo>
                <a:lnTo>
                  <a:pt x="423418" y="363856"/>
                </a:lnTo>
                <a:lnTo>
                  <a:pt x="427610" y="376937"/>
                </a:lnTo>
                <a:lnTo>
                  <a:pt x="426466" y="387478"/>
                </a:lnTo>
                <a:lnTo>
                  <a:pt x="419100" y="397765"/>
                </a:lnTo>
                <a:lnTo>
                  <a:pt x="413004" y="403861"/>
                </a:lnTo>
                <a:close/>
              </a:path>
              <a:path w="714628" h="689992">
                <a:moveTo>
                  <a:pt x="242190" y="429388"/>
                </a:moveTo>
                <a:lnTo>
                  <a:pt x="222504" y="428246"/>
                </a:lnTo>
                <a:lnTo>
                  <a:pt x="232538" y="420497"/>
                </a:lnTo>
                <a:lnTo>
                  <a:pt x="243206" y="416561"/>
                </a:lnTo>
                <a:lnTo>
                  <a:pt x="254254" y="417577"/>
                </a:lnTo>
                <a:lnTo>
                  <a:pt x="265048" y="424562"/>
                </a:lnTo>
                <a:lnTo>
                  <a:pt x="255016" y="434596"/>
                </a:lnTo>
                <a:close/>
              </a:path>
              <a:path w="714628" h="689992">
                <a:moveTo>
                  <a:pt x="241426" y="365507"/>
                </a:moveTo>
                <a:lnTo>
                  <a:pt x="251714" y="355221"/>
                </a:lnTo>
                <a:lnTo>
                  <a:pt x="284226" y="387732"/>
                </a:lnTo>
                <a:lnTo>
                  <a:pt x="284734" y="371857"/>
                </a:lnTo>
                <a:lnTo>
                  <a:pt x="293750" y="356997"/>
                </a:lnTo>
                <a:lnTo>
                  <a:pt x="317246" y="361698"/>
                </a:lnTo>
                <a:lnTo>
                  <a:pt x="299846" y="367412"/>
                </a:lnTo>
                <a:lnTo>
                  <a:pt x="292354" y="381763"/>
                </a:lnTo>
                <a:lnTo>
                  <a:pt x="293750" y="397130"/>
                </a:lnTo>
                <a:lnTo>
                  <a:pt x="316738" y="420245"/>
                </a:lnTo>
                <a:lnTo>
                  <a:pt x="330962" y="421260"/>
                </a:lnTo>
                <a:lnTo>
                  <a:pt x="344296" y="413895"/>
                </a:lnTo>
                <a:lnTo>
                  <a:pt x="350646" y="395606"/>
                </a:lnTo>
                <a:lnTo>
                  <a:pt x="338200" y="374778"/>
                </a:lnTo>
                <a:lnTo>
                  <a:pt x="317246" y="361698"/>
                </a:lnTo>
                <a:lnTo>
                  <a:pt x="293750" y="356997"/>
                </a:lnTo>
                <a:lnTo>
                  <a:pt x="309880" y="347727"/>
                </a:lnTo>
                <a:lnTo>
                  <a:pt x="328548" y="349886"/>
                </a:lnTo>
                <a:lnTo>
                  <a:pt x="348616" y="364110"/>
                </a:lnTo>
                <a:lnTo>
                  <a:pt x="362712" y="384303"/>
                </a:lnTo>
                <a:lnTo>
                  <a:pt x="364364" y="403607"/>
                </a:lnTo>
                <a:lnTo>
                  <a:pt x="354584" y="420372"/>
                </a:lnTo>
                <a:lnTo>
                  <a:pt x="340742" y="429134"/>
                </a:lnTo>
                <a:lnTo>
                  <a:pt x="326010" y="429770"/>
                </a:lnTo>
                <a:lnTo>
                  <a:pt x="334010" y="438786"/>
                </a:lnTo>
                <a:lnTo>
                  <a:pt x="324358" y="448438"/>
                </a:lnTo>
                <a:close/>
              </a:path>
              <a:path w="714628" h="689992">
                <a:moveTo>
                  <a:pt x="216154" y="466980"/>
                </a:moveTo>
                <a:lnTo>
                  <a:pt x="210820" y="458217"/>
                </a:lnTo>
                <a:lnTo>
                  <a:pt x="210440" y="448438"/>
                </a:lnTo>
                <a:lnTo>
                  <a:pt x="214630" y="438150"/>
                </a:lnTo>
                <a:lnTo>
                  <a:pt x="222504" y="428246"/>
                </a:lnTo>
                <a:lnTo>
                  <a:pt x="242190" y="429388"/>
                </a:lnTo>
                <a:lnTo>
                  <a:pt x="230250" y="435992"/>
                </a:lnTo>
                <a:lnTo>
                  <a:pt x="223266" y="446914"/>
                </a:lnTo>
                <a:lnTo>
                  <a:pt x="225934" y="456566"/>
                </a:lnTo>
                <a:lnTo>
                  <a:pt x="231520" y="459106"/>
                </a:lnTo>
                <a:lnTo>
                  <a:pt x="239648" y="456948"/>
                </a:lnTo>
                <a:lnTo>
                  <a:pt x="252222" y="449962"/>
                </a:lnTo>
                <a:lnTo>
                  <a:pt x="271652" y="455549"/>
                </a:lnTo>
                <a:lnTo>
                  <a:pt x="255396" y="463423"/>
                </a:lnTo>
                <a:lnTo>
                  <a:pt x="239776" y="471424"/>
                </a:lnTo>
                <a:lnTo>
                  <a:pt x="226948" y="473075"/>
                </a:lnTo>
                <a:close/>
              </a:path>
              <a:path w="714628" h="689992">
                <a:moveTo>
                  <a:pt x="251460" y="501650"/>
                </a:moveTo>
                <a:lnTo>
                  <a:pt x="240030" y="494158"/>
                </a:lnTo>
                <a:lnTo>
                  <a:pt x="249936" y="484252"/>
                </a:lnTo>
                <a:lnTo>
                  <a:pt x="264160" y="489840"/>
                </a:lnTo>
                <a:lnTo>
                  <a:pt x="277876" y="481839"/>
                </a:lnTo>
                <a:lnTo>
                  <a:pt x="285242" y="469900"/>
                </a:lnTo>
                <a:lnTo>
                  <a:pt x="281686" y="458724"/>
                </a:lnTo>
                <a:lnTo>
                  <a:pt x="271652" y="455549"/>
                </a:lnTo>
                <a:lnTo>
                  <a:pt x="252222" y="449962"/>
                </a:lnTo>
                <a:lnTo>
                  <a:pt x="267336" y="442470"/>
                </a:lnTo>
                <a:lnTo>
                  <a:pt x="279908" y="441325"/>
                </a:lnTo>
                <a:lnTo>
                  <a:pt x="291084" y="447930"/>
                </a:lnTo>
                <a:lnTo>
                  <a:pt x="297434" y="457836"/>
                </a:lnTo>
                <a:lnTo>
                  <a:pt x="297942" y="468504"/>
                </a:lnTo>
                <a:lnTo>
                  <a:pt x="293624" y="479298"/>
                </a:lnTo>
                <a:lnTo>
                  <a:pt x="285242" y="489713"/>
                </a:lnTo>
                <a:lnTo>
                  <a:pt x="274574" y="498096"/>
                </a:lnTo>
                <a:lnTo>
                  <a:pt x="263144" y="502667"/>
                </a:lnTo>
                <a:close/>
              </a:path>
              <a:path w="714628" h="689992">
                <a:moveTo>
                  <a:pt x="181610" y="562865"/>
                </a:moveTo>
                <a:lnTo>
                  <a:pt x="162688" y="550038"/>
                </a:lnTo>
                <a:lnTo>
                  <a:pt x="149480" y="530988"/>
                </a:lnTo>
                <a:lnTo>
                  <a:pt x="147446" y="511048"/>
                </a:lnTo>
                <a:lnTo>
                  <a:pt x="158750" y="491873"/>
                </a:lnTo>
                <a:lnTo>
                  <a:pt x="182752" y="492634"/>
                </a:lnTo>
                <a:lnTo>
                  <a:pt x="166624" y="499747"/>
                </a:lnTo>
                <a:lnTo>
                  <a:pt x="159258" y="516002"/>
                </a:lnTo>
                <a:lnTo>
                  <a:pt x="167132" y="533782"/>
                </a:lnTo>
                <a:lnTo>
                  <a:pt x="199898" y="501016"/>
                </a:lnTo>
                <a:lnTo>
                  <a:pt x="182752" y="492634"/>
                </a:lnTo>
                <a:lnTo>
                  <a:pt x="158750" y="491873"/>
                </a:lnTo>
                <a:lnTo>
                  <a:pt x="185420" y="480061"/>
                </a:lnTo>
                <a:lnTo>
                  <a:pt x="213614" y="494412"/>
                </a:lnTo>
                <a:lnTo>
                  <a:pt x="215772" y="496572"/>
                </a:lnTo>
                <a:lnTo>
                  <a:pt x="217296" y="498603"/>
                </a:lnTo>
                <a:lnTo>
                  <a:pt x="174624" y="541402"/>
                </a:lnTo>
                <a:lnTo>
                  <a:pt x="187198" y="550165"/>
                </a:lnTo>
                <a:lnTo>
                  <a:pt x="200914" y="552323"/>
                </a:lnTo>
                <a:lnTo>
                  <a:pt x="214248" y="544831"/>
                </a:lnTo>
                <a:lnTo>
                  <a:pt x="221742" y="530861"/>
                </a:lnTo>
                <a:lnTo>
                  <a:pt x="216536" y="517525"/>
                </a:lnTo>
                <a:lnTo>
                  <a:pt x="226694" y="507366"/>
                </a:lnTo>
                <a:lnTo>
                  <a:pt x="234316" y="521463"/>
                </a:lnTo>
                <a:lnTo>
                  <a:pt x="232792" y="537211"/>
                </a:lnTo>
                <a:lnTo>
                  <a:pt x="222122" y="552832"/>
                </a:lnTo>
                <a:lnTo>
                  <a:pt x="202058" y="564771"/>
                </a:lnTo>
                <a:close/>
              </a:path>
              <a:path w="714628" h="689992">
                <a:moveTo>
                  <a:pt x="94108" y="558673"/>
                </a:moveTo>
                <a:lnTo>
                  <a:pt x="103760" y="549023"/>
                </a:lnTo>
                <a:lnTo>
                  <a:pt x="114426" y="558928"/>
                </a:lnTo>
                <a:lnTo>
                  <a:pt x="113538" y="544070"/>
                </a:lnTo>
                <a:lnTo>
                  <a:pt x="122174" y="529210"/>
                </a:lnTo>
                <a:lnTo>
                  <a:pt x="123316" y="527940"/>
                </a:lnTo>
                <a:lnTo>
                  <a:pt x="132842" y="537338"/>
                </a:lnTo>
                <a:lnTo>
                  <a:pt x="131318" y="538862"/>
                </a:lnTo>
                <a:lnTo>
                  <a:pt x="124714" y="547879"/>
                </a:lnTo>
                <a:lnTo>
                  <a:pt x="121920" y="557022"/>
                </a:lnTo>
                <a:lnTo>
                  <a:pt x="122300" y="566295"/>
                </a:lnTo>
                <a:lnTo>
                  <a:pt x="164338" y="608331"/>
                </a:lnTo>
                <a:lnTo>
                  <a:pt x="154050" y="618618"/>
                </a:lnTo>
                <a:close/>
              </a:path>
              <a:path w="714628" h="689992">
                <a:moveTo>
                  <a:pt x="0" y="607061"/>
                </a:moveTo>
                <a:lnTo>
                  <a:pt x="29844" y="577089"/>
                </a:lnTo>
                <a:lnTo>
                  <a:pt x="54228" y="578995"/>
                </a:lnTo>
                <a:lnTo>
                  <a:pt x="38100" y="587123"/>
                </a:lnTo>
                <a:lnTo>
                  <a:pt x="20192" y="605156"/>
                </a:lnTo>
                <a:lnTo>
                  <a:pt x="52070" y="637033"/>
                </a:lnTo>
                <a:lnTo>
                  <a:pt x="69976" y="618998"/>
                </a:lnTo>
                <a:lnTo>
                  <a:pt x="78360" y="602998"/>
                </a:lnTo>
                <a:lnTo>
                  <a:pt x="71246" y="586741"/>
                </a:lnTo>
                <a:lnTo>
                  <a:pt x="54228" y="578995"/>
                </a:lnTo>
                <a:lnTo>
                  <a:pt x="29844" y="577089"/>
                </a:lnTo>
                <a:lnTo>
                  <a:pt x="46610" y="566167"/>
                </a:lnTo>
                <a:lnTo>
                  <a:pt x="65024" y="565150"/>
                </a:lnTo>
                <a:lnTo>
                  <a:pt x="82550" y="575438"/>
                </a:lnTo>
                <a:lnTo>
                  <a:pt x="92456" y="592583"/>
                </a:lnTo>
                <a:lnTo>
                  <a:pt x="91060" y="610617"/>
                </a:lnTo>
                <a:lnTo>
                  <a:pt x="80010" y="627381"/>
                </a:lnTo>
                <a:lnTo>
                  <a:pt x="61214" y="646177"/>
                </a:lnTo>
                <a:lnTo>
                  <a:pt x="93852" y="678816"/>
                </a:lnTo>
                <a:lnTo>
                  <a:pt x="82804" y="689992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1" name="object 21"/>
          <p:cNvSpPr/>
          <p:nvPr/>
        </p:nvSpPr>
        <p:spPr>
          <a:xfrm>
            <a:off x="9320808" y="2106460"/>
            <a:ext cx="286539" cy="266582"/>
          </a:xfrm>
          <a:custGeom>
            <a:avLst/>
            <a:gdLst/>
            <a:ahLst/>
            <a:cxnLst/>
            <a:rect l="l" t="t" r="r" b="b"/>
            <a:pathLst>
              <a:path w="893446" h="831216">
                <a:moveTo>
                  <a:pt x="760856" y="11049"/>
                </a:moveTo>
                <a:lnTo>
                  <a:pt x="771906" y="0"/>
                </a:lnTo>
                <a:lnTo>
                  <a:pt x="845184" y="73280"/>
                </a:lnTo>
                <a:lnTo>
                  <a:pt x="883920" y="34546"/>
                </a:lnTo>
                <a:lnTo>
                  <a:pt x="893446" y="44071"/>
                </a:lnTo>
                <a:lnTo>
                  <a:pt x="843662" y="93854"/>
                </a:lnTo>
                <a:close/>
              </a:path>
              <a:path w="893446" h="831216">
                <a:moveTo>
                  <a:pt x="773176" y="87376"/>
                </a:moveTo>
                <a:lnTo>
                  <a:pt x="763652" y="77851"/>
                </a:lnTo>
                <a:lnTo>
                  <a:pt x="728852" y="43054"/>
                </a:lnTo>
                <a:lnTo>
                  <a:pt x="739776" y="32005"/>
                </a:lnTo>
                <a:lnTo>
                  <a:pt x="822706" y="114936"/>
                </a:lnTo>
                <a:lnTo>
                  <a:pt x="811656" y="125858"/>
                </a:lnTo>
                <a:close/>
              </a:path>
              <a:path w="893446" h="831216">
                <a:moveTo>
                  <a:pt x="655574" y="148083"/>
                </a:moveTo>
                <a:lnTo>
                  <a:pt x="638428" y="137161"/>
                </a:lnTo>
                <a:lnTo>
                  <a:pt x="659892" y="133605"/>
                </a:lnTo>
                <a:lnTo>
                  <a:pt x="681102" y="143003"/>
                </a:lnTo>
                <a:lnTo>
                  <a:pt x="669926" y="154179"/>
                </a:lnTo>
                <a:close/>
              </a:path>
              <a:path w="893446" h="831216">
                <a:moveTo>
                  <a:pt x="672466" y="99442"/>
                </a:moveTo>
                <a:lnTo>
                  <a:pt x="683514" y="88393"/>
                </a:lnTo>
                <a:lnTo>
                  <a:pt x="718312" y="123064"/>
                </a:lnTo>
                <a:lnTo>
                  <a:pt x="763652" y="77851"/>
                </a:lnTo>
                <a:lnTo>
                  <a:pt x="773176" y="87376"/>
                </a:lnTo>
                <a:lnTo>
                  <a:pt x="727964" y="132716"/>
                </a:lnTo>
                <a:lnTo>
                  <a:pt x="766446" y="171198"/>
                </a:lnTo>
                <a:lnTo>
                  <a:pt x="755270" y="182247"/>
                </a:lnTo>
                <a:close/>
              </a:path>
              <a:path w="893446" h="831216">
                <a:moveTo>
                  <a:pt x="649098" y="249937"/>
                </a:moveTo>
                <a:lnTo>
                  <a:pt x="622426" y="232411"/>
                </a:lnTo>
                <a:lnTo>
                  <a:pt x="604774" y="205741"/>
                </a:lnTo>
                <a:lnTo>
                  <a:pt x="603124" y="177293"/>
                </a:lnTo>
                <a:lnTo>
                  <a:pt x="619378" y="150242"/>
                </a:lnTo>
                <a:lnTo>
                  <a:pt x="638428" y="137161"/>
                </a:lnTo>
                <a:lnTo>
                  <a:pt x="655574" y="148083"/>
                </a:lnTo>
                <a:lnTo>
                  <a:pt x="641096" y="150497"/>
                </a:lnTo>
                <a:lnTo>
                  <a:pt x="628396" y="159259"/>
                </a:lnTo>
                <a:lnTo>
                  <a:pt x="616840" y="180087"/>
                </a:lnTo>
                <a:lnTo>
                  <a:pt x="619886" y="201169"/>
                </a:lnTo>
                <a:lnTo>
                  <a:pt x="633984" y="220854"/>
                </a:lnTo>
                <a:lnTo>
                  <a:pt x="653670" y="234823"/>
                </a:lnTo>
                <a:lnTo>
                  <a:pt x="674624" y="237873"/>
                </a:lnTo>
                <a:lnTo>
                  <a:pt x="695326" y="226188"/>
                </a:lnTo>
                <a:lnTo>
                  <a:pt x="706628" y="204851"/>
                </a:lnTo>
                <a:lnTo>
                  <a:pt x="699008" y="182626"/>
                </a:lnTo>
                <a:lnTo>
                  <a:pt x="710310" y="171450"/>
                </a:lnTo>
                <a:lnTo>
                  <a:pt x="720726" y="193423"/>
                </a:lnTo>
                <a:lnTo>
                  <a:pt x="718184" y="215266"/>
                </a:lnTo>
                <a:lnTo>
                  <a:pt x="704470" y="235332"/>
                </a:lnTo>
                <a:lnTo>
                  <a:pt x="677418" y="251588"/>
                </a:lnTo>
                <a:close/>
              </a:path>
              <a:path w="893446" h="831216">
                <a:moveTo>
                  <a:pt x="561086" y="277749"/>
                </a:moveTo>
                <a:lnTo>
                  <a:pt x="538860" y="276734"/>
                </a:lnTo>
                <a:lnTo>
                  <a:pt x="553720" y="266448"/>
                </a:lnTo>
                <a:lnTo>
                  <a:pt x="569468" y="264415"/>
                </a:lnTo>
                <a:lnTo>
                  <a:pt x="584580" y="272543"/>
                </a:lnTo>
                <a:lnTo>
                  <a:pt x="574422" y="282703"/>
                </a:lnTo>
                <a:close/>
              </a:path>
              <a:path w="893446" h="831216">
                <a:moveTo>
                  <a:pt x="466852" y="316358"/>
                </a:moveTo>
                <a:lnTo>
                  <a:pt x="464312" y="310262"/>
                </a:lnTo>
                <a:lnTo>
                  <a:pt x="467232" y="304039"/>
                </a:lnTo>
                <a:lnTo>
                  <a:pt x="473582" y="300991"/>
                </a:lnTo>
                <a:lnTo>
                  <a:pt x="479678" y="303531"/>
                </a:lnTo>
                <a:lnTo>
                  <a:pt x="482220" y="309499"/>
                </a:lnTo>
                <a:lnTo>
                  <a:pt x="479172" y="315976"/>
                </a:lnTo>
                <a:lnTo>
                  <a:pt x="472822" y="318899"/>
                </a:lnTo>
                <a:close/>
              </a:path>
              <a:path w="893446" h="831216">
                <a:moveTo>
                  <a:pt x="562992" y="349250"/>
                </a:moveTo>
                <a:lnTo>
                  <a:pt x="542290" y="335662"/>
                </a:lnTo>
                <a:lnTo>
                  <a:pt x="528448" y="314834"/>
                </a:lnTo>
                <a:lnTo>
                  <a:pt x="527812" y="294768"/>
                </a:lnTo>
                <a:lnTo>
                  <a:pt x="538860" y="276734"/>
                </a:lnTo>
                <a:lnTo>
                  <a:pt x="561086" y="277749"/>
                </a:lnTo>
                <a:lnTo>
                  <a:pt x="547370" y="284862"/>
                </a:lnTo>
                <a:lnTo>
                  <a:pt x="540258" y="303912"/>
                </a:lnTo>
                <a:lnTo>
                  <a:pt x="552830" y="324994"/>
                </a:lnTo>
                <a:lnTo>
                  <a:pt x="566928" y="335281"/>
                </a:lnTo>
                <a:lnTo>
                  <a:pt x="580390" y="337313"/>
                </a:lnTo>
                <a:lnTo>
                  <a:pt x="592836" y="330200"/>
                </a:lnTo>
                <a:lnTo>
                  <a:pt x="600076" y="316104"/>
                </a:lnTo>
                <a:lnTo>
                  <a:pt x="594360" y="301880"/>
                </a:lnTo>
                <a:lnTo>
                  <a:pt x="604520" y="291721"/>
                </a:lnTo>
                <a:lnTo>
                  <a:pt x="613156" y="307341"/>
                </a:lnTo>
                <a:lnTo>
                  <a:pt x="611252" y="323598"/>
                </a:lnTo>
                <a:lnTo>
                  <a:pt x="600964" y="338710"/>
                </a:lnTo>
                <a:lnTo>
                  <a:pt x="583056" y="349759"/>
                </a:lnTo>
                <a:close/>
              </a:path>
              <a:path w="893446" h="831216">
                <a:moveTo>
                  <a:pt x="437516" y="380112"/>
                </a:moveTo>
                <a:lnTo>
                  <a:pt x="447548" y="370079"/>
                </a:lnTo>
                <a:lnTo>
                  <a:pt x="455930" y="378334"/>
                </a:lnTo>
                <a:lnTo>
                  <a:pt x="445898" y="388367"/>
                </a:lnTo>
                <a:close/>
              </a:path>
              <a:path w="893446" h="831216">
                <a:moveTo>
                  <a:pt x="485394" y="332360"/>
                </a:moveTo>
                <a:lnTo>
                  <a:pt x="495680" y="322074"/>
                </a:lnTo>
                <a:lnTo>
                  <a:pt x="555626" y="382017"/>
                </a:lnTo>
                <a:lnTo>
                  <a:pt x="545338" y="392304"/>
                </a:lnTo>
                <a:close/>
              </a:path>
              <a:path w="893446" h="831216">
                <a:moveTo>
                  <a:pt x="500000" y="419609"/>
                </a:moveTo>
                <a:lnTo>
                  <a:pt x="488188" y="410592"/>
                </a:lnTo>
                <a:lnTo>
                  <a:pt x="455930" y="378334"/>
                </a:lnTo>
                <a:lnTo>
                  <a:pt x="447548" y="370079"/>
                </a:lnTo>
                <a:lnTo>
                  <a:pt x="433832" y="356363"/>
                </a:lnTo>
                <a:lnTo>
                  <a:pt x="444120" y="346075"/>
                </a:lnTo>
                <a:lnTo>
                  <a:pt x="457834" y="359919"/>
                </a:lnTo>
                <a:lnTo>
                  <a:pt x="472568" y="345060"/>
                </a:lnTo>
                <a:lnTo>
                  <a:pt x="480950" y="353442"/>
                </a:lnTo>
                <a:lnTo>
                  <a:pt x="466090" y="368173"/>
                </a:lnTo>
                <a:lnTo>
                  <a:pt x="497840" y="399923"/>
                </a:lnTo>
                <a:lnTo>
                  <a:pt x="507874" y="407036"/>
                </a:lnTo>
                <a:lnTo>
                  <a:pt x="517778" y="403098"/>
                </a:lnTo>
                <a:lnTo>
                  <a:pt x="524382" y="396623"/>
                </a:lnTo>
                <a:lnTo>
                  <a:pt x="532638" y="404876"/>
                </a:lnTo>
                <a:lnTo>
                  <a:pt x="525400" y="412116"/>
                </a:lnTo>
                <a:lnTo>
                  <a:pt x="512064" y="421006"/>
                </a:lnTo>
                <a:close/>
              </a:path>
              <a:path w="893446" h="831216">
                <a:moveTo>
                  <a:pt x="388874" y="444121"/>
                </a:moveTo>
                <a:lnTo>
                  <a:pt x="391032" y="428753"/>
                </a:lnTo>
                <a:lnTo>
                  <a:pt x="401702" y="413894"/>
                </a:lnTo>
                <a:lnTo>
                  <a:pt x="421894" y="414656"/>
                </a:lnTo>
                <a:lnTo>
                  <a:pt x="409322" y="421514"/>
                </a:lnTo>
                <a:lnTo>
                  <a:pt x="401954" y="435103"/>
                </a:lnTo>
                <a:lnTo>
                  <a:pt x="407670" y="449326"/>
                </a:lnTo>
                <a:lnTo>
                  <a:pt x="397636" y="459233"/>
                </a:lnTo>
                <a:close/>
              </a:path>
              <a:path w="893446" h="831216">
                <a:moveTo>
                  <a:pt x="467232" y="452122"/>
                </a:moveTo>
                <a:lnTo>
                  <a:pt x="459104" y="444500"/>
                </a:lnTo>
                <a:lnTo>
                  <a:pt x="446912" y="432309"/>
                </a:lnTo>
                <a:lnTo>
                  <a:pt x="440436" y="425578"/>
                </a:lnTo>
                <a:lnTo>
                  <a:pt x="436246" y="421387"/>
                </a:lnTo>
                <a:lnTo>
                  <a:pt x="421894" y="414656"/>
                </a:lnTo>
                <a:lnTo>
                  <a:pt x="401702" y="413894"/>
                </a:lnTo>
                <a:lnTo>
                  <a:pt x="411352" y="405893"/>
                </a:lnTo>
                <a:lnTo>
                  <a:pt x="422148" y="401449"/>
                </a:lnTo>
                <a:lnTo>
                  <a:pt x="433832" y="402464"/>
                </a:lnTo>
                <a:lnTo>
                  <a:pt x="446278" y="411099"/>
                </a:lnTo>
                <a:lnTo>
                  <a:pt x="486410" y="451232"/>
                </a:lnTo>
                <a:lnTo>
                  <a:pt x="476758" y="460757"/>
                </a:lnTo>
                <a:close/>
              </a:path>
              <a:path w="893446" h="831216">
                <a:moveTo>
                  <a:pt x="419100" y="486157"/>
                </a:moveTo>
                <a:lnTo>
                  <a:pt x="411860" y="468885"/>
                </a:lnTo>
                <a:lnTo>
                  <a:pt x="420498" y="448819"/>
                </a:lnTo>
                <a:lnTo>
                  <a:pt x="440436" y="425578"/>
                </a:lnTo>
                <a:lnTo>
                  <a:pt x="446912" y="432309"/>
                </a:lnTo>
                <a:lnTo>
                  <a:pt x="426594" y="458851"/>
                </a:lnTo>
                <a:lnTo>
                  <a:pt x="428878" y="475489"/>
                </a:lnTo>
                <a:lnTo>
                  <a:pt x="438912" y="479680"/>
                </a:lnTo>
                <a:lnTo>
                  <a:pt x="450088" y="473965"/>
                </a:lnTo>
                <a:lnTo>
                  <a:pt x="458216" y="459996"/>
                </a:lnTo>
                <a:lnTo>
                  <a:pt x="459104" y="444500"/>
                </a:lnTo>
                <a:lnTo>
                  <a:pt x="467232" y="452122"/>
                </a:lnTo>
                <a:lnTo>
                  <a:pt x="465074" y="469139"/>
                </a:lnTo>
                <a:lnTo>
                  <a:pt x="455168" y="484633"/>
                </a:lnTo>
                <a:lnTo>
                  <a:pt x="443738" y="492125"/>
                </a:lnTo>
                <a:lnTo>
                  <a:pt x="431166" y="493142"/>
                </a:lnTo>
                <a:close/>
              </a:path>
              <a:path w="893446" h="831216">
                <a:moveTo>
                  <a:pt x="328296" y="509017"/>
                </a:moveTo>
                <a:lnTo>
                  <a:pt x="329946" y="492761"/>
                </a:lnTo>
                <a:lnTo>
                  <a:pt x="339726" y="476250"/>
                </a:lnTo>
                <a:lnTo>
                  <a:pt x="354456" y="482600"/>
                </a:lnTo>
                <a:lnTo>
                  <a:pt x="345694" y="487426"/>
                </a:lnTo>
                <a:lnTo>
                  <a:pt x="337948" y="501271"/>
                </a:lnTo>
                <a:lnTo>
                  <a:pt x="337312" y="514986"/>
                </a:lnTo>
                <a:close/>
              </a:path>
              <a:path w="893446" h="831216">
                <a:moveTo>
                  <a:pt x="371728" y="491491"/>
                </a:moveTo>
                <a:lnTo>
                  <a:pt x="363094" y="484633"/>
                </a:lnTo>
                <a:lnTo>
                  <a:pt x="354456" y="482600"/>
                </a:lnTo>
                <a:lnTo>
                  <a:pt x="339726" y="476250"/>
                </a:lnTo>
                <a:lnTo>
                  <a:pt x="359918" y="467742"/>
                </a:lnTo>
                <a:lnTo>
                  <a:pt x="380620" y="479680"/>
                </a:lnTo>
                <a:lnTo>
                  <a:pt x="419226" y="518415"/>
                </a:lnTo>
                <a:lnTo>
                  <a:pt x="408940" y="528701"/>
                </a:lnTo>
                <a:close/>
              </a:path>
              <a:path w="893446" h="831216">
                <a:moveTo>
                  <a:pt x="332740" y="530480"/>
                </a:moveTo>
                <a:lnTo>
                  <a:pt x="324104" y="523623"/>
                </a:lnTo>
                <a:lnTo>
                  <a:pt x="315468" y="521590"/>
                </a:lnTo>
                <a:lnTo>
                  <a:pt x="300736" y="515113"/>
                </a:lnTo>
                <a:lnTo>
                  <a:pt x="320928" y="506731"/>
                </a:lnTo>
                <a:lnTo>
                  <a:pt x="341630" y="518669"/>
                </a:lnTo>
                <a:lnTo>
                  <a:pt x="380366" y="557276"/>
                </a:lnTo>
                <a:lnTo>
                  <a:pt x="369952" y="567564"/>
                </a:lnTo>
                <a:close/>
              </a:path>
              <a:path w="893446" h="831216">
                <a:moveTo>
                  <a:pt x="270892" y="546736"/>
                </a:moveTo>
                <a:lnTo>
                  <a:pt x="280798" y="536957"/>
                </a:lnTo>
                <a:lnTo>
                  <a:pt x="290322" y="545721"/>
                </a:lnTo>
                <a:lnTo>
                  <a:pt x="291210" y="531115"/>
                </a:lnTo>
                <a:lnTo>
                  <a:pt x="300736" y="515113"/>
                </a:lnTo>
                <a:lnTo>
                  <a:pt x="315468" y="521590"/>
                </a:lnTo>
                <a:lnTo>
                  <a:pt x="306704" y="526543"/>
                </a:lnTo>
                <a:lnTo>
                  <a:pt x="298958" y="540259"/>
                </a:lnTo>
                <a:lnTo>
                  <a:pt x="298704" y="553974"/>
                </a:lnTo>
                <a:lnTo>
                  <a:pt x="341122" y="596393"/>
                </a:lnTo>
                <a:lnTo>
                  <a:pt x="330834" y="606680"/>
                </a:lnTo>
                <a:close/>
              </a:path>
              <a:path w="893446" h="831216">
                <a:moveTo>
                  <a:pt x="291974" y="627126"/>
                </a:moveTo>
                <a:lnTo>
                  <a:pt x="283592" y="618998"/>
                </a:lnTo>
                <a:lnTo>
                  <a:pt x="241174" y="576581"/>
                </a:lnTo>
                <a:lnTo>
                  <a:pt x="251460" y="566167"/>
                </a:lnTo>
                <a:lnTo>
                  <a:pt x="311404" y="626111"/>
                </a:lnTo>
                <a:lnTo>
                  <a:pt x="301498" y="636017"/>
                </a:lnTo>
                <a:close/>
              </a:path>
              <a:path w="893446" h="831216">
                <a:moveTo>
                  <a:pt x="239396" y="656591"/>
                </a:moveTo>
                <a:lnTo>
                  <a:pt x="200278" y="617474"/>
                </a:lnTo>
                <a:lnTo>
                  <a:pt x="210566" y="607061"/>
                </a:lnTo>
                <a:lnTo>
                  <a:pt x="248284" y="644780"/>
                </a:lnTo>
                <a:lnTo>
                  <a:pt x="256540" y="651130"/>
                </a:lnTo>
                <a:lnTo>
                  <a:pt x="265050" y="652654"/>
                </a:lnTo>
                <a:lnTo>
                  <a:pt x="274194" y="646939"/>
                </a:lnTo>
                <a:lnTo>
                  <a:pt x="282828" y="632842"/>
                </a:lnTo>
                <a:lnTo>
                  <a:pt x="283592" y="618998"/>
                </a:lnTo>
                <a:lnTo>
                  <a:pt x="291974" y="627126"/>
                </a:lnTo>
                <a:lnTo>
                  <a:pt x="290702" y="642113"/>
                </a:lnTo>
                <a:lnTo>
                  <a:pt x="280798" y="658624"/>
                </a:lnTo>
                <a:lnTo>
                  <a:pt x="259970" y="667894"/>
                </a:lnTo>
                <a:close/>
              </a:path>
              <a:path w="893446" h="831216">
                <a:moveTo>
                  <a:pt x="144272" y="688723"/>
                </a:moveTo>
                <a:lnTo>
                  <a:pt x="146430" y="673355"/>
                </a:lnTo>
                <a:lnTo>
                  <a:pt x="157100" y="658497"/>
                </a:lnTo>
                <a:lnTo>
                  <a:pt x="177292" y="659385"/>
                </a:lnTo>
                <a:lnTo>
                  <a:pt x="164720" y="666116"/>
                </a:lnTo>
                <a:lnTo>
                  <a:pt x="157352" y="679705"/>
                </a:lnTo>
                <a:lnTo>
                  <a:pt x="163068" y="693929"/>
                </a:lnTo>
                <a:lnTo>
                  <a:pt x="153034" y="703835"/>
                </a:lnTo>
                <a:close/>
              </a:path>
              <a:path w="893446" h="831216">
                <a:moveTo>
                  <a:pt x="222630" y="696724"/>
                </a:moveTo>
                <a:lnTo>
                  <a:pt x="214502" y="689103"/>
                </a:lnTo>
                <a:lnTo>
                  <a:pt x="202310" y="676911"/>
                </a:lnTo>
                <a:lnTo>
                  <a:pt x="195834" y="670307"/>
                </a:lnTo>
                <a:lnTo>
                  <a:pt x="191644" y="666116"/>
                </a:lnTo>
                <a:lnTo>
                  <a:pt x="177292" y="659385"/>
                </a:lnTo>
                <a:lnTo>
                  <a:pt x="157100" y="658497"/>
                </a:lnTo>
                <a:lnTo>
                  <a:pt x="166752" y="650496"/>
                </a:lnTo>
                <a:lnTo>
                  <a:pt x="177546" y="646049"/>
                </a:lnTo>
                <a:lnTo>
                  <a:pt x="189230" y="647193"/>
                </a:lnTo>
                <a:lnTo>
                  <a:pt x="201676" y="655701"/>
                </a:lnTo>
                <a:lnTo>
                  <a:pt x="241808" y="695834"/>
                </a:lnTo>
                <a:lnTo>
                  <a:pt x="232156" y="705359"/>
                </a:lnTo>
                <a:close/>
              </a:path>
              <a:path w="893446" h="831216">
                <a:moveTo>
                  <a:pt x="174498" y="730759"/>
                </a:moveTo>
                <a:lnTo>
                  <a:pt x="167258" y="713487"/>
                </a:lnTo>
                <a:lnTo>
                  <a:pt x="175768" y="693549"/>
                </a:lnTo>
                <a:lnTo>
                  <a:pt x="195834" y="670307"/>
                </a:lnTo>
                <a:lnTo>
                  <a:pt x="202310" y="676911"/>
                </a:lnTo>
                <a:lnTo>
                  <a:pt x="181864" y="703454"/>
                </a:lnTo>
                <a:lnTo>
                  <a:pt x="184276" y="720091"/>
                </a:lnTo>
                <a:lnTo>
                  <a:pt x="194310" y="724409"/>
                </a:lnTo>
                <a:lnTo>
                  <a:pt x="205358" y="718694"/>
                </a:lnTo>
                <a:lnTo>
                  <a:pt x="213614" y="704723"/>
                </a:lnTo>
                <a:lnTo>
                  <a:pt x="214502" y="689103"/>
                </a:lnTo>
                <a:lnTo>
                  <a:pt x="222630" y="696724"/>
                </a:lnTo>
                <a:lnTo>
                  <a:pt x="220472" y="713741"/>
                </a:lnTo>
                <a:lnTo>
                  <a:pt x="210566" y="729235"/>
                </a:lnTo>
                <a:lnTo>
                  <a:pt x="199136" y="736728"/>
                </a:lnTo>
                <a:lnTo>
                  <a:pt x="186562" y="737744"/>
                </a:lnTo>
                <a:close/>
              </a:path>
              <a:path w="893446" h="831216">
                <a:moveTo>
                  <a:pt x="0" y="771907"/>
                </a:moveTo>
                <a:lnTo>
                  <a:pt x="58040" y="713741"/>
                </a:lnTo>
                <a:lnTo>
                  <a:pt x="67436" y="723012"/>
                </a:lnTo>
                <a:lnTo>
                  <a:pt x="43816" y="746634"/>
                </a:lnTo>
                <a:lnTo>
                  <a:pt x="32894" y="757556"/>
                </a:lnTo>
                <a:lnTo>
                  <a:pt x="9272" y="781178"/>
                </a:lnTo>
                <a:close/>
              </a:path>
              <a:path w="893446" h="831216">
                <a:moveTo>
                  <a:pt x="92076" y="725679"/>
                </a:moveTo>
                <a:lnTo>
                  <a:pt x="101726" y="716026"/>
                </a:lnTo>
                <a:lnTo>
                  <a:pt x="112268" y="725806"/>
                </a:lnTo>
                <a:lnTo>
                  <a:pt x="111506" y="710948"/>
                </a:lnTo>
                <a:lnTo>
                  <a:pt x="120016" y="696088"/>
                </a:lnTo>
                <a:lnTo>
                  <a:pt x="121284" y="694946"/>
                </a:lnTo>
                <a:lnTo>
                  <a:pt x="130682" y="704343"/>
                </a:lnTo>
                <a:lnTo>
                  <a:pt x="129286" y="705740"/>
                </a:lnTo>
                <a:lnTo>
                  <a:pt x="122554" y="714757"/>
                </a:lnTo>
                <a:lnTo>
                  <a:pt x="119888" y="723900"/>
                </a:lnTo>
                <a:lnTo>
                  <a:pt x="120142" y="733173"/>
                </a:lnTo>
                <a:lnTo>
                  <a:pt x="162306" y="775336"/>
                </a:lnTo>
                <a:lnTo>
                  <a:pt x="152020" y="785624"/>
                </a:lnTo>
                <a:close/>
              </a:path>
              <a:path w="893446" h="831216">
                <a:moveTo>
                  <a:pt x="32894" y="757556"/>
                </a:moveTo>
                <a:lnTo>
                  <a:pt x="43816" y="746634"/>
                </a:lnTo>
                <a:lnTo>
                  <a:pt x="117476" y="820167"/>
                </a:lnTo>
                <a:lnTo>
                  <a:pt x="106426" y="831216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2" name="object 22"/>
          <p:cNvSpPr/>
          <p:nvPr/>
        </p:nvSpPr>
        <p:spPr>
          <a:xfrm>
            <a:off x="9626694" y="2106256"/>
            <a:ext cx="277090" cy="259413"/>
          </a:xfrm>
          <a:custGeom>
            <a:avLst/>
            <a:gdLst/>
            <a:ahLst/>
            <a:cxnLst/>
            <a:rect l="l" t="t" r="r" b="b"/>
            <a:pathLst>
              <a:path w="863982" h="808863">
                <a:moveTo>
                  <a:pt x="816484" y="24510"/>
                </a:moveTo>
                <a:lnTo>
                  <a:pt x="807718" y="17653"/>
                </a:lnTo>
                <a:lnTo>
                  <a:pt x="799210" y="15621"/>
                </a:lnTo>
                <a:lnTo>
                  <a:pt x="784226" y="9398"/>
                </a:lnTo>
                <a:lnTo>
                  <a:pt x="804420" y="889"/>
                </a:lnTo>
                <a:lnTo>
                  <a:pt x="825246" y="12827"/>
                </a:lnTo>
                <a:lnTo>
                  <a:pt x="863982" y="51434"/>
                </a:lnTo>
                <a:lnTo>
                  <a:pt x="853694" y="61722"/>
                </a:lnTo>
                <a:close/>
              </a:path>
              <a:path w="863982" h="808863">
                <a:moveTo>
                  <a:pt x="753744" y="41657"/>
                </a:moveTo>
                <a:lnTo>
                  <a:pt x="763522" y="31877"/>
                </a:lnTo>
                <a:lnTo>
                  <a:pt x="773174" y="40767"/>
                </a:lnTo>
                <a:lnTo>
                  <a:pt x="774318" y="25907"/>
                </a:lnTo>
                <a:lnTo>
                  <a:pt x="784226" y="9398"/>
                </a:lnTo>
                <a:lnTo>
                  <a:pt x="799210" y="15621"/>
                </a:lnTo>
                <a:lnTo>
                  <a:pt x="790322" y="20574"/>
                </a:lnTo>
                <a:lnTo>
                  <a:pt x="782194" y="34925"/>
                </a:lnTo>
                <a:lnTo>
                  <a:pt x="781432" y="48895"/>
                </a:lnTo>
                <a:lnTo>
                  <a:pt x="823974" y="91440"/>
                </a:lnTo>
                <a:lnTo>
                  <a:pt x="813690" y="101727"/>
                </a:lnTo>
                <a:close/>
              </a:path>
              <a:path w="863982" h="808863">
                <a:moveTo>
                  <a:pt x="636018" y="124841"/>
                </a:moveTo>
                <a:lnTo>
                  <a:pt x="633474" y="118872"/>
                </a:lnTo>
                <a:lnTo>
                  <a:pt x="636522" y="112522"/>
                </a:lnTo>
                <a:lnTo>
                  <a:pt x="642872" y="109601"/>
                </a:lnTo>
                <a:lnTo>
                  <a:pt x="648968" y="112014"/>
                </a:lnTo>
                <a:lnTo>
                  <a:pt x="651384" y="118109"/>
                </a:lnTo>
                <a:lnTo>
                  <a:pt x="648464" y="124459"/>
                </a:lnTo>
                <a:lnTo>
                  <a:pt x="642114" y="127382"/>
                </a:lnTo>
                <a:close/>
              </a:path>
              <a:path w="863982" h="808863">
                <a:moveTo>
                  <a:pt x="731268" y="157353"/>
                </a:moveTo>
                <a:lnTo>
                  <a:pt x="711454" y="144145"/>
                </a:lnTo>
                <a:lnTo>
                  <a:pt x="697992" y="124080"/>
                </a:lnTo>
                <a:lnTo>
                  <a:pt x="696848" y="103758"/>
                </a:lnTo>
                <a:lnTo>
                  <a:pt x="708152" y="84963"/>
                </a:lnTo>
                <a:lnTo>
                  <a:pt x="729870" y="85471"/>
                </a:lnTo>
                <a:lnTo>
                  <a:pt x="716280" y="93091"/>
                </a:lnTo>
                <a:lnTo>
                  <a:pt x="709042" y="106426"/>
                </a:lnTo>
                <a:lnTo>
                  <a:pt x="711836" y="120015"/>
                </a:lnTo>
                <a:lnTo>
                  <a:pt x="722120" y="133605"/>
                </a:lnTo>
                <a:lnTo>
                  <a:pt x="735330" y="143637"/>
                </a:lnTo>
                <a:lnTo>
                  <a:pt x="748918" y="146177"/>
                </a:lnTo>
                <a:lnTo>
                  <a:pt x="762128" y="138810"/>
                </a:lnTo>
                <a:lnTo>
                  <a:pt x="769746" y="125349"/>
                </a:lnTo>
                <a:lnTo>
                  <a:pt x="767334" y="111632"/>
                </a:lnTo>
                <a:lnTo>
                  <a:pt x="757428" y="98298"/>
                </a:lnTo>
                <a:lnTo>
                  <a:pt x="743840" y="88138"/>
                </a:lnTo>
                <a:lnTo>
                  <a:pt x="729870" y="85471"/>
                </a:lnTo>
                <a:lnTo>
                  <a:pt x="708152" y="84963"/>
                </a:lnTo>
                <a:lnTo>
                  <a:pt x="727330" y="73280"/>
                </a:lnTo>
                <a:lnTo>
                  <a:pt x="747774" y="74295"/>
                </a:lnTo>
                <a:lnTo>
                  <a:pt x="767970" y="87631"/>
                </a:lnTo>
                <a:lnTo>
                  <a:pt x="781050" y="107569"/>
                </a:lnTo>
                <a:lnTo>
                  <a:pt x="781940" y="128016"/>
                </a:lnTo>
                <a:lnTo>
                  <a:pt x="770254" y="147066"/>
                </a:lnTo>
                <a:lnTo>
                  <a:pt x="751458" y="158369"/>
                </a:lnTo>
                <a:close/>
              </a:path>
              <a:path w="863982" h="808863">
                <a:moveTo>
                  <a:pt x="605662" y="189738"/>
                </a:moveTo>
                <a:lnTo>
                  <a:pt x="615696" y="179706"/>
                </a:lnTo>
                <a:lnTo>
                  <a:pt x="624078" y="187959"/>
                </a:lnTo>
                <a:lnTo>
                  <a:pt x="614044" y="197993"/>
                </a:lnTo>
                <a:close/>
              </a:path>
              <a:path w="863982" h="808863">
                <a:moveTo>
                  <a:pt x="654558" y="140843"/>
                </a:moveTo>
                <a:lnTo>
                  <a:pt x="664844" y="130557"/>
                </a:lnTo>
                <a:lnTo>
                  <a:pt x="724790" y="190500"/>
                </a:lnTo>
                <a:lnTo>
                  <a:pt x="714502" y="200787"/>
                </a:lnTo>
                <a:close/>
              </a:path>
              <a:path w="863982" h="808863">
                <a:moveTo>
                  <a:pt x="668146" y="229234"/>
                </a:moveTo>
                <a:lnTo>
                  <a:pt x="656336" y="220218"/>
                </a:lnTo>
                <a:lnTo>
                  <a:pt x="624078" y="187959"/>
                </a:lnTo>
                <a:lnTo>
                  <a:pt x="615696" y="179706"/>
                </a:lnTo>
                <a:lnTo>
                  <a:pt x="601980" y="165989"/>
                </a:lnTo>
                <a:lnTo>
                  <a:pt x="612266" y="155702"/>
                </a:lnTo>
                <a:lnTo>
                  <a:pt x="625984" y="169545"/>
                </a:lnTo>
                <a:lnTo>
                  <a:pt x="640714" y="154685"/>
                </a:lnTo>
                <a:lnTo>
                  <a:pt x="648968" y="163068"/>
                </a:lnTo>
                <a:lnTo>
                  <a:pt x="634238" y="177800"/>
                </a:lnTo>
                <a:lnTo>
                  <a:pt x="665988" y="209550"/>
                </a:lnTo>
                <a:lnTo>
                  <a:pt x="676022" y="216662"/>
                </a:lnTo>
                <a:lnTo>
                  <a:pt x="685928" y="212725"/>
                </a:lnTo>
                <a:lnTo>
                  <a:pt x="692532" y="206248"/>
                </a:lnTo>
                <a:lnTo>
                  <a:pt x="700786" y="214503"/>
                </a:lnTo>
                <a:lnTo>
                  <a:pt x="693546" y="221742"/>
                </a:lnTo>
                <a:lnTo>
                  <a:pt x="680214" y="230633"/>
                </a:lnTo>
                <a:close/>
              </a:path>
              <a:path w="863982" h="808863">
                <a:moveTo>
                  <a:pt x="557020" y="253746"/>
                </a:moveTo>
                <a:lnTo>
                  <a:pt x="559182" y="238380"/>
                </a:lnTo>
                <a:lnTo>
                  <a:pt x="569848" y="223520"/>
                </a:lnTo>
                <a:lnTo>
                  <a:pt x="590042" y="224283"/>
                </a:lnTo>
                <a:lnTo>
                  <a:pt x="577470" y="231140"/>
                </a:lnTo>
                <a:lnTo>
                  <a:pt x="570102" y="244730"/>
                </a:lnTo>
                <a:lnTo>
                  <a:pt x="575820" y="258953"/>
                </a:lnTo>
                <a:lnTo>
                  <a:pt x="565786" y="268858"/>
                </a:lnTo>
                <a:close/>
              </a:path>
              <a:path w="863982" h="808863">
                <a:moveTo>
                  <a:pt x="635382" y="261747"/>
                </a:moveTo>
                <a:lnTo>
                  <a:pt x="627252" y="254127"/>
                </a:lnTo>
                <a:lnTo>
                  <a:pt x="615060" y="241934"/>
                </a:lnTo>
                <a:lnTo>
                  <a:pt x="608584" y="235205"/>
                </a:lnTo>
                <a:lnTo>
                  <a:pt x="604394" y="231013"/>
                </a:lnTo>
                <a:lnTo>
                  <a:pt x="590042" y="224283"/>
                </a:lnTo>
                <a:lnTo>
                  <a:pt x="569848" y="223520"/>
                </a:lnTo>
                <a:lnTo>
                  <a:pt x="579500" y="215519"/>
                </a:lnTo>
                <a:lnTo>
                  <a:pt x="590296" y="211074"/>
                </a:lnTo>
                <a:lnTo>
                  <a:pt x="601980" y="212090"/>
                </a:lnTo>
                <a:lnTo>
                  <a:pt x="614424" y="220726"/>
                </a:lnTo>
                <a:lnTo>
                  <a:pt x="654558" y="260857"/>
                </a:lnTo>
                <a:lnTo>
                  <a:pt x="644906" y="270382"/>
                </a:lnTo>
                <a:close/>
              </a:path>
              <a:path w="863982" h="808863">
                <a:moveTo>
                  <a:pt x="587248" y="295782"/>
                </a:moveTo>
                <a:lnTo>
                  <a:pt x="580008" y="278510"/>
                </a:lnTo>
                <a:lnTo>
                  <a:pt x="588644" y="258445"/>
                </a:lnTo>
                <a:lnTo>
                  <a:pt x="608584" y="235205"/>
                </a:lnTo>
                <a:lnTo>
                  <a:pt x="615060" y="241934"/>
                </a:lnTo>
                <a:lnTo>
                  <a:pt x="594742" y="268478"/>
                </a:lnTo>
                <a:lnTo>
                  <a:pt x="597028" y="285115"/>
                </a:lnTo>
                <a:lnTo>
                  <a:pt x="607060" y="289307"/>
                </a:lnTo>
                <a:lnTo>
                  <a:pt x="618108" y="283591"/>
                </a:lnTo>
                <a:lnTo>
                  <a:pt x="626366" y="269621"/>
                </a:lnTo>
                <a:lnTo>
                  <a:pt x="627252" y="254127"/>
                </a:lnTo>
                <a:lnTo>
                  <a:pt x="635382" y="261747"/>
                </a:lnTo>
                <a:lnTo>
                  <a:pt x="633220" y="278765"/>
                </a:lnTo>
                <a:lnTo>
                  <a:pt x="623318" y="294258"/>
                </a:lnTo>
                <a:lnTo>
                  <a:pt x="611886" y="301752"/>
                </a:lnTo>
                <a:lnTo>
                  <a:pt x="599312" y="302768"/>
                </a:lnTo>
                <a:close/>
              </a:path>
              <a:path w="863982" h="808863">
                <a:moveTo>
                  <a:pt x="504826" y="290703"/>
                </a:moveTo>
                <a:lnTo>
                  <a:pt x="514478" y="280924"/>
                </a:lnTo>
                <a:lnTo>
                  <a:pt x="525020" y="290831"/>
                </a:lnTo>
                <a:lnTo>
                  <a:pt x="524256" y="275971"/>
                </a:lnTo>
                <a:lnTo>
                  <a:pt x="532764" y="261112"/>
                </a:lnTo>
                <a:lnTo>
                  <a:pt x="534036" y="259969"/>
                </a:lnTo>
                <a:lnTo>
                  <a:pt x="543434" y="269367"/>
                </a:lnTo>
                <a:lnTo>
                  <a:pt x="542036" y="270764"/>
                </a:lnTo>
                <a:lnTo>
                  <a:pt x="535304" y="279782"/>
                </a:lnTo>
                <a:lnTo>
                  <a:pt x="532638" y="288925"/>
                </a:lnTo>
                <a:lnTo>
                  <a:pt x="532892" y="298196"/>
                </a:lnTo>
                <a:lnTo>
                  <a:pt x="575056" y="340359"/>
                </a:lnTo>
                <a:lnTo>
                  <a:pt x="564770" y="350647"/>
                </a:lnTo>
                <a:close/>
              </a:path>
              <a:path w="863982" h="808863">
                <a:moveTo>
                  <a:pt x="482346" y="406273"/>
                </a:moveTo>
                <a:lnTo>
                  <a:pt x="462534" y="393065"/>
                </a:lnTo>
                <a:lnTo>
                  <a:pt x="449070" y="372999"/>
                </a:lnTo>
                <a:lnTo>
                  <a:pt x="447930" y="352680"/>
                </a:lnTo>
                <a:lnTo>
                  <a:pt x="459232" y="333882"/>
                </a:lnTo>
                <a:lnTo>
                  <a:pt x="480948" y="334518"/>
                </a:lnTo>
                <a:lnTo>
                  <a:pt x="467360" y="342010"/>
                </a:lnTo>
                <a:lnTo>
                  <a:pt x="460122" y="355346"/>
                </a:lnTo>
                <a:lnTo>
                  <a:pt x="462914" y="368934"/>
                </a:lnTo>
                <a:lnTo>
                  <a:pt x="473076" y="382524"/>
                </a:lnTo>
                <a:lnTo>
                  <a:pt x="486410" y="392558"/>
                </a:lnTo>
                <a:lnTo>
                  <a:pt x="499998" y="395097"/>
                </a:lnTo>
                <a:lnTo>
                  <a:pt x="513206" y="387857"/>
                </a:lnTo>
                <a:lnTo>
                  <a:pt x="520828" y="374269"/>
                </a:lnTo>
                <a:lnTo>
                  <a:pt x="518416" y="360553"/>
                </a:lnTo>
                <a:lnTo>
                  <a:pt x="508508" y="347218"/>
                </a:lnTo>
                <a:lnTo>
                  <a:pt x="494918" y="337057"/>
                </a:lnTo>
                <a:lnTo>
                  <a:pt x="480948" y="334518"/>
                </a:lnTo>
                <a:lnTo>
                  <a:pt x="459232" y="333882"/>
                </a:lnTo>
                <a:lnTo>
                  <a:pt x="478282" y="322326"/>
                </a:lnTo>
                <a:lnTo>
                  <a:pt x="498856" y="323215"/>
                </a:lnTo>
                <a:lnTo>
                  <a:pt x="519048" y="336550"/>
                </a:lnTo>
                <a:lnTo>
                  <a:pt x="532130" y="356489"/>
                </a:lnTo>
                <a:lnTo>
                  <a:pt x="533018" y="376935"/>
                </a:lnTo>
                <a:lnTo>
                  <a:pt x="521336" y="395985"/>
                </a:lnTo>
                <a:lnTo>
                  <a:pt x="502540" y="407289"/>
                </a:lnTo>
                <a:close/>
              </a:path>
              <a:path w="863982" h="808863">
                <a:moveTo>
                  <a:pt x="390144" y="405258"/>
                </a:moveTo>
                <a:lnTo>
                  <a:pt x="400178" y="395224"/>
                </a:lnTo>
                <a:lnTo>
                  <a:pt x="408558" y="403607"/>
                </a:lnTo>
                <a:lnTo>
                  <a:pt x="398524" y="413639"/>
                </a:lnTo>
                <a:close/>
              </a:path>
              <a:path w="863982" h="808863">
                <a:moveTo>
                  <a:pt x="408558" y="403607"/>
                </a:moveTo>
                <a:lnTo>
                  <a:pt x="400178" y="395224"/>
                </a:lnTo>
                <a:lnTo>
                  <a:pt x="396748" y="391795"/>
                </a:lnTo>
                <a:lnTo>
                  <a:pt x="389382" y="382778"/>
                </a:lnTo>
                <a:lnTo>
                  <a:pt x="385952" y="374015"/>
                </a:lnTo>
                <a:lnTo>
                  <a:pt x="387478" y="364744"/>
                </a:lnTo>
                <a:lnTo>
                  <a:pt x="395222" y="354458"/>
                </a:lnTo>
                <a:lnTo>
                  <a:pt x="401446" y="348233"/>
                </a:lnTo>
                <a:lnTo>
                  <a:pt x="409448" y="356234"/>
                </a:lnTo>
                <a:lnTo>
                  <a:pt x="403988" y="361823"/>
                </a:lnTo>
                <a:lnTo>
                  <a:pt x="399924" y="371730"/>
                </a:lnTo>
                <a:lnTo>
                  <a:pt x="407036" y="381634"/>
                </a:lnTo>
                <a:lnTo>
                  <a:pt x="410466" y="385064"/>
                </a:lnTo>
                <a:lnTo>
                  <a:pt x="424434" y="371094"/>
                </a:lnTo>
                <a:lnTo>
                  <a:pt x="432690" y="379349"/>
                </a:lnTo>
                <a:lnTo>
                  <a:pt x="418718" y="393319"/>
                </a:lnTo>
                <a:lnTo>
                  <a:pt x="470408" y="445007"/>
                </a:lnTo>
                <a:lnTo>
                  <a:pt x="460122" y="455168"/>
                </a:lnTo>
                <a:close/>
              </a:path>
              <a:path w="863982" h="808863">
                <a:moveTo>
                  <a:pt x="356108" y="439293"/>
                </a:moveTo>
                <a:lnTo>
                  <a:pt x="365760" y="429641"/>
                </a:lnTo>
                <a:lnTo>
                  <a:pt x="376300" y="439547"/>
                </a:lnTo>
                <a:lnTo>
                  <a:pt x="375540" y="424688"/>
                </a:lnTo>
                <a:lnTo>
                  <a:pt x="384048" y="409830"/>
                </a:lnTo>
                <a:lnTo>
                  <a:pt x="385320" y="408685"/>
                </a:lnTo>
                <a:lnTo>
                  <a:pt x="394718" y="418083"/>
                </a:lnTo>
                <a:lnTo>
                  <a:pt x="393318" y="419482"/>
                </a:lnTo>
                <a:lnTo>
                  <a:pt x="386588" y="428498"/>
                </a:lnTo>
                <a:lnTo>
                  <a:pt x="383922" y="437642"/>
                </a:lnTo>
                <a:lnTo>
                  <a:pt x="384176" y="446913"/>
                </a:lnTo>
                <a:lnTo>
                  <a:pt x="426340" y="489077"/>
                </a:lnTo>
                <a:lnTo>
                  <a:pt x="416052" y="499364"/>
                </a:lnTo>
                <a:close/>
              </a:path>
              <a:path w="863982" h="808863">
                <a:moveTo>
                  <a:pt x="334770" y="552323"/>
                </a:moveTo>
                <a:lnTo>
                  <a:pt x="315848" y="539496"/>
                </a:lnTo>
                <a:lnTo>
                  <a:pt x="302642" y="520446"/>
                </a:lnTo>
                <a:lnTo>
                  <a:pt x="300608" y="500633"/>
                </a:lnTo>
                <a:lnTo>
                  <a:pt x="311914" y="481458"/>
                </a:lnTo>
                <a:lnTo>
                  <a:pt x="335914" y="482092"/>
                </a:lnTo>
                <a:lnTo>
                  <a:pt x="319786" y="489332"/>
                </a:lnTo>
                <a:lnTo>
                  <a:pt x="312418" y="505459"/>
                </a:lnTo>
                <a:lnTo>
                  <a:pt x="320294" y="523240"/>
                </a:lnTo>
                <a:lnTo>
                  <a:pt x="353060" y="490474"/>
                </a:lnTo>
                <a:lnTo>
                  <a:pt x="335914" y="482092"/>
                </a:lnTo>
                <a:lnTo>
                  <a:pt x="311914" y="481458"/>
                </a:lnTo>
                <a:lnTo>
                  <a:pt x="338454" y="469646"/>
                </a:lnTo>
                <a:lnTo>
                  <a:pt x="366774" y="483870"/>
                </a:lnTo>
                <a:lnTo>
                  <a:pt x="368808" y="486157"/>
                </a:lnTo>
                <a:lnTo>
                  <a:pt x="370458" y="488188"/>
                </a:lnTo>
                <a:lnTo>
                  <a:pt x="327788" y="530859"/>
                </a:lnTo>
                <a:lnTo>
                  <a:pt x="340360" y="539750"/>
                </a:lnTo>
                <a:lnTo>
                  <a:pt x="353948" y="541783"/>
                </a:lnTo>
                <a:lnTo>
                  <a:pt x="367284" y="534416"/>
                </a:lnTo>
                <a:lnTo>
                  <a:pt x="374904" y="520319"/>
                </a:lnTo>
                <a:lnTo>
                  <a:pt x="369568" y="506983"/>
                </a:lnTo>
                <a:lnTo>
                  <a:pt x="379730" y="496824"/>
                </a:lnTo>
                <a:lnTo>
                  <a:pt x="387478" y="511048"/>
                </a:lnTo>
                <a:lnTo>
                  <a:pt x="385952" y="526669"/>
                </a:lnTo>
                <a:lnTo>
                  <a:pt x="375286" y="542290"/>
                </a:lnTo>
                <a:lnTo>
                  <a:pt x="355092" y="554228"/>
                </a:lnTo>
                <a:close/>
              </a:path>
              <a:path w="863982" h="808863">
                <a:moveTo>
                  <a:pt x="195070" y="554483"/>
                </a:moveTo>
                <a:lnTo>
                  <a:pt x="225044" y="524637"/>
                </a:lnTo>
                <a:lnTo>
                  <a:pt x="249428" y="526415"/>
                </a:lnTo>
                <a:lnTo>
                  <a:pt x="233298" y="534543"/>
                </a:lnTo>
                <a:lnTo>
                  <a:pt x="215264" y="552577"/>
                </a:lnTo>
                <a:lnTo>
                  <a:pt x="247142" y="584455"/>
                </a:lnTo>
                <a:lnTo>
                  <a:pt x="265174" y="566547"/>
                </a:lnTo>
                <a:lnTo>
                  <a:pt x="273432" y="550418"/>
                </a:lnTo>
                <a:lnTo>
                  <a:pt x="266446" y="534162"/>
                </a:lnTo>
                <a:lnTo>
                  <a:pt x="249428" y="526415"/>
                </a:lnTo>
                <a:lnTo>
                  <a:pt x="225044" y="524637"/>
                </a:lnTo>
                <a:lnTo>
                  <a:pt x="241808" y="513715"/>
                </a:lnTo>
                <a:lnTo>
                  <a:pt x="260096" y="512572"/>
                </a:lnTo>
                <a:lnTo>
                  <a:pt x="277620" y="522985"/>
                </a:lnTo>
                <a:lnTo>
                  <a:pt x="287654" y="540132"/>
                </a:lnTo>
                <a:lnTo>
                  <a:pt x="286258" y="558165"/>
                </a:lnTo>
                <a:lnTo>
                  <a:pt x="275208" y="574802"/>
                </a:lnTo>
                <a:lnTo>
                  <a:pt x="256286" y="593598"/>
                </a:lnTo>
                <a:lnTo>
                  <a:pt x="289052" y="626364"/>
                </a:lnTo>
                <a:lnTo>
                  <a:pt x="278002" y="637413"/>
                </a:lnTo>
                <a:close/>
              </a:path>
              <a:path w="863982" h="808863">
                <a:moveTo>
                  <a:pt x="152748" y="628236"/>
                </a:moveTo>
                <a:lnTo>
                  <a:pt x="136144" y="613537"/>
                </a:lnTo>
                <a:lnTo>
                  <a:pt x="147954" y="601726"/>
                </a:lnTo>
                <a:lnTo>
                  <a:pt x="230886" y="684531"/>
                </a:lnTo>
                <a:lnTo>
                  <a:pt x="219966" y="695452"/>
                </a:lnTo>
                <a:close/>
              </a:path>
              <a:path w="863982" h="808863">
                <a:moveTo>
                  <a:pt x="96260" y="684512"/>
                </a:moveTo>
                <a:lnTo>
                  <a:pt x="70104" y="679577"/>
                </a:lnTo>
                <a:lnTo>
                  <a:pt x="82170" y="667384"/>
                </a:lnTo>
                <a:lnTo>
                  <a:pt x="154532" y="685212"/>
                </a:lnTo>
                <a:lnTo>
                  <a:pt x="136144" y="613537"/>
                </a:lnTo>
                <a:lnTo>
                  <a:pt x="152748" y="628236"/>
                </a:lnTo>
                <a:lnTo>
                  <a:pt x="169544" y="693674"/>
                </a:lnTo>
                <a:lnTo>
                  <a:pt x="162306" y="700913"/>
                </a:lnTo>
                <a:close/>
              </a:path>
              <a:path w="863982" h="808863">
                <a:moveTo>
                  <a:pt x="0" y="749682"/>
                </a:moveTo>
                <a:lnTo>
                  <a:pt x="58168" y="691515"/>
                </a:lnTo>
                <a:lnTo>
                  <a:pt x="67438" y="700785"/>
                </a:lnTo>
                <a:lnTo>
                  <a:pt x="43942" y="724282"/>
                </a:lnTo>
                <a:lnTo>
                  <a:pt x="32894" y="735331"/>
                </a:lnTo>
                <a:lnTo>
                  <a:pt x="9272" y="758952"/>
                </a:lnTo>
                <a:close/>
              </a:path>
              <a:path w="863982" h="808863">
                <a:moveTo>
                  <a:pt x="70104" y="679577"/>
                </a:moveTo>
                <a:lnTo>
                  <a:pt x="96260" y="684512"/>
                </a:lnTo>
                <a:lnTo>
                  <a:pt x="163574" y="751713"/>
                </a:lnTo>
                <a:lnTo>
                  <a:pt x="152908" y="762382"/>
                </a:lnTo>
                <a:close/>
              </a:path>
              <a:path w="863982" h="808863">
                <a:moveTo>
                  <a:pt x="32894" y="735331"/>
                </a:moveTo>
                <a:lnTo>
                  <a:pt x="43942" y="724282"/>
                </a:lnTo>
                <a:lnTo>
                  <a:pt x="117476" y="797941"/>
                </a:lnTo>
                <a:lnTo>
                  <a:pt x="106424" y="808863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3" name="object 23"/>
          <p:cNvSpPr/>
          <p:nvPr/>
        </p:nvSpPr>
        <p:spPr>
          <a:xfrm>
            <a:off x="9916695" y="2106460"/>
            <a:ext cx="285765" cy="275339"/>
          </a:xfrm>
          <a:custGeom>
            <a:avLst/>
            <a:gdLst/>
            <a:ahLst/>
            <a:cxnLst/>
            <a:rect l="l" t="t" r="r" b="b"/>
            <a:pathLst>
              <a:path w="891030" h="858522">
                <a:moveTo>
                  <a:pt x="793496" y="43308"/>
                </a:moveTo>
                <a:lnTo>
                  <a:pt x="795654" y="27941"/>
                </a:lnTo>
                <a:lnTo>
                  <a:pt x="806322" y="13082"/>
                </a:lnTo>
                <a:lnTo>
                  <a:pt x="826516" y="13972"/>
                </a:lnTo>
                <a:lnTo>
                  <a:pt x="813944" y="20701"/>
                </a:lnTo>
                <a:lnTo>
                  <a:pt x="806576" y="34291"/>
                </a:lnTo>
                <a:lnTo>
                  <a:pt x="812292" y="48515"/>
                </a:lnTo>
                <a:lnTo>
                  <a:pt x="802258" y="58422"/>
                </a:lnTo>
                <a:close/>
              </a:path>
              <a:path w="891030" h="858522">
                <a:moveTo>
                  <a:pt x="871854" y="51309"/>
                </a:moveTo>
                <a:lnTo>
                  <a:pt x="863726" y="43689"/>
                </a:lnTo>
                <a:lnTo>
                  <a:pt x="851536" y="31498"/>
                </a:lnTo>
                <a:lnTo>
                  <a:pt x="845058" y="24893"/>
                </a:lnTo>
                <a:lnTo>
                  <a:pt x="840866" y="20701"/>
                </a:lnTo>
                <a:lnTo>
                  <a:pt x="826516" y="13972"/>
                </a:lnTo>
                <a:lnTo>
                  <a:pt x="806322" y="13082"/>
                </a:lnTo>
                <a:lnTo>
                  <a:pt x="815974" y="5081"/>
                </a:lnTo>
                <a:lnTo>
                  <a:pt x="826644" y="636"/>
                </a:lnTo>
                <a:lnTo>
                  <a:pt x="838454" y="1779"/>
                </a:lnTo>
                <a:lnTo>
                  <a:pt x="850900" y="10288"/>
                </a:lnTo>
                <a:lnTo>
                  <a:pt x="891030" y="50421"/>
                </a:lnTo>
                <a:lnTo>
                  <a:pt x="881378" y="59946"/>
                </a:lnTo>
                <a:close/>
              </a:path>
              <a:path w="891030" h="858522">
                <a:moveTo>
                  <a:pt x="823596" y="85346"/>
                </a:moveTo>
                <a:lnTo>
                  <a:pt x="816484" y="68074"/>
                </a:lnTo>
                <a:lnTo>
                  <a:pt x="824992" y="48134"/>
                </a:lnTo>
                <a:lnTo>
                  <a:pt x="845058" y="24893"/>
                </a:lnTo>
                <a:lnTo>
                  <a:pt x="851536" y="31498"/>
                </a:lnTo>
                <a:lnTo>
                  <a:pt x="831088" y="58040"/>
                </a:lnTo>
                <a:lnTo>
                  <a:pt x="833502" y="74676"/>
                </a:lnTo>
                <a:lnTo>
                  <a:pt x="843532" y="78996"/>
                </a:lnTo>
                <a:lnTo>
                  <a:pt x="854584" y="73280"/>
                </a:lnTo>
                <a:lnTo>
                  <a:pt x="862838" y="59310"/>
                </a:lnTo>
                <a:lnTo>
                  <a:pt x="863726" y="43689"/>
                </a:lnTo>
                <a:lnTo>
                  <a:pt x="871854" y="51309"/>
                </a:lnTo>
                <a:lnTo>
                  <a:pt x="869696" y="68326"/>
                </a:lnTo>
                <a:lnTo>
                  <a:pt x="859790" y="83822"/>
                </a:lnTo>
                <a:lnTo>
                  <a:pt x="848360" y="91314"/>
                </a:lnTo>
                <a:lnTo>
                  <a:pt x="835788" y="92330"/>
                </a:lnTo>
                <a:close/>
              </a:path>
              <a:path w="891030" h="858522">
                <a:moveTo>
                  <a:pt x="732916" y="108332"/>
                </a:moveTo>
                <a:lnTo>
                  <a:pt x="734568" y="91948"/>
                </a:lnTo>
                <a:lnTo>
                  <a:pt x="744220" y="75439"/>
                </a:lnTo>
                <a:lnTo>
                  <a:pt x="759078" y="81789"/>
                </a:lnTo>
                <a:lnTo>
                  <a:pt x="750316" y="86615"/>
                </a:lnTo>
                <a:lnTo>
                  <a:pt x="742568" y="100458"/>
                </a:lnTo>
                <a:lnTo>
                  <a:pt x="741932" y="114300"/>
                </a:lnTo>
                <a:close/>
              </a:path>
              <a:path w="891030" h="858522">
                <a:moveTo>
                  <a:pt x="776352" y="90679"/>
                </a:moveTo>
                <a:lnTo>
                  <a:pt x="767714" y="83822"/>
                </a:lnTo>
                <a:lnTo>
                  <a:pt x="759078" y="81789"/>
                </a:lnTo>
                <a:lnTo>
                  <a:pt x="744220" y="75439"/>
                </a:lnTo>
                <a:lnTo>
                  <a:pt x="764412" y="66930"/>
                </a:lnTo>
                <a:lnTo>
                  <a:pt x="785114" y="78868"/>
                </a:lnTo>
                <a:lnTo>
                  <a:pt x="823850" y="117603"/>
                </a:lnTo>
                <a:lnTo>
                  <a:pt x="813562" y="127890"/>
                </a:lnTo>
                <a:close/>
              </a:path>
              <a:path w="891030" h="858522">
                <a:moveTo>
                  <a:pt x="737362" y="129668"/>
                </a:moveTo>
                <a:lnTo>
                  <a:pt x="728728" y="122810"/>
                </a:lnTo>
                <a:lnTo>
                  <a:pt x="720090" y="120778"/>
                </a:lnTo>
                <a:lnTo>
                  <a:pt x="705358" y="114428"/>
                </a:lnTo>
                <a:lnTo>
                  <a:pt x="725552" y="105919"/>
                </a:lnTo>
                <a:lnTo>
                  <a:pt x="746252" y="117857"/>
                </a:lnTo>
                <a:lnTo>
                  <a:pt x="784860" y="156465"/>
                </a:lnTo>
                <a:lnTo>
                  <a:pt x="774572" y="166879"/>
                </a:lnTo>
                <a:close/>
              </a:path>
              <a:path w="891030" h="858522">
                <a:moveTo>
                  <a:pt x="675512" y="145923"/>
                </a:moveTo>
                <a:lnTo>
                  <a:pt x="685418" y="136146"/>
                </a:lnTo>
                <a:lnTo>
                  <a:pt x="694944" y="145035"/>
                </a:lnTo>
                <a:lnTo>
                  <a:pt x="695834" y="130303"/>
                </a:lnTo>
                <a:lnTo>
                  <a:pt x="705358" y="114428"/>
                </a:lnTo>
                <a:lnTo>
                  <a:pt x="720090" y="120778"/>
                </a:lnTo>
                <a:lnTo>
                  <a:pt x="711326" y="125731"/>
                </a:lnTo>
                <a:lnTo>
                  <a:pt x="703578" y="139448"/>
                </a:lnTo>
                <a:lnTo>
                  <a:pt x="703328" y="153163"/>
                </a:lnTo>
                <a:lnTo>
                  <a:pt x="745744" y="195708"/>
                </a:lnTo>
                <a:lnTo>
                  <a:pt x="735456" y="205868"/>
                </a:lnTo>
                <a:close/>
              </a:path>
              <a:path w="891030" h="858522">
                <a:moveTo>
                  <a:pt x="653032" y="261622"/>
                </a:moveTo>
                <a:lnTo>
                  <a:pt x="633224" y="248413"/>
                </a:lnTo>
                <a:lnTo>
                  <a:pt x="619760" y="228348"/>
                </a:lnTo>
                <a:lnTo>
                  <a:pt x="618616" y="208026"/>
                </a:lnTo>
                <a:lnTo>
                  <a:pt x="629920" y="189231"/>
                </a:lnTo>
                <a:lnTo>
                  <a:pt x="651638" y="189739"/>
                </a:lnTo>
                <a:lnTo>
                  <a:pt x="638174" y="197359"/>
                </a:lnTo>
                <a:lnTo>
                  <a:pt x="630808" y="210567"/>
                </a:lnTo>
                <a:lnTo>
                  <a:pt x="633604" y="224283"/>
                </a:lnTo>
                <a:lnTo>
                  <a:pt x="643890" y="237873"/>
                </a:lnTo>
                <a:lnTo>
                  <a:pt x="657224" y="247778"/>
                </a:lnTo>
                <a:lnTo>
                  <a:pt x="670688" y="250446"/>
                </a:lnTo>
                <a:lnTo>
                  <a:pt x="683896" y="243079"/>
                </a:lnTo>
                <a:lnTo>
                  <a:pt x="691514" y="229617"/>
                </a:lnTo>
                <a:lnTo>
                  <a:pt x="689102" y="215900"/>
                </a:lnTo>
                <a:lnTo>
                  <a:pt x="679196" y="202439"/>
                </a:lnTo>
                <a:lnTo>
                  <a:pt x="665606" y="192279"/>
                </a:lnTo>
                <a:lnTo>
                  <a:pt x="651638" y="189739"/>
                </a:lnTo>
                <a:lnTo>
                  <a:pt x="629920" y="189231"/>
                </a:lnTo>
                <a:lnTo>
                  <a:pt x="649098" y="177548"/>
                </a:lnTo>
                <a:lnTo>
                  <a:pt x="669544" y="178563"/>
                </a:lnTo>
                <a:lnTo>
                  <a:pt x="689738" y="191899"/>
                </a:lnTo>
                <a:lnTo>
                  <a:pt x="702818" y="211837"/>
                </a:lnTo>
                <a:lnTo>
                  <a:pt x="703706" y="232284"/>
                </a:lnTo>
                <a:lnTo>
                  <a:pt x="692022" y="251334"/>
                </a:lnTo>
                <a:lnTo>
                  <a:pt x="673226" y="262637"/>
                </a:lnTo>
                <a:close/>
              </a:path>
              <a:path w="891030" h="858522">
                <a:moveTo>
                  <a:pt x="557656" y="263780"/>
                </a:moveTo>
                <a:lnTo>
                  <a:pt x="567690" y="253748"/>
                </a:lnTo>
                <a:lnTo>
                  <a:pt x="575946" y="262129"/>
                </a:lnTo>
                <a:lnTo>
                  <a:pt x="565912" y="272162"/>
                </a:lnTo>
                <a:close/>
              </a:path>
              <a:path w="891030" h="858522">
                <a:moveTo>
                  <a:pt x="620142" y="303404"/>
                </a:moveTo>
                <a:lnTo>
                  <a:pt x="608204" y="294387"/>
                </a:lnTo>
                <a:lnTo>
                  <a:pt x="575946" y="262129"/>
                </a:lnTo>
                <a:lnTo>
                  <a:pt x="567690" y="253748"/>
                </a:lnTo>
                <a:lnTo>
                  <a:pt x="553976" y="240031"/>
                </a:lnTo>
                <a:lnTo>
                  <a:pt x="564132" y="229872"/>
                </a:lnTo>
                <a:lnTo>
                  <a:pt x="577850" y="243587"/>
                </a:lnTo>
                <a:lnTo>
                  <a:pt x="592708" y="228855"/>
                </a:lnTo>
                <a:lnTo>
                  <a:pt x="600964" y="237110"/>
                </a:lnTo>
                <a:lnTo>
                  <a:pt x="586230" y="251842"/>
                </a:lnTo>
                <a:lnTo>
                  <a:pt x="617980" y="283592"/>
                </a:lnTo>
                <a:lnTo>
                  <a:pt x="628014" y="290831"/>
                </a:lnTo>
                <a:lnTo>
                  <a:pt x="637920" y="286894"/>
                </a:lnTo>
                <a:lnTo>
                  <a:pt x="644398" y="280290"/>
                </a:lnTo>
                <a:lnTo>
                  <a:pt x="652778" y="288673"/>
                </a:lnTo>
                <a:lnTo>
                  <a:pt x="645542" y="295784"/>
                </a:lnTo>
                <a:lnTo>
                  <a:pt x="632078" y="304673"/>
                </a:lnTo>
                <a:close/>
              </a:path>
              <a:path w="891030" h="858522">
                <a:moveTo>
                  <a:pt x="509016" y="327788"/>
                </a:moveTo>
                <a:lnTo>
                  <a:pt x="511174" y="312422"/>
                </a:lnTo>
                <a:lnTo>
                  <a:pt x="521844" y="297562"/>
                </a:lnTo>
                <a:lnTo>
                  <a:pt x="541908" y="298450"/>
                </a:lnTo>
                <a:lnTo>
                  <a:pt x="529462" y="305182"/>
                </a:lnTo>
                <a:lnTo>
                  <a:pt x="522098" y="318772"/>
                </a:lnTo>
                <a:lnTo>
                  <a:pt x="527812" y="332996"/>
                </a:lnTo>
                <a:lnTo>
                  <a:pt x="517778" y="342900"/>
                </a:lnTo>
                <a:close/>
              </a:path>
              <a:path w="891030" h="858522">
                <a:moveTo>
                  <a:pt x="587374" y="335789"/>
                </a:moveTo>
                <a:lnTo>
                  <a:pt x="579248" y="328169"/>
                </a:lnTo>
                <a:lnTo>
                  <a:pt x="567054" y="315976"/>
                </a:lnTo>
                <a:lnTo>
                  <a:pt x="560580" y="309374"/>
                </a:lnTo>
                <a:lnTo>
                  <a:pt x="556388" y="305182"/>
                </a:lnTo>
                <a:lnTo>
                  <a:pt x="541908" y="298450"/>
                </a:lnTo>
                <a:lnTo>
                  <a:pt x="521844" y="297562"/>
                </a:lnTo>
                <a:lnTo>
                  <a:pt x="531496" y="289561"/>
                </a:lnTo>
                <a:lnTo>
                  <a:pt x="542162" y="285116"/>
                </a:lnTo>
                <a:lnTo>
                  <a:pt x="553848" y="286259"/>
                </a:lnTo>
                <a:lnTo>
                  <a:pt x="566420" y="294768"/>
                </a:lnTo>
                <a:lnTo>
                  <a:pt x="606552" y="334899"/>
                </a:lnTo>
                <a:lnTo>
                  <a:pt x="596900" y="344424"/>
                </a:lnTo>
                <a:close/>
              </a:path>
              <a:path w="891030" h="858522">
                <a:moveTo>
                  <a:pt x="539114" y="369824"/>
                </a:moveTo>
                <a:lnTo>
                  <a:pt x="532004" y="352553"/>
                </a:lnTo>
                <a:lnTo>
                  <a:pt x="540512" y="332614"/>
                </a:lnTo>
                <a:lnTo>
                  <a:pt x="560580" y="309374"/>
                </a:lnTo>
                <a:lnTo>
                  <a:pt x="567054" y="315976"/>
                </a:lnTo>
                <a:lnTo>
                  <a:pt x="546608" y="342521"/>
                </a:lnTo>
                <a:lnTo>
                  <a:pt x="549020" y="359157"/>
                </a:lnTo>
                <a:lnTo>
                  <a:pt x="559054" y="363474"/>
                </a:lnTo>
                <a:lnTo>
                  <a:pt x="570104" y="357760"/>
                </a:lnTo>
                <a:lnTo>
                  <a:pt x="578358" y="343790"/>
                </a:lnTo>
                <a:lnTo>
                  <a:pt x="579248" y="328169"/>
                </a:lnTo>
                <a:lnTo>
                  <a:pt x="587374" y="335789"/>
                </a:lnTo>
                <a:lnTo>
                  <a:pt x="585216" y="352807"/>
                </a:lnTo>
                <a:lnTo>
                  <a:pt x="575310" y="368300"/>
                </a:lnTo>
                <a:lnTo>
                  <a:pt x="563878" y="375794"/>
                </a:lnTo>
                <a:lnTo>
                  <a:pt x="551178" y="376810"/>
                </a:lnTo>
                <a:close/>
              </a:path>
              <a:path w="891030" h="858522">
                <a:moveTo>
                  <a:pt x="478534" y="434596"/>
                </a:moveTo>
                <a:lnTo>
                  <a:pt x="459612" y="421768"/>
                </a:lnTo>
                <a:lnTo>
                  <a:pt x="446404" y="402718"/>
                </a:lnTo>
                <a:lnTo>
                  <a:pt x="444372" y="382906"/>
                </a:lnTo>
                <a:lnTo>
                  <a:pt x="455678" y="363729"/>
                </a:lnTo>
                <a:lnTo>
                  <a:pt x="479678" y="364364"/>
                </a:lnTo>
                <a:lnTo>
                  <a:pt x="463550" y="371603"/>
                </a:lnTo>
                <a:lnTo>
                  <a:pt x="456182" y="387732"/>
                </a:lnTo>
                <a:lnTo>
                  <a:pt x="464058" y="405512"/>
                </a:lnTo>
                <a:lnTo>
                  <a:pt x="496826" y="372747"/>
                </a:lnTo>
                <a:lnTo>
                  <a:pt x="479678" y="364364"/>
                </a:lnTo>
                <a:lnTo>
                  <a:pt x="455678" y="363729"/>
                </a:lnTo>
                <a:lnTo>
                  <a:pt x="482346" y="351918"/>
                </a:lnTo>
                <a:lnTo>
                  <a:pt x="510540" y="366142"/>
                </a:lnTo>
                <a:lnTo>
                  <a:pt x="512574" y="368428"/>
                </a:lnTo>
                <a:lnTo>
                  <a:pt x="514222" y="370333"/>
                </a:lnTo>
                <a:lnTo>
                  <a:pt x="471552" y="413132"/>
                </a:lnTo>
                <a:lnTo>
                  <a:pt x="484126" y="422023"/>
                </a:lnTo>
                <a:lnTo>
                  <a:pt x="497712" y="424054"/>
                </a:lnTo>
                <a:lnTo>
                  <a:pt x="511048" y="416688"/>
                </a:lnTo>
                <a:lnTo>
                  <a:pt x="518668" y="402591"/>
                </a:lnTo>
                <a:lnTo>
                  <a:pt x="513332" y="389256"/>
                </a:lnTo>
                <a:lnTo>
                  <a:pt x="523494" y="379097"/>
                </a:lnTo>
                <a:lnTo>
                  <a:pt x="531242" y="393321"/>
                </a:lnTo>
                <a:lnTo>
                  <a:pt x="529716" y="408941"/>
                </a:lnTo>
                <a:lnTo>
                  <a:pt x="519050" y="424562"/>
                </a:lnTo>
                <a:lnTo>
                  <a:pt x="498856" y="436499"/>
                </a:lnTo>
                <a:close/>
              </a:path>
              <a:path w="891030" h="858522">
                <a:moveTo>
                  <a:pt x="384174" y="437262"/>
                </a:moveTo>
                <a:lnTo>
                  <a:pt x="394208" y="427229"/>
                </a:lnTo>
                <a:lnTo>
                  <a:pt x="402462" y="435611"/>
                </a:lnTo>
                <a:lnTo>
                  <a:pt x="392428" y="445644"/>
                </a:lnTo>
                <a:close/>
              </a:path>
              <a:path w="891030" h="858522">
                <a:moveTo>
                  <a:pt x="369826" y="470282"/>
                </a:moveTo>
                <a:lnTo>
                  <a:pt x="350140" y="469139"/>
                </a:lnTo>
                <a:lnTo>
                  <a:pt x="360174" y="461392"/>
                </a:lnTo>
                <a:lnTo>
                  <a:pt x="370966" y="457582"/>
                </a:lnTo>
                <a:lnTo>
                  <a:pt x="382016" y="458599"/>
                </a:lnTo>
                <a:lnTo>
                  <a:pt x="392682" y="465583"/>
                </a:lnTo>
                <a:lnTo>
                  <a:pt x="382780" y="475489"/>
                </a:lnTo>
                <a:close/>
              </a:path>
              <a:path w="891030" h="858522">
                <a:moveTo>
                  <a:pt x="446658" y="476886"/>
                </a:moveTo>
                <a:lnTo>
                  <a:pt x="434720" y="467869"/>
                </a:lnTo>
                <a:lnTo>
                  <a:pt x="402462" y="435611"/>
                </a:lnTo>
                <a:lnTo>
                  <a:pt x="394208" y="427229"/>
                </a:lnTo>
                <a:lnTo>
                  <a:pt x="380492" y="413513"/>
                </a:lnTo>
                <a:lnTo>
                  <a:pt x="390652" y="403353"/>
                </a:lnTo>
                <a:lnTo>
                  <a:pt x="404368" y="417069"/>
                </a:lnTo>
                <a:lnTo>
                  <a:pt x="419226" y="402337"/>
                </a:lnTo>
                <a:lnTo>
                  <a:pt x="427480" y="410592"/>
                </a:lnTo>
                <a:lnTo>
                  <a:pt x="412750" y="425323"/>
                </a:lnTo>
                <a:lnTo>
                  <a:pt x="444500" y="457200"/>
                </a:lnTo>
                <a:lnTo>
                  <a:pt x="454534" y="464313"/>
                </a:lnTo>
                <a:lnTo>
                  <a:pt x="464440" y="460375"/>
                </a:lnTo>
                <a:lnTo>
                  <a:pt x="470916" y="453773"/>
                </a:lnTo>
                <a:lnTo>
                  <a:pt x="479298" y="462154"/>
                </a:lnTo>
                <a:lnTo>
                  <a:pt x="472058" y="469393"/>
                </a:lnTo>
                <a:lnTo>
                  <a:pt x="458598" y="478156"/>
                </a:lnTo>
                <a:close/>
              </a:path>
              <a:path w="891030" h="858522">
                <a:moveTo>
                  <a:pt x="343790" y="507873"/>
                </a:moveTo>
                <a:lnTo>
                  <a:pt x="338454" y="499238"/>
                </a:lnTo>
                <a:lnTo>
                  <a:pt x="338202" y="489332"/>
                </a:lnTo>
                <a:lnTo>
                  <a:pt x="342264" y="479173"/>
                </a:lnTo>
                <a:lnTo>
                  <a:pt x="350140" y="469139"/>
                </a:lnTo>
                <a:lnTo>
                  <a:pt x="369826" y="470282"/>
                </a:lnTo>
                <a:lnTo>
                  <a:pt x="357884" y="477013"/>
                </a:lnTo>
                <a:lnTo>
                  <a:pt x="350902" y="487935"/>
                </a:lnTo>
                <a:lnTo>
                  <a:pt x="353568" y="497460"/>
                </a:lnTo>
                <a:lnTo>
                  <a:pt x="359284" y="499999"/>
                </a:lnTo>
                <a:lnTo>
                  <a:pt x="367410" y="497841"/>
                </a:lnTo>
                <a:lnTo>
                  <a:pt x="379982" y="490856"/>
                </a:lnTo>
                <a:lnTo>
                  <a:pt x="399288" y="496444"/>
                </a:lnTo>
                <a:lnTo>
                  <a:pt x="383158" y="504318"/>
                </a:lnTo>
                <a:lnTo>
                  <a:pt x="367410" y="512319"/>
                </a:lnTo>
                <a:lnTo>
                  <a:pt x="354710" y="513971"/>
                </a:lnTo>
                <a:close/>
              </a:path>
              <a:path w="891030" h="858522">
                <a:moveTo>
                  <a:pt x="379096" y="542673"/>
                </a:moveTo>
                <a:lnTo>
                  <a:pt x="367664" y="535179"/>
                </a:lnTo>
                <a:lnTo>
                  <a:pt x="377698" y="525274"/>
                </a:lnTo>
                <a:lnTo>
                  <a:pt x="391924" y="530734"/>
                </a:lnTo>
                <a:lnTo>
                  <a:pt x="405638" y="522733"/>
                </a:lnTo>
                <a:lnTo>
                  <a:pt x="413004" y="510923"/>
                </a:lnTo>
                <a:lnTo>
                  <a:pt x="409320" y="499619"/>
                </a:lnTo>
                <a:lnTo>
                  <a:pt x="399288" y="496444"/>
                </a:lnTo>
                <a:lnTo>
                  <a:pt x="379982" y="490856"/>
                </a:lnTo>
                <a:lnTo>
                  <a:pt x="395098" y="483363"/>
                </a:lnTo>
                <a:lnTo>
                  <a:pt x="407670" y="482221"/>
                </a:lnTo>
                <a:lnTo>
                  <a:pt x="418846" y="488823"/>
                </a:lnTo>
                <a:lnTo>
                  <a:pt x="425068" y="498730"/>
                </a:lnTo>
                <a:lnTo>
                  <a:pt x="425704" y="509399"/>
                </a:lnTo>
                <a:lnTo>
                  <a:pt x="421258" y="520193"/>
                </a:lnTo>
                <a:lnTo>
                  <a:pt x="413004" y="530607"/>
                </a:lnTo>
                <a:lnTo>
                  <a:pt x="402334" y="539116"/>
                </a:lnTo>
                <a:lnTo>
                  <a:pt x="390778" y="543561"/>
                </a:lnTo>
                <a:close/>
              </a:path>
              <a:path w="891030" h="858522">
                <a:moveTo>
                  <a:pt x="310388" y="602743"/>
                </a:moveTo>
                <a:lnTo>
                  <a:pt x="291464" y="589916"/>
                </a:lnTo>
                <a:lnTo>
                  <a:pt x="278256" y="570866"/>
                </a:lnTo>
                <a:lnTo>
                  <a:pt x="276224" y="550926"/>
                </a:lnTo>
                <a:lnTo>
                  <a:pt x="287530" y="531749"/>
                </a:lnTo>
                <a:lnTo>
                  <a:pt x="311532" y="532512"/>
                </a:lnTo>
                <a:lnTo>
                  <a:pt x="295530" y="539623"/>
                </a:lnTo>
                <a:lnTo>
                  <a:pt x="288034" y="555880"/>
                </a:lnTo>
                <a:lnTo>
                  <a:pt x="295910" y="573660"/>
                </a:lnTo>
                <a:lnTo>
                  <a:pt x="328678" y="540894"/>
                </a:lnTo>
                <a:lnTo>
                  <a:pt x="311532" y="532512"/>
                </a:lnTo>
                <a:lnTo>
                  <a:pt x="287530" y="531749"/>
                </a:lnTo>
                <a:lnTo>
                  <a:pt x="314198" y="519939"/>
                </a:lnTo>
                <a:lnTo>
                  <a:pt x="342392" y="534290"/>
                </a:lnTo>
                <a:lnTo>
                  <a:pt x="344552" y="536448"/>
                </a:lnTo>
                <a:lnTo>
                  <a:pt x="346074" y="538481"/>
                </a:lnTo>
                <a:lnTo>
                  <a:pt x="303404" y="581280"/>
                </a:lnTo>
                <a:lnTo>
                  <a:pt x="315978" y="590043"/>
                </a:lnTo>
                <a:lnTo>
                  <a:pt x="329692" y="592201"/>
                </a:lnTo>
                <a:lnTo>
                  <a:pt x="343026" y="584709"/>
                </a:lnTo>
                <a:lnTo>
                  <a:pt x="350520" y="570739"/>
                </a:lnTo>
                <a:lnTo>
                  <a:pt x="345312" y="557276"/>
                </a:lnTo>
                <a:lnTo>
                  <a:pt x="355472" y="547244"/>
                </a:lnTo>
                <a:lnTo>
                  <a:pt x="363094" y="561341"/>
                </a:lnTo>
                <a:lnTo>
                  <a:pt x="361568" y="577089"/>
                </a:lnTo>
                <a:lnTo>
                  <a:pt x="350902" y="592710"/>
                </a:lnTo>
                <a:lnTo>
                  <a:pt x="330836" y="604649"/>
                </a:lnTo>
                <a:close/>
              </a:path>
              <a:path w="891030" h="858522">
                <a:moveTo>
                  <a:pt x="284354" y="639192"/>
                </a:moveTo>
                <a:lnTo>
                  <a:pt x="272542" y="630174"/>
                </a:lnTo>
                <a:lnTo>
                  <a:pt x="209042" y="566674"/>
                </a:lnTo>
                <a:lnTo>
                  <a:pt x="219202" y="556388"/>
                </a:lnTo>
                <a:lnTo>
                  <a:pt x="282194" y="619380"/>
                </a:lnTo>
                <a:lnTo>
                  <a:pt x="292226" y="626492"/>
                </a:lnTo>
                <a:lnTo>
                  <a:pt x="302134" y="622555"/>
                </a:lnTo>
                <a:lnTo>
                  <a:pt x="304926" y="619761"/>
                </a:lnTo>
                <a:lnTo>
                  <a:pt x="313308" y="628143"/>
                </a:lnTo>
                <a:lnTo>
                  <a:pt x="309754" y="631573"/>
                </a:lnTo>
                <a:lnTo>
                  <a:pt x="296292" y="640462"/>
                </a:lnTo>
                <a:close/>
              </a:path>
              <a:path w="891030" h="858522">
                <a:moveTo>
                  <a:pt x="209042" y="705613"/>
                </a:moveTo>
                <a:lnTo>
                  <a:pt x="189228" y="692405"/>
                </a:lnTo>
                <a:lnTo>
                  <a:pt x="175768" y="672339"/>
                </a:lnTo>
                <a:lnTo>
                  <a:pt x="174624" y="652019"/>
                </a:lnTo>
                <a:lnTo>
                  <a:pt x="185930" y="633224"/>
                </a:lnTo>
                <a:lnTo>
                  <a:pt x="207774" y="633731"/>
                </a:lnTo>
                <a:lnTo>
                  <a:pt x="194184" y="641350"/>
                </a:lnTo>
                <a:lnTo>
                  <a:pt x="186816" y="654559"/>
                </a:lnTo>
                <a:lnTo>
                  <a:pt x="189610" y="668274"/>
                </a:lnTo>
                <a:lnTo>
                  <a:pt x="199898" y="681864"/>
                </a:lnTo>
                <a:lnTo>
                  <a:pt x="213234" y="691771"/>
                </a:lnTo>
                <a:lnTo>
                  <a:pt x="226696" y="694437"/>
                </a:lnTo>
                <a:lnTo>
                  <a:pt x="239904" y="687072"/>
                </a:lnTo>
                <a:lnTo>
                  <a:pt x="247522" y="673609"/>
                </a:lnTo>
                <a:lnTo>
                  <a:pt x="245110" y="659893"/>
                </a:lnTo>
                <a:lnTo>
                  <a:pt x="235204" y="646431"/>
                </a:lnTo>
                <a:lnTo>
                  <a:pt x="221614" y="636272"/>
                </a:lnTo>
                <a:lnTo>
                  <a:pt x="207774" y="633731"/>
                </a:lnTo>
                <a:lnTo>
                  <a:pt x="185930" y="633224"/>
                </a:lnTo>
                <a:lnTo>
                  <a:pt x="205104" y="621539"/>
                </a:lnTo>
                <a:lnTo>
                  <a:pt x="225552" y="622555"/>
                </a:lnTo>
                <a:lnTo>
                  <a:pt x="245746" y="635890"/>
                </a:lnTo>
                <a:lnTo>
                  <a:pt x="258828" y="655829"/>
                </a:lnTo>
                <a:lnTo>
                  <a:pt x="259714" y="676275"/>
                </a:lnTo>
                <a:lnTo>
                  <a:pt x="248032" y="695325"/>
                </a:lnTo>
                <a:lnTo>
                  <a:pt x="229236" y="706629"/>
                </a:lnTo>
                <a:close/>
              </a:path>
              <a:path w="891030" h="858522">
                <a:moveTo>
                  <a:pt x="156210" y="710693"/>
                </a:moveTo>
                <a:lnTo>
                  <a:pt x="147702" y="703835"/>
                </a:lnTo>
                <a:lnTo>
                  <a:pt x="139064" y="701803"/>
                </a:lnTo>
                <a:lnTo>
                  <a:pt x="124078" y="695707"/>
                </a:lnTo>
                <a:lnTo>
                  <a:pt x="144400" y="686944"/>
                </a:lnTo>
                <a:lnTo>
                  <a:pt x="165100" y="699009"/>
                </a:lnTo>
                <a:lnTo>
                  <a:pt x="203836" y="737617"/>
                </a:lnTo>
                <a:lnTo>
                  <a:pt x="193548" y="747904"/>
                </a:lnTo>
                <a:close/>
              </a:path>
              <a:path w="891030" h="858522">
                <a:moveTo>
                  <a:pt x="54738" y="752730"/>
                </a:moveTo>
                <a:lnTo>
                  <a:pt x="37592" y="741808"/>
                </a:lnTo>
                <a:lnTo>
                  <a:pt x="59180" y="738251"/>
                </a:lnTo>
                <a:lnTo>
                  <a:pt x="80264" y="747649"/>
                </a:lnTo>
                <a:lnTo>
                  <a:pt x="69214" y="758825"/>
                </a:lnTo>
                <a:close/>
              </a:path>
              <a:path w="891030" h="858522">
                <a:moveTo>
                  <a:pt x="70740" y="704978"/>
                </a:moveTo>
                <a:lnTo>
                  <a:pt x="80900" y="694818"/>
                </a:lnTo>
                <a:lnTo>
                  <a:pt x="113028" y="726948"/>
                </a:lnTo>
                <a:lnTo>
                  <a:pt x="114172" y="712090"/>
                </a:lnTo>
                <a:lnTo>
                  <a:pt x="124078" y="695707"/>
                </a:lnTo>
                <a:lnTo>
                  <a:pt x="139064" y="701803"/>
                </a:lnTo>
                <a:lnTo>
                  <a:pt x="130174" y="706756"/>
                </a:lnTo>
                <a:lnTo>
                  <a:pt x="122048" y="721107"/>
                </a:lnTo>
                <a:lnTo>
                  <a:pt x="121412" y="735076"/>
                </a:lnTo>
                <a:lnTo>
                  <a:pt x="163828" y="777623"/>
                </a:lnTo>
                <a:lnTo>
                  <a:pt x="153544" y="787909"/>
                </a:lnTo>
                <a:close/>
              </a:path>
              <a:path w="891030" h="858522">
                <a:moveTo>
                  <a:pt x="48260" y="854584"/>
                </a:moveTo>
                <a:lnTo>
                  <a:pt x="21590" y="837058"/>
                </a:lnTo>
                <a:lnTo>
                  <a:pt x="3938" y="810388"/>
                </a:lnTo>
                <a:lnTo>
                  <a:pt x="2284" y="781940"/>
                </a:lnTo>
                <a:lnTo>
                  <a:pt x="18542" y="754889"/>
                </a:lnTo>
                <a:lnTo>
                  <a:pt x="37592" y="741808"/>
                </a:lnTo>
                <a:lnTo>
                  <a:pt x="54738" y="752730"/>
                </a:lnTo>
                <a:lnTo>
                  <a:pt x="40258" y="755143"/>
                </a:lnTo>
                <a:lnTo>
                  <a:pt x="27558" y="763906"/>
                </a:lnTo>
                <a:lnTo>
                  <a:pt x="16002" y="784607"/>
                </a:lnTo>
                <a:lnTo>
                  <a:pt x="19050" y="805816"/>
                </a:lnTo>
                <a:lnTo>
                  <a:pt x="33148" y="825500"/>
                </a:lnTo>
                <a:lnTo>
                  <a:pt x="52830" y="839472"/>
                </a:lnTo>
                <a:lnTo>
                  <a:pt x="73788" y="842519"/>
                </a:lnTo>
                <a:lnTo>
                  <a:pt x="94488" y="830835"/>
                </a:lnTo>
                <a:lnTo>
                  <a:pt x="105792" y="809498"/>
                </a:lnTo>
                <a:lnTo>
                  <a:pt x="98170" y="787273"/>
                </a:lnTo>
                <a:lnTo>
                  <a:pt x="109476" y="776099"/>
                </a:lnTo>
                <a:lnTo>
                  <a:pt x="119888" y="798069"/>
                </a:lnTo>
                <a:lnTo>
                  <a:pt x="117348" y="819913"/>
                </a:lnTo>
                <a:lnTo>
                  <a:pt x="103630" y="839979"/>
                </a:lnTo>
                <a:lnTo>
                  <a:pt x="76582" y="856235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4" name="object 24"/>
          <p:cNvSpPr/>
          <p:nvPr/>
        </p:nvSpPr>
        <p:spPr>
          <a:xfrm>
            <a:off x="10205963" y="2098314"/>
            <a:ext cx="301447" cy="292771"/>
          </a:xfrm>
          <a:custGeom>
            <a:avLst/>
            <a:gdLst/>
            <a:ahLst/>
            <a:cxnLst/>
            <a:rect l="l" t="t" r="r" b="b"/>
            <a:pathLst>
              <a:path w="939928" h="912876">
                <a:moveTo>
                  <a:pt x="835660" y="80519"/>
                </a:moveTo>
                <a:lnTo>
                  <a:pt x="860714" y="87679"/>
                </a:lnTo>
                <a:lnTo>
                  <a:pt x="848360" y="87885"/>
                </a:lnTo>
                <a:close/>
              </a:path>
              <a:path w="939928" h="912876">
                <a:moveTo>
                  <a:pt x="861060" y="106047"/>
                </a:moveTo>
                <a:lnTo>
                  <a:pt x="879078" y="106255"/>
                </a:lnTo>
                <a:lnTo>
                  <a:pt x="875538" y="108332"/>
                </a:lnTo>
                <a:lnTo>
                  <a:pt x="866776" y="108967"/>
                </a:lnTo>
                <a:close/>
              </a:path>
              <a:path w="939928" h="912876">
                <a:moveTo>
                  <a:pt x="879730" y="130175"/>
                </a:moveTo>
                <a:lnTo>
                  <a:pt x="874902" y="116460"/>
                </a:lnTo>
                <a:lnTo>
                  <a:pt x="879078" y="106255"/>
                </a:lnTo>
                <a:lnTo>
                  <a:pt x="861060" y="106047"/>
                </a:lnTo>
                <a:lnTo>
                  <a:pt x="857758" y="97918"/>
                </a:lnTo>
                <a:lnTo>
                  <a:pt x="860714" y="87679"/>
                </a:lnTo>
                <a:lnTo>
                  <a:pt x="835660" y="80519"/>
                </a:lnTo>
                <a:lnTo>
                  <a:pt x="827912" y="67311"/>
                </a:lnTo>
                <a:lnTo>
                  <a:pt x="828294" y="52072"/>
                </a:lnTo>
                <a:lnTo>
                  <a:pt x="838328" y="36576"/>
                </a:lnTo>
                <a:lnTo>
                  <a:pt x="858140" y="37212"/>
                </a:lnTo>
                <a:lnTo>
                  <a:pt x="845186" y="43562"/>
                </a:lnTo>
                <a:lnTo>
                  <a:pt x="838962" y="56643"/>
                </a:lnTo>
                <a:lnTo>
                  <a:pt x="845312" y="70613"/>
                </a:lnTo>
                <a:lnTo>
                  <a:pt x="859408" y="76836"/>
                </a:lnTo>
                <a:lnTo>
                  <a:pt x="871980" y="70994"/>
                </a:lnTo>
                <a:lnTo>
                  <a:pt x="878330" y="57786"/>
                </a:lnTo>
                <a:lnTo>
                  <a:pt x="872108" y="43943"/>
                </a:lnTo>
                <a:lnTo>
                  <a:pt x="858140" y="37212"/>
                </a:lnTo>
                <a:lnTo>
                  <a:pt x="838328" y="36576"/>
                </a:lnTo>
                <a:lnTo>
                  <a:pt x="852142" y="27631"/>
                </a:lnTo>
                <a:lnTo>
                  <a:pt x="851154" y="13336"/>
                </a:lnTo>
                <a:lnTo>
                  <a:pt x="859916" y="0"/>
                </a:lnTo>
                <a:lnTo>
                  <a:pt x="868678" y="8637"/>
                </a:lnTo>
                <a:lnTo>
                  <a:pt x="861570" y="17526"/>
                </a:lnTo>
                <a:lnTo>
                  <a:pt x="860358" y="26434"/>
                </a:lnTo>
                <a:lnTo>
                  <a:pt x="868934" y="26290"/>
                </a:lnTo>
                <a:lnTo>
                  <a:pt x="881888" y="34164"/>
                </a:lnTo>
                <a:lnTo>
                  <a:pt x="889508" y="46991"/>
                </a:lnTo>
                <a:lnTo>
                  <a:pt x="889254" y="62104"/>
                </a:lnTo>
                <a:lnTo>
                  <a:pt x="879094" y="77979"/>
                </a:lnTo>
                <a:lnTo>
                  <a:pt x="869462" y="83980"/>
                </a:lnTo>
                <a:lnTo>
                  <a:pt x="866776" y="91187"/>
                </a:lnTo>
                <a:lnTo>
                  <a:pt x="868174" y="96394"/>
                </a:lnTo>
                <a:lnTo>
                  <a:pt x="871476" y="97410"/>
                </a:lnTo>
                <a:lnTo>
                  <a:pt x="876936" y="94998"/>
                </a:lnTo>
                <a:lnTo>
                  <a:pt x="885062" y="88012"/>
                </a:lnTo>
                <a:lnTo>
                  <a:pt x="885070" y="88064"/>
                </a:lnTo>
                <a:lnTo>
                  <a:pt x="889128" y="84074"/>
                </a:lnTo>
                <a:lnTo>
                  <a:pt x="914146" y="66803"/>
                </a:lnTo>
                <a:lnTo>
                  <a:pt x="932560" y="72518"/>
                </a:lnTo>
                <a:lnTo>
                  <a:pt x="917576" y="80265"/>
                </a:lnTo>
                <a:lnTo>
                  <a:pt x="909194" y="82678"/>
                </a:lnTo>
                <a:lnTo>
                  <a:pt x="897126" y="92711"/>
                </a:lnTo>
                <a:lnTo>
                  <a:pt x="887984" y="101855"/>
                </a:lnTo>
                <a:lnTo>
                  <a:pt x="885062" y="111888"/>
                </a:lnTo>
                <a:lnTo>
                  <a:pt x="888618" y="120016"/>
                </a:lnTo>
                <a:lnTo>
                  <a:pt x="899034" y="122683"/>
                </a:lnTo>
                <a:lnTo>
                  <a:pt x="914654" y="112649"/>
                </a:lnTo>
                <a:lnTo>
                  <a:pt x="926464" y="94871"/>
                </a:lnTo>
                <a:lnTo>
                  <a:pt x="923416" y="83313"/>
                </a:lnTo>
                <a:lnTo>
                  <a:pt x="917576" y="80265"/>
                </a:lnTo>
                <a:lnTo>
                  <a:pt x="932560" y="72518"/>
                </a:lnTo>
                <a:lnTo>
                  <a:pt x="938656" y="93092"/>
                </a:lnTo>
                <a:lnTo>
                  <a:pt x="922400" y="119762"/>
                </a:lnTo>
                <a:lnTo>
                  <a:pt x="904620" y="133098"/>
                </a:lnTo>
                <a:lnTo>
                  <a:pt x="890272" y="135637"/>
                </a:lnTo>
                <a:close/>
              </a:path>
              <a:path w="939928" h="912876">
                <a:moveTo>
                  <a:pt x="699644" y="141733"/>
                </a:moveTo>
                <a:lnTo>
                  <a:pt x="697102" y="135764"/>
                </a:lnTo>
                <a:lnTo>
                  <a:pt x="700026" y="129414"/>
                </a:lnTo>
                <a:lnTo>
                  <a:pt x="706376" y="126366"/>
                </a:lnTo>
                <a:lnTo>
                  <a:pt x="712472" y="128906"/>
                </a:lnTo>
                <a:lnTo>
                  <a:pt x="714884" y="135001"/>
                </a:lnTo>
                <a:lnTo>
                  <a:pt x="711962" y="141351"/>
                </a:lnTo>
                <a:lnTo>
                  <a:pt x="705612" y="144274"/>
                </a:lnTo>
                <a:close/>
              </a:path>
              <a:path w="939928" h="912876">
                <a:moveTo>
                  <a:pt x="811024" y="110364"/>
                </a:moveTo>
                <a:lnTo>
                  <a:pt x="802386" y="103506"/>
                </a:lnTo>
                <a:lnTo>
                  <a:pt x="793750" y="101473"/>
                </a:lnTo>
                <a:lnTo>
                  <a:pt x="778764" y="95250"/>
                </a:lnTo>
                <a:lnTo>
                  <a:pt x="798956" y="86742"/>
                </a:lnTo>
                <a:lnTo>
                  <a:pt x="819786" y="98553"/>
                </a:lnTo>
                <a:lnTo>
                  <a:pt x="858522" y="137288"/>
                </a:lnTo>
                <a:lnTo>
                  <a:pt x="848234" y="147574"/>
                </a:lnTo>
                <a:close/>
              </a:path>
              <a:path w="939928" h="912876">
                <a:moveTo>
                  <a:pt x="748284" y="127509"/>
                </a:moveTo>
                <a:lnTo>
                  <a:pt x="758190" y="117730"/>
                </a:lnTo>
                <a:lnTo>
                  <a:pt x="767714" y="126493"/>
                </a:lnTo>
                <a:lnTo>
                  <a:pt x="768858" y="111761"/>
                </a:lnTo>
                <a:lnTo>
                  <a:pt x="778764" y="95250"/>
                </a:lnTo>
                <a:lnTo>
                  <a:pt x="793750" y="101473"/>
                </a:lnTo>
                <a:lnTo>
                  <a:pt x="784860" y="106426"/>
                </a:lnTo>
                <a:lnTo>
                  <a:pt x="776730" y="120778"/>
                </a:lnTo>
                <a:lnTo>
                  <a:pt x="776098" y="134749"/>
                </a:lnTo>
                <a:lnTo>
                  <a:pt x="818514" y="177166"/>
                </a:lnTo>
                <a:lnTo>
                  <a:pt x="808226" y="187453"/>
                </a:lnTo>
                <a:close/>
              </a:path>
              <a:path w="939928" h="912876">
                <a:moveTo>
                  <a:pt x="718058" y="157735"/>
                </a:moveTo>
                <a:lnTo>
                  <a:pt x="728346" y="147449"/>
                </a:lnTo>
                <a:lnTo>
                  <a:pt x="788416" y="207392"/>
                </a:lnTo>
                <a:lnTo>
                  <a:pt x="778130" y="217679"/>
                </a:lnTo>
                <a:close/>
              </a:path>
              <a:path w="939928" h="912876">
                <a:moveTo>
                  <a:pt x="676148" y="199773"/>
                </a:moveTo>
                <a:lnTo>
                  <a:pt x="685800" y="190121"/>
                </a:lnTo>
                <a:lnTo>
                  <a:pt x="696342" y="199898"/>
                </a:lnTo>
                <a:lnTo>
                  <a:pt x="695580" y="185040"/>
                </a:lnTo>
                <a:lnTo>
                  <a:pt x="704088" y="170308"/>
                </a:lnTo>
                <a:lnTo>
                  <a:pt x="705358" y="169038"/>
                </a:lnTo>
                <a:lnTo>
                  <a:pt x="714756" y="178436"/>
                </a:lnTo>
                <a:lnTo>
                  <a:pt x="713358" y="179833"/>
                </a:lnTo>
                <a:lnTo>
                  <a:pt x="706626" y="188849"/>
                </a:lnTo>
                <a:lnTo>
                  <a:pt x="703960" y="197994"/>
                </a:lnTo>
                <a:lnTo>
                  <a:pt x="704214" y="207265"/>
                </a:lnTo>
                <a:lnTo>
                  <a:pt x="746380" y="249429"/>
                </a:lnTo>
                <a:lnTo>
                  <a:pt x="736092" y="259716"/>
                </a:lnTo>
                <a:close/>
              </a:path>
              <a:path w="939928" h="912876">
                <a:moveTo>
                  <a:pt x="619506" y="271654"/>
                </a:moveTo>
                <a:lnTo>
                  <a:pt x="621664" y="256287"/>
                </a:lnTo>
                <a:lnTo>
                  <a:pt x="632334" y="241428"/>
                </a:lnTo>
                <a:lnTo>
                  <a:pt x="652400" y="242317"/>
                </a:lnTo>
                <a:lnTo>
                  <a:pt x="639952" y="249049"/>
                </a:lnTo>
                <a:lnTo>
                  <a:pt x="632588" y="262637"/>
                </a:lnTo>
                <a:lnTo>
                  <a:pt x="638302" y="276861"/>
                </a:lnTo>
                <a:lnTo>
                  <a:pt x="628268" y="286767"/>
                </a:lnTo>
                <a:close/>
              </a:path>
              <a:path w="939928" h="912876">
                <a:moveTo>
                  <a:pt x="697864" y="279655"/>
                </a:moveTo>
                <a:lnTo>
                  <a:pt x="689738" y="272035"/>
                </a:lnTo>
                <a:lnTo>
                  <a:pt x="677546" y="259843"/>
                </a:lnTo>
                <a:lnTo>
                  <a:pt x="671070" y="253239"/>
                </a:lnTo>
                <a:lnTo>
                  <a:pt x="666878" y="249049"/>
                </a:lnTo>
                <a:lnTo>
                  <a:pt x="652400" y="242317"/>
                </a:lnTo>
                <a:lnTo>
                  <a:pt x="632334" y="241428"/>
                </a:lnTo>
                <a:lnTo>
                  <a:pt x="641986" y="233426"/>
                </a:lnTo>
                <a:lnTo>
                  <a:pt x="652652" y="228982"/>
                </a:lnTo>
                <a:lnTo>
                  <a:pt x="664464" y="230124"/>
                </a:lnTo>
                <a:lnTo>
                  <a:pt x="676910" y="238634"/>
                </a:lnTo>
                <a:lnTo>
                  <a:pt x="717042" y="278766"/>
                </a:lnTo>
                <a:lnTo>
                  <a:pt x="707390" y="288291"/>
                </a:lnTo>
                <a:close/>
              </a:path>
              <a:path w="939928" h="912876">
                <a:moveTo>
                  <a:pt x="649604" y="313691"/>
                </a:moveTo>
                <a:lnTo>
                  <a:pt x="642494" y="296419"/>
                </a:lnTo>
                <a:lnTo>
                  <a:pt x="651002" y="276480"/>
                </a:lnTo>
                <a:lnTo>
                  <a:pt x="671070" y="253239"/>
                </a:lnTo>
                <a:lnTo>
                  <a:pt x="677546" y="259843"/>
                </a:lnTo>
                <a:lnTo>
                  <a:pt x="657098" y="286386"/>
                </a:lnTo>
                <a:lnTo>
                  <a:pt x="659510" y="303024"/>
                </a:lnTo>
                <a:lnTo>
                  <a:pt x="669544" y="307341"/>
                </a:lnTo>
                <a:lnTo>
                  <a:pt x="680594" y="301625"/>
                </a:lnTo>
                <a:lnTo>
                  <a:pt x="688848" y="287656"/>
                </a:lnTo>
                <a:lnTo>
                  <a:pt x="689738" y="272035"/>
                </a:lnTo>
                <a:lnTo>
                  <a:pt x="697864" y="279655"/>
                </a:lnTo>
                <a:lnTo>
                  <a:pt x="695706" y="296674"/>
                </a:lnTo>
                <a:lnTo>
                  <a:pt x="685800" y="312167"/>
                </a:lnTo>
                <a:lnTo>
                  <a:pt x="674372" y="319660"/>
                </a:lnTo>
                <a:lnTo>
                  <a:pt x="661672" y="320675"/>
                </a:lnTo>
                <a:close/>
              </a:path>
              <a:path w="939928" h="912876">
                <a:moveTo>
                  <a:pt x="589024" y="378461"/>
                </a:moveTo>
                <a:lnTo>
                  <a:pt x="570102" y="365634"/>
                </a:lnTo>
                <a:lnTo>
                  <a:pt x="556896" y="346584"/>
                </a:lnTo>
                <a:lnTo>
                  <a:pt x="554862" y="326773"/>
                </a:lnTo>
                <a:lnTo>
                  <a:pt x="566166" y="307596"/>
                </a:lnTo>
                <a:lnTo>
                  <a:pt x="590168" y="308230"/>
                </a:lnTo>
                <a:lnTo>
                  <a:pt x="574040" y="315469"/>
                </a:lnTo>
                <a:lnTo>
                  <a:pt x="566676" y="331599"/>
                </a:lnTo>
                <a:lnTo>
                  <a:pt x="574548" y="349378"/>
                </a:lnTo>
                <a:lnTo>
                  <a:pt x="607314" y="316612"/>
                </a:lnTo>
                <a:lnTo>
                  <a:pt x="590168" y="308230"/>
                </a:lnTo>
                <a:lnTo>
                  <a:pt x="566166" y="307596"/>
                </a:lnTo>
                <a:lnTo>
                  <a:pt x="592836" y="295657"/>
                </a:lnTo>
                <a:lnTo>
                  <a:pt x="621028" y="310008"/>
                </a:lnTo>
                <a:lnTo>
                  <a:pt x="623062" y="312294"/>
                </a:lnTo>
                <a:lnTo>
                  <a:pt x="624712" y="314198"/>
                </a:lnTo>
                <a:lnTo>
                  <a:pt x="582042" y="356999"/>
                </a:lnTo>
                <a:lnTo>
                  <a:pt x="594614" y="365888"/>
                </a:lnTo>
                <a:lnTo>
                  <a:pt x="608202" y="367921"/>
                </a:lnTo>
                <a:lnTo>
                  <a:pt x="621538" y="360426"/>
                </a:lnTo>
                <a:lnTo>
                  <a:pt x="629158" y="346457"/>
                </a:lnTo>
                <a:lnTo>
                  <a:pt x="623826" y="333123"/>
                </a:lnTo>
                <a:lnTo>
                  <a:pt x="633984" y="322962"/>
                </a:lnTo>
                <a:lnTo>
                  <a:pt x="641732" y="337059"/>
                </a:lnTo>
                <a:lnTo>
                  <a:pt x="640206" y="352807"/>
                </a:lnTo>
                <a:lnTo>
                  <a:pt x="629540" y="368428"/>
                </a:lnTo>
                <a:lnTo>
                  <a:pt x="609472" y="380366"/>
                </a:lnTo>
                <a:close/>
              </a:path>
              <a:path w="939928" h="912876">
                <a:moveTo>
                  <a:pt x="532892" y="385954"/>
                </a:moveTo>
                <a:lnTo>
                  <a:pt x="523240" y="376301"/>
                </a:lnTo>
                <a:lnTo>
                  <a:pt x="488568" y="341504"/>
                </a:lnTo>
                <a:lnTo>
                  <a:pt x="499492" y="330582"/>
                </a:lnTo>
                <a:lnTo>
                  <a:pt x="582296" y="413386"/>
                </a:lnTo>
                <a:lnTo>
                  <a:pt x="571372" y="424435"/>
                </a:lnTo>
                <a:close/>
              </a:path>
              <a:path w="939928" h="912876">
                <a:moveTo>
                  <a:pt x="432054" y="397892"/>
                </a:moveTo>
                <a:lnTo>
                  <a:pt x="443228" y="386843"/>
                </a:lnTo>
                <a:lnTo>
                  <a:pt x="478026" y="421641"/>
                </a:lnTo>
                <a:lnTo>
                  <a:pt x="523240" y="376301"/>
                </a:lnTo>
                <a:lnTo>
                  <a:pt x="532892" y="385954"/>
                </a:lnTo>
                <a:lnTo>
                  <a:pt x="487552" y="431166"/>
                </a:lnTo>
                <a:lnTo>
                  <a:pt x="526034" y="469648"/>
                </a:lnTo>
                <a:lnTo>
                  <a:pt x="514986" y="480824"/>
                </a:lnTo>
                <a:close/>
              </a:path>
              <a:path w="939928" h="912876">
                <a:moveTo>
                  <a:pt x="447676" y="530225"/>
                </a:moveTo>
                <a:lnTo>
                  <a:pt x="435738" y="521209"/>
                </a:lnTo>
                <a:lnTo>
                  <a:pt x="372364" y="457709"/>
                </a:lnTo>
                <a:lnTo>
                  <a:pt x="382526" y="447423"/>
                </a:lnTo>
                <a:lnTo>
                  <a:pt x="445516" y="510414"/>
                </a:lnTo>
                <a:lnTo>
                  <a:pt x="455550" y="517525"/>
                </a:lnTo>
                <a:lnTo>
                  <a:pt x="465454" y="513589"/>
                </a:lnTo>
                <a:lnTo>
                  <a:pt x="468124" y="510796"/>
                </a:lnTo>
                <a:lnTo>
                  <a:pt x="476504" y="519176"/>
                </a:lnTo>
                <a:lnTo>
                  <a:pt x="473076" y="522606"/>
                </a:lnTo>
                <a:lnTo>
                  <a:pt x="459612" y="531497"/>
                </a:lnTo>
                <a:close/>
              </a:path>
              <a:path w="939928" h="912876">
                <a:moveTo>
                  <a:pt x="339344" y="551816"/>
                </a:moveTo>
                <a:lnTo>
                  <a:pt x="341374" y="536448"/>
                </a:lnTo>
                <a:lnTo>
                  <a:pt x="352170" y="521590"/>
                </a:lnTo>
                <a:lnTo>
                  <a:pt x="372238" y="522479"/>
                </a:lnTo>
                <a:lnTo>
                  <a:pt x="359792" y="529210"/>
                </a:lnTo>
                <a:lnTo>
                  <a:pt x="352424" y="542798"/>
                </a:lnTo>
                <a:lnTo>
                  <a:pt x="358140" y="557024"/>
                </a:lnTo>
                <a:lnTo>
                  <a:pt x="348106" y="566929"/>
                </a:lnTo>
                <a:close/>
              </a:path>
              <a:path w="939928" h="912876">
                <a:moveTo>
                  <a:pt x="417702" y="559817"/>
                </a:moveTo>
                <a:lnTo>
                  <a:pt x="409576" y="552198"/>
                </a:lnTo>
                <a:lnTo>
                  <a:pt x="397384" y="540005"/>
                </a:lnTo>
                <a:lnTo>
                  <a:pt x="390780" y="533400"/>
                </a:lnTo>
                <a:lnTo>
                  <a:pt x="386588" y="529210"/>
                </a:lnTo>
                <a:lnTo>
                  <a:pt x="372238" y="522479"/>
                </a:lnTo>
                <a:lnTo>
                  <a:pt x="352170" y="521590"/>
                </a:lnTo>
                <a:lnTo>
                  <a:pt x="361822" y="513589"/>
                </a:lnTo>
                <a:lnTo>
                  <a:pt x="372492" y="509272"/>
                </a:lnTo>
                <a:lnTo>
                  <a:pt x="384176" y="510287"/>
                </a:lnTo>
                <a:lnTo>
                  <a:pt x="396748" y="518797"/>
                </a:lnTo>
                <a:lnTo>
                  <a:pt x="436878" y="558928"/>
                </a:lnTo>
                <a:lnTo>
                  <a:pt x="427226" y="568580"/>
                </a:lnTo>
                <a:close/>
              </a:path>
              <a:path w="939928" h="912876">
                <a:moveTo>
                  <a:pt x="369444" y="593853"/>
                </a:moveTo>
                <a:lnTo>
                  <a:pt x="362332" y="576581"/>
                </a:lnTo>
                <a:lnTo>
                  <a:pt x="370840" y="556642"/>
                </a:lnTo>
                <a:lnTo>
                  <a:pt x="390780" y="533400"/>
                </a:lnTo>
                <a:lnTo>
                  <a:pt x="397384" y="540005"/>
                </a:lnTo>
                <a:lnTo>
                  <a:pt x="376936" y="566549"/>
                </a:lnTo>
                <a:lnTo>
                  <a:pt x="379350" y="583185"/>
                </a:lnTo>
                <a:lnTo>
                  <a:pt x="389380" y="587503"/>
                </a:lnTo>
                <a:lnTo>
                  <a:pt x="400432" y="581788"/>
                </a:lnTo>
                <a:lnTo>
                  <a:pt x="408686" y="567818"/>
                </a:lnTo>
                <a:lnTo>
                  <a:pt x="409576" y="552198"/>
                </a:lnTo>
                <a:lnTo>
                  <a:pt x="417702" y="559817"/>
                </a:lnTo>
                <a:lnTo>
                  <a:pt x="415544" y="576835"/>
                </a:lnTo>
                <a:lnTo>
                  <a:pt x="405638" y="592329"/>
                </a:lnTo>
                <a:lnTo>
                  <a:pt x="394208" y="599823"/>
                </a:lnTo>
                <a:lnTo>
                  <a:pt x="381508" y="600838"/>
                </a:lnTo>
                <a:close/>
              </a:path>
              <a:path w="939928" h="912876">
                <a:moveTo>
                  <a:pt x="279782" y="615698"/>
                </a:moveTo>
                <a:lnTo>
                  <a:pt x="281430" y="599441"/>
                </a:lnTo>
                <a:lnTo>
                  <a:pt x="291210" y="582931"/>
                </a:lnTo>
                <a:lnTo>
                  <a:pt x="305944" y="589281"/>
                </a:lnTo>
                <a:lnTo>
                  <a:pt x="297178" y="594107"/>
                </a:lnTo>
                <a:lnTo>
                  <a:pt x="289434" y="607949"/>
                </a:lnTo>
                <a:lnTo>
                  <a:pt x="288798" y="621666"/>
                </a:lnTo>
                <a:close/>
              </a:path>
              <a:path w="939928" h="912876">
                <a:moveTo>
                  <a:pt x="323214" y="598172"/>
                </a:moveTo>
                <a:lnTo>
                  <a:pt x="314580" y="591313"/>
                </a:lnTo>
                <a:lnTo>
                  <a:pt x="305944" y="589281"/>
                </a:lnTo>
                <a:lnTo>
                  <a:pt x="291210" y="582931"/>
                </a:lnTo>
                <a:lnTo>
                  <a:pt x="311404" y="574423"/>
                </a:lnTo>
                <a:lnTo>
                  <a:pt x="332104" y="586360"/>
                </a:lnTo>
                <a:lnTo>
                  <a:pt x="370712" y="625096"/>
                </a:lnTo>
                <a:lnTo>
                  <a:pt x="360424" y="635382"/>
                </a:lnTo>
                <a:close/>
              </a:path>
              <a:path w="939928" h="912876">
                <a:moveTo>
                  <a:pt x="284224" y="637160"/>
                </a:moveTo>
                <a:lnTo>
                  <a:pt x="275590" y="630301"/>
                </a:lnTo>
                <a:lnTo>
                  <a:pt x="266954" y="628271"/>
                </a:lnTo>
                <a:lnTo>
                  <a:pt x="252224" y="621793"/>
                </a:lnTo>
                <a:lnTo>
                  <a:pt x="272414" y="613284"/>
                </a:lnTo>
                <a:lnTo>
                  <a:pt x="293116" y="625348"/>
                </a:lnTo>
                <a:lnTo>
                  <a:pt x="331850" y="663957"/>
                </a:lnTo>
                <a:lnTo>
                  <a:pt x="321438" y="674244"/>
                </a:lnTo>
                <a:close/>
              </a:path>
              <a:path w="939928" h="912876">
                <a:moveTo>
                  <a:pt x="222378" y="653416"/>
                </a:moveTo>
                <a:lnTo>
                  <a:pt x="232284" y="643510"/>
                </a:lnTo>
                <a:lnTo>
                  <a:pt x="241808" y="652399"/>
                </a:lnTo>
                <a:lnTo>
                  <a:pt x="242698" y="637796"/>
                </a:lnTo>
                <a:lnTo>
                  <a:pt x="252224" y="621793"/>
                </a:lnTo>
                <a:lnTo>
                  <a:pt x="266954" y="628271"/>
                </a:lnTo>
                <a:lnTo>
                  <a:pt x="258192" y="633224"/>
                </a:lnTo>
                <a:lnTo>
                  <a:pt x="250444" y="646939"/>
                </a:lnTo>
                <a:lnTo>
                  <a:pt x="250190" y="660655"/>
                </a:lnTo>
                <a:lnTo>
                  <a:pt x="292608" y="703074"/>
                </a:lnTo>
                <a:lnTo>
                  <a:pt x="282320" y="713360"/>
                </a:lnTo>
                <a:close/>
              </a:path>
              <a:path w="939928" h="912876">
                <a:moveTo>
                  <a:pt x="180340" y="695453"/>
                </a:moveTo>
                <a:lnTo>
                  <a:pt x="189992" y="685800"/>
                </a:lnTo>
                <a:lnTo>
                  <a:pt x="200660" y="695580"/>
                </a:lnTo>
                <a:lnTo>
                  <a:pt x="199770" y="680849"/>
                </a:lnTo>
                <a:lnTo>
                  <a:pt x="208406" y="665989"/>
                </a:lnTo>
                <a:lnTo>
                  <a:pt x="209678" y="664719"/>
                </a:lnTo>
                <a:lnTo>
                  <a:pt x="219076" y="674117"/>
                </a:lnTo>
                <a:lnTo>
                  <a:pt x="217676" y="675514"/>
                </a:lnTo>
                <a:lnTo>
                  <a:pt x="210948" y="684658"/>
                </a:lnTo>
                <a:lnTo>
                  <a:pt x="208278" y="693801"/>
                </a:lnTo>
                <a:lnTo>
                  <a:pt x="208534" y="703074"/>
                </a:lnTo>
                <a:lnTo>
                  <a:pt x="250570" y="745110"/>
                </a:lnTo>
                <a:lnTo>
                  <a:pt x="240284" y="755398"/>
                </a:lnTo>
                <a:close/>
              </a:path>
              <a:path w="939928" h="912876">
                <a:moveTo>
                  <a:pt x="156846" y="812166"/>
                </a:moveTo>
                <a:lnTo>
                  <a:pt x="137034" y="798958"/>
                </a:lnTo>
                <a:lnTo>
                  <a:pt x="123570" y="778892"/>
                </a:lnTo>
                <a:lnTo>
                  <a:pt x="122426" y="758573"/>
                </a:lnTo>
                <a:lnTo>
                  <a:pt x="133732" y="739775"/>
                </a:lnTo>
                <a:lnTo>
                  <a:pt x="155448" y="740284"/>
                </a:lnTo>
                <a:lnTo>
                  <a:pt x="141858" y="747904"/>
                </a:lnTo>
                <a:lnTo>
                  <a:pt x="134622" y="761239"/>
                </a:lnTo>
                <a:lnTo>
                  <a:pt x="137414" y="774828"/>
                </a:lnTo>
                <a:lnTo>
                  <a:pt x="147700" y="788417"/>
                </a:lnTo>
                <a:lnTo>
                  <a:pt x="160908" y="798449"/>
                </a:lnTo>
                <a:lnTo>
                  <a:pt x="174498" y="800990"/>
                </a:lnTo>
                <a:lnTo>
                  <a:pt x="187706" y="793750"/>
                </a:lnTo>
                <a:lnTo>
                  <a:pt x="195324" y="780162"/>
                </a:lnTo>
                <a:lnTo>
                  <a:pt x="192912" y="766447"/>
                </a:lnTo>
                <a:lnTo>
                  <a:pt x="183006" y="753111"/>
                </a:lnTo>
                <a:lnTo>
                  <a:pt x="169420" y="742950"/>
                </a:lnTo>
                <a:lnTo>
                  <a:pt x="155448" y="740284"/>
                </a:lnTo>
                <a:lnTo>
                  <a:pt x="133732" y="739775"/>
                </a:lnTo>
                <a:lnTo>
                  <a:pt x="152782" y="728219"/>
                </a:lnTo>
                <a:lnTo>
                  <a:pt x="173354" y="729108"/>
                </a:lnTo>
                <a:lnTo>
                  <a:pt x="193548" y="742443"/>
                </a:lnTo>
                <a:lnTo>
                  <a:pt x="206630" y="762382"/>
                </a:lnTo>
                <a:lnTo>
                  <a:pt x="207520" y="782829"/>
                </a:lnTo>
                <a:lnTo>
                  <a:pt x="195834" y="801879"/>
                </a:lnTo>
                <a:lnTo>
                  <a:pt x="177038" y="813182"/>
                </a:lnTo>
                <a:close/>
              </a:path>
              <a:path w="939928" h="912876">
                <a:moveTo>
                  <a:pt x="27304" y="836424"/>
                </a:moveTo>
                <a:lnTo>
                  <a:pt x="0" y="830074"/>
                </a:lnTo>
                <a:lnTo>
                  <a:pt x="11302" y="818771"/>
                </a:lnTo>
                <a:lnTo>
                  <a:pt x="122680" y="839217"/>
                </a:lnTo>
                <a:lnTo>
                  <a:pt x="56768" y="773304"/>
                </a:lnTo>
                <a:lnTo>
                  <a:pt x="67310" y="762763"/>
                </a:lnTo>
                <a:lnTo>
                  <a:pt x="150114" y="845567"/>
                </a:lnTo>
                <a:lnTo>
                  <a:pt x="138810" y="856998"/>
                </a:lnTo>
                <a:close/>
              </a:path>
              <a:path w="939928" h="912876">
                <a:moveTo>
                  <a:pt x="0" y="830074"/>
                </a:moveTo>
                <a:lnTo>
                  <a:pt x="27304" y="836424"/>
                </a:lnTo>
                <a:lnTo>
                  <a:pt x="93346" y="902463"/>
                </a:lnTo>
                <a:lnTo>
                  <a:pt x="82804" y="912876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2" name="text 1"/>
          <p:cNvSpPr txBox="1"/>
          <p:nvPr/>
        </p:nvSpPr>
        <p:spPr>
          <a:xfrm>
            <a:off x="8735022" y="925732"/>
            <a:ext cx="1329788" cy="74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87" b="1" spc="3" dirty="0">
                <a:solidFill>
                  <a:srgbClr val="6C6C6C"/>
                </a:solidFill>
                <a:latin typeface="Arial"/>
                <a:cs typeface="Arial"/>
              </a:rPr>
              <a:t>Aetiology of hearing loss March 21- April 23</a:t>
            </a:r>
            <a:endParaRPr sz="481">
              <a:latin typeface="Arial"/>
              <a:cs typeface="Arial"/>
            </a:endParaRPr>
          </a:p>
        </p:txBody>
      </p:sp>
      <p:pic>
        <p:nvPicPr>
          <p:cNvPr id="113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9" y="2463257"/>
            <a:ext cx="31324" cy="31324"/>
          </a:xfrm>
          <a:prstGeom prst="rect">
            <a:avLst/>
          </a:prstGeom>
        </p:spPr>
      </p:pic>
      <p:sp>
        <p:nvSpPr>
          <p:cNvPr id="114" name="text 1"/>
          <p:cNvSpPr txBox="1"/>
          <p:nvPr/>
        </p:nvSpPr>
        <p:spPr>
          <a:xfrm>
            <a:off x="8905031" y="2437109"/>
            <a:ext cx="1127809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spc="3" dirty="0">
                <a:solidFill>
                  <a:srgbClr val="6C6C6C"/>
                </a:solidFill>
                <a:latin typeface="Arial"/>
                <a:cs typeface="Arial"/>
              </a:rPr>
              <a:t>Aetiology of hearing loss March 21- April 23</a:t>
            </a:r>
            <a:endParaRPr sz="417">
              <a:latin typeface="Arial"/>
              <a:cs typeface="Arial"/>
            </a:endParaRPr>
          </a:p>
        </p:txBody>
      </p:sp>
      <p:sp>
        <p:nvSpPr>
          <p:cNvPr id="115" name="text 1"/>
          <p:cNvSpPr txBox="1"/>
          <p:nvPr/>
        </p:nvSpPr>
        <p:spPr>
          <a:xfrm>
            <a:off x="8175589" y="2560483"/>
            <a:ext cx="2437719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Arial"/>
                <a:cs typeface="Arial"/>
              </a:rPr>
              <a:t>Figure 1: Bar graph demonstrating aetiology of hearing loss March 21- April 23</a:t>
            </a:r>
            <a:endParaRPr sz="513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99435" y="2726093"/>
            <a:ext cx="2279524" cy="1402922"/>
          </a:xfrm>
          <a:custGeom>
            <a:avLst/>
            <a:gdLst/>
            <a:ahLst/>
            <a:cxnLst/>
            <a:rect l="l" t="t" r="r" b="b"/>
            <a:pathLst>
              <a:path w="7107682" h="4374388">
                <a:moveTo>
                  <a:pt x="888" y="4373499"/>
                </a:moveTo>
                <a:lnTo>
                  <a:pt x="7106792" y="4373499"/>
                </a:lnTo>
                <a:lnTo>
                  <a:pt x="7106792" y="889"/>
                </a:lnTo>
                <a:lnTo>
                  <a:pt x="888" y="889"/>
                </a:lnTo>
                <a:close/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79" y="2878344"/>
            <a:ext cx="121703" cy="574300"/>
          </a:xfrm>
          <a:prstGeom prst="rect">
            <a:avLst/>
          </a:prstGeom>
        </p:spPr>
      </p:pic>
      <p:pic>
        <p:nvPicPr>
          <p:cNvPr id="117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37" y="2885187"/>
            <a:ext cx="1111454" cy="1104611"/>
          </a:xfrm>
          <a:prstGeom prst="rect">
            <a:avLst/>
          </a:prstGeom>
        </p:spPr>
      </p:pic>
      <p:pic>
        <p:nvPicPr>
          <p:cNvPr id="118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61" y="3140807"/>
            <a:ext cx="536176" cy="311837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96" y="3105131"/>
            <a:ext cx="498541" cy="347513"/>
          </a:xfrm>
          <a:prstGeom prst="rect">
            <a:avLst/>
          </a:prstGeom>
        </p:spPr>
      </p:pic>
      <p:pic>
        <p:nvPicPr>
          <p:cNvPr id="120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68" y="2878344"/>
            <a:ext cx="475569" cy="574300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197" y="2891378"/>
            <a:ext cx="85127" cy="537398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98" y="2898180"/>
            <a:ext cx="1155199" cy="1108196"/>
          </a:xfrm>
          <a:prstGeom prst="rect">
            <a:avLst/>
          </a:prstGeom>
        </p:spPr>
      </p:pic>
      <p:pic>
        <p:nvPicPr>
          <p:cNvPr id="27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19" y="3153927"/>
            <a:ext cx="499478" cy="274849"/>
          </a:xfrm>
          <a:prstGeom prst="rect">
            <a:avLst/>
          </a:prstGeom>
        </p:spPr>
      </p:pic>
      <p:pic>
        <p:nvPicPr>
          <p:cNvPr id="28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36" y="3118084"/>
            <a:ext cx="461761" cy="310692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33" y="2891378"/>
            <a:ext cx="438464" cy="537398"/>
          </a:xfrm>
          <a:prstGeom prst="rect">
            <a:avLst/>
          </a:prstGeom>
        </p:spPr>
      </p:pic>
      <p:sp>
        <p:nvSpPr>
          <p:cNvPr id="122" name="text 1"/>
          <p:cNvSpPr txBox="1"/>
          <p:nvPr/>
        </p:nvSpPr>
        <p:spPr>
          <a:xfrm>
            <a:off x="8809803" y="2752047"/>
            <a:ext cx="489878" cy="824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6" b="1" spc="3" dirty="0">
                <a:solidFill>
                  <a:srgbClr val="6C6C6C"/>
                </a:solidFill>
                <a:latin typeface="Arial"/>
                <a:cs typeface="Arial"/>
              </a:rPr>
              <a:t>referrel source</a:t>
            </a:r>
            <a:endParaRPr sz="513">
              <a:latin typeface="Arial"/>
              <a:cs typeface="Arial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62" y="4041972"/>
            <a:ext cx="31324" cy="31324"/>
          </a:xfrm>
          <a:prstGeom prst="rect">
            <a:avLst/>
          </a:prstGeom>
        </p:spPr>
      </p:pic>
      <p:sp>
        <p:nvSpPr>
          <p:cNvPr id="123" name="text 1"/>
          <p:cNvSpPr txBox="1"/>
          <p:nvPr/>
        </p:nvSpPr>
        <p:spPr>
          <a:xfrm>
            <a:off x="8533283" y="4015905"/>
            <a:ext cx="80920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ED</a:t>
            </a:r>
            <a:endParaRPr sz="449">
              <a:latin typeface="Arial"/>
              <a:cs typeface="Arial"/>
            </a:endParaRPr>
          </a:p>
        </p:txBody>
      </p:sp>
      <p:pic>
        <p:nvPicPr>
          <p:cNvPr id="31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97" y="4041972"/>
            <a:ext cx="31324" cy="31324"/>
          </a:xfrm>
          <a:prstGeom prst="rect">
            <a:avLst/>
          </a:prstGeom>
        </p:spPr>
      </p:pic>
      <p:sp>
        <p:nvSpPr>
          <p:cNvPr id="124" name="text 1"/>
          <p:cNvSpPr txBox="1"/>
          <p:nvPr/>
        </p:nvSpPr>
        <p:spPr>
          <a:xfrm>
            <a:off x="8700319" y="4015905"/>
            <a:ext cx="80920" cy="661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0" spc="3" dirty="0">
                <a:solidFill>
                  <a:srgbClr val="6C6C6C"/>
                </a:solidFill>
                <a:latin typeface="Arial"/>
                <a:cs typeface="Arial"/>
              </a:rPr>
              <a:t>GP</a:t>
            </a:r>
            <a:endParaRPr sz="417">
              <a:latin typeface="Arial"/>
              <a:cs typeface="Arial"/>
            </a:endParaRPr>
          </a:p>
        </p:txBody>
      </p:sp>
      <p:pic>
        <p:nvPicPr>
          <p:cNvPr id="32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17" y="4041972"/>
            <a:ext cx="31324" cy="31324"/>
          </a:xfrm>
          <a:prstGeom prst="rect">
            <a:avLst/>
          </a:prstGeom>
        </p:spPr>
      </p:pic>
      <p:sp>
        <p:nvSpPr>
          <p:cNvPr id="125" name="text 1"/>
          <p:cNvSpPr txBox="1"/>
          <p:nvPr/>
        </p:nvSpPr>
        <p:spPr>
          <a:xfrm>
            <a:off x="8869840" y="4015905"/>
            <a:ext cx="274755" cy="675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9" spc="3" dirty="0">
                <a:solidFill>
                  <a:srgbClr val="6C6C6C"/>
                </a:solidFill>
                <a:latin typeface="Arial"/>
                <a:cs typeface="Arial"/>
              </a:rPr>
              <a:t>other ward</a:t>
            </a:r>
            <a:endParaRPr sz="417">
              <a:latin typeface="Arial"/>
              <a:cs typeface="Arial"/>
            </a:endParaRPr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28" y="4041972"/>
            <a:ext cx="31324" cy="31324"/>
          </a:xfrm>
          <a:prstGeom prst="rect">
            <a:avLst/>
          </a:prstGeom>
        </p:spPr>
      </p:pic>
      <p:sp>
        <p:nvSpPr>
          <p:cNvPr id="126" name="text 1"/>
          <p:cNvSpPr txBox="1"/>
          <p:nvPr/>
        </p:nvSpPr>
        <p:spPr>
          <a:xfrm>
            <a:off x="9230549" y="4015905"/>
            <a:ext cx="91307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self</a:t>
            </a:r>
            <a:endParaRPr sz="449">
              <a:latin typeface="Arial"/>
              <a:cs typeface="Arial"/>
            </a:endParaRPr>
          </a:p>
        </p:txBody>
      </p:sp>
      <p:pic>
        <p:nvPicPr>
          <p:cNvPr id="34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703" y="4041972"/>
            <a:ext cx="31324" cy="31324"/>
          </a:xfrm>
          <a:prstGeom prst="rect">
            <a:avLst/>
          </a:prstGeom>
        </p:spPr>
      </p:pic>
      <p:sp>
        <p:nvSpPr>
          <p:cNvPr id="127" name="text 1"/>
          <p:cNvSpPr txBox="1"/>
          <p:nvPr/>
        </p:nvSpPr>
        <p:spPr>
          <a:xfrm>
            <a:off x="9416565" y="4015905"/>
            <a:ext cx="201081" cy="691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9" spc="3" dirty="0">
                <a:solidFill>
                  <a:srgbClr val="6C6C6C"/>
                </a:solidFill>
                <a:latin typeface="Arial"/>
                <a:cs typeface="Arial"/>
              </a:rPr>
              <a:t>uknown</a:t>
            </a:r>
            <a:endParaRPr sz="449">
              <a:latin typeface="Arial"/>
              <a:cs typeface="Arial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9797436" y="2885838"/>
            <a:ext cx="722634" cy="1776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Figure 2: Pie chart</a:t>
            </a:r>
            <a:endParaRPr sz="577">
              <a:latin typeface="Arial"/>
              <a:cs typeface="Arial"/>
            </a:endParaRPr>
          </a:p>
          <a:p>
            <a:r>
              <a:rPr sz="577" spc="3" dirty="0">
                <a:latin typeface="Arial"/>
                <a:cs typeface="Arial"/>
              </a:rPr>
              <a:t>demonstrating source</a:t>
            </a:r>
            <a:endParaRPr sz="577">
              <a:latin typeface="Arial"/>
              <a:cs typeface="Arial"/>
            </a:endParaRPr>
          </a:p>
        </p:txBody>
      </p:sp>
      <p:sp>
        <p:nvSpPr>
          <p:cNvPr id="129" name="object 26"/>
          <p:cNvSpPr/>
          <p:nvPr/>
        </p:nvSpPr>
        <p:spPr>
          <a:xfrm>
            <a:off x="4431069" y="1316940"/>
            <a:ext cx="5012867" cy="4452252"/>
          </a:xfrm>
          <a:custGeom>
            <a:avLst/>
            <a:gdLst/>
            <a:ahLst/>
            <a:cxnLst/>
            <a:rect l="l" t="t" r="r" b="b"/>
            <a:pathLst>
              <a:path w="15630397" h="13882370">
                <a:moveTo>
                  <a:pt x="889" y="13881480"/>
                </a:moveTo>
                <a:lnTo>
                  <a:pt x="15629509" y="13881480"/>
                </a:lnTo>
                <a:lnTo>
                  <a:pt x="15629509" y="888"/>
                </a:lnTo>
                <a:lnTo>
                  <a:pt x="889" y="888"/>
                </a:lnTo>
                <a:close/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0" name="object 27"/>
          <p:cNvSpPr/>
          <p:nvPr/>
        </p:nvSpPr>
        <p:spPr>
          <a:xfrm>
            <a:off x="6180811" y="1320769"/>
            <a:ext cx="1471064" cy="367755"/>
          </a:xfrm>
          <a:custGeom>
            <a:avLst/>
            <a:gdLst/>
            <a:ahLst/>
            <a:cxnLst/>
            <a:rect l="l" t="t" r="r" b="b"/>
            <a:pathLst>
              <a:path w="4586860" h="1146682">
                <a:moveTo>
                  <a:pt x="114681" y="1146682"/>
                </a:moveTo>
                <a:lnTo>
                  <a:pt x="70027" y="1137675"/>
                </a:lnTo>
                <a:lnTo>
                  <a:pt x="33576" y="1113107"/>
                </a:lnTo>
                <a:lnTo>
                  <a:pt x="9007" y="1076657"/>
                </a:lnTo>
                <a:lnTo>
                  <a:pt x="0" y="1032002"/>
                </a:lnTo>
                <a:lnTo>
                  <a:pt x="0" y="114552"/>
                </a:lnTo>
                <a:lnTo>
                  <a:pt x="9007" y="69971"/>
                </a:lnTo>
                <a:lnTo>
                  <a:pt x="33576" y="33559"/>
                </a:lnTo>
                <a:lnTo>
                  <a:pt x="70027" y="9005"/>
                </a:lnTo>
                <a:lnTo>
                  <a:pt x="114681" y="0"/>
                </a:lnTo>
                <a:lnTo>
                  <a:pt x="4472178" y="0"/>
                </a:lnTo>
                <a:lnTo>
                  <a:pt x="4516832" y="9005"/>
                </a:lnTo>
                <a:lnTo>
                  <a:pt x="4553284" y="33559"/>
                </a:lnTo>
                <a:lnTo>
                  <a:pt x="4577852" y="69971"/>
                </a:lnTo>
                <a:lnTo>
                  <a:pt x="4586860" y="114552"/>
                </a:lnTo>
                <a:lnTo>
                  <a:pt x="4586860" y="1032002"/>
                </a:lnTo>
                <a:lnTo>
                  <a:pt x="4577852" y="1076656"/>
                </a:lnTo>
                <a:lnTo>
                  <a:pt x="4553284" y="1113107"/>
                </a:lnTo>
                <a:lnTo>
                  <a:pt x="4516832" y="1137675"/>
                </a:lnTo>
                <a:lnTo>
                  <a:pt x="4472178" y="1146682"/>
                </a:lnTo>
                <a:close/>
              </a:path>
            </a:pathLst>
          </a:custGeom>
          <a:solidFill>
            <a:srgbClr val="15608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1" name="object 28"/>
          <p:cNvSpPr/>
          <p:nvPr/>
        </p:nvSpPr>
        <p:spPr>
          <a:xfrm>
            <a:off x="6177757" y="1317714"/>
            <a:ext cx="1477173" cy="373865"/>
          </a:xfrm>
          <a:custGeom>
            <a:avLst/>
            <a:gdLst/>
            <a:ahLst/>
            <a:cxnLst/>
            <a:rect l="l" t="t" r="r" b="b"/>
            <a:pathLst>
              <a:path w="4605909" h="1165733">
                <a:moveTo>
                  <a:pt x="124206" y="1156208"/>
                </a:moveTo>
                <a:lnTo>
                  <a:pt x="79552" y="1147201"/>
                </a:lnTo>
                <a:lnTo>
                  <a:pt x="43101" y="1122633"/>
                </a:lnTo>
                <a:lnTo>
                  <a:pt x="18532" y="1086183"/>
                </a:lnTo>
                <a:lnTo>
                  <a:pt x="9525" y="1041528"/>
                </a:lnTo>
                <a:lnTo>
                  <a:pt x="9525" y="124078"/>
                </a:lnTo>
                <a:lnTo>
                  <a:pt x="18532" y="79497"/>
                </a:lnTo>
                <a:lnTo>
                  <a:pt x="43101" y="43085"/>
                </a:lnTo>
                <a:lnTo>
                  <a:pt x="79552" y="18531"/>
                </a:lnTo>
                <a:lnTo>
                  <a:pt x="124206" y="9526"/>
                </a:lnTo>
                <a:lnTo>
                  <a:pt x="4481703" y="9526"/>
                </a:lnTo>
                <a:lnTo>
                  <a:pt x="4526357" y="18531"/>
                </a:lnTo>
                <a:lnTo>
                  <a:pt x="4562809" y="43085"/>
                </a:lnTo>
                <a:lnTo>
                  <a:pt x="4587377" y="79497"/>
                </a:lnTo>
                <a:lnTo>
                  <a:pt x="4596385" y="124078"/>
                </a:lnTo>
                <a:lnTo>
                  <a:pt x="4596385" y="1041528"/>
                </a:lnTo>
                <a:lnTo>
                  <a:pt x="4587377" y="1086182"/>
                </a:lnTo>
                <a:lnTo>
                  <a:pt x="4562809" y="1122633"/>
                </a:lnTo>
                <a:lnTo>
                  <a:pt x="4526357" y="1147201"/>
                </a:lnTo>
                <a:lnTo>
                  <a:pt x="4481703" y="11562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2" name="text 1"/>
          <p:cNvSpPr txBox="1"/>
          <p:nvPr/>
        </p:nvSpPr>
        <p:spPr>
          <a:xfrm>
            <a:off x="6517815" y="1450822"/>
            <a:ext cx="820353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solidFill>
                  <a:srgbClr val="FFFFFF"/>
                </a:solidFill>
                <a:latin typeface="Arial"/>
                <a:cs typeface="Arial"/>
              </a:rPr>
              <a:t>Patient Referred ? SSNHL</a:t>
            </a:r>
            <a:endParaRPr sz="513">
              <a:latin typeface="Arial"/>
              <a:cs typeface="Arial"/>
            </a:endParaRPr>
          </a:p>
        </p:txBody>
      </p:sp>
      <p:pic>
        <p:nvPicPr>
          <p:cNvPr id="35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71" y="1709989"/>
            <a:ext cx="165366" cy="142109"/>
          </a:xfrm>
          <a:prstGeom prst="rect">
            <a:avLst/>
          </a:prstGeom>
        </p:spPr>
      </p:pic>
      <p:sp>
        <p:nvSpPr>
          <p:cNvPr id="133" name="object 29"/>
          <p:cNvSpPr/>
          <p:nvPr/>
        </p:nvSpPr>
        <p:spPr>
          <a:xfrm>
            <a:off x="6202032" y="1875477"/>
            <a:ext cx="1471064" cy="367797"/>
          </a:xfrm>
          <a:custGeom>
            <a:avLst/>
            <a:gdLst/>
            <a:ahLst/>
            <a:cxnLst/>
            <a:rect l="l" t="t" r="r" b="b"/>
            <a:pathLst>
              <a:path w="4586859" h="1146810">
                <a:moveTo>
                  <a:pt x="114681" y="1146810"/>
                </a:moveTo>
                <a:lnTo>
                  <a:pt x="70027" y="1137785"/>
                </a:lnTo>
                <a:lnTo>
                  <a:pt x="33576" y="1113187"/>
                </a:lnTo>
                <a:lnTo>
                  <a:pt x="9007" y="1076730"/>
                </a:lnTo>
                <a:lnTo>
                  <a:pt x="0" y="1032129"/>
                </a:lnTo>
                <a:lnTo>
                  <a:pt x="0" y="114681"/>
                </a:lnTo>
                <a:lnTo>
                  <a:pt x="9007" y="70080"/>
                </a:lnTo>
                <a:lnTo>
                  <a:pt x="33576" y="33623"/>
                </a:lnTo>
                <a:lnTo>
                  <a:pt x="70027" y="9025"/>
                </a:lnTo>
                <a:lnTo>
                  <a:pt x="114681" y="0"/>
                </a:lnTo>
                <a:lnTo>
                  <a:pt x="4472177" y="0"/>
                </a:lnTo>
                <a:lnTo>
                  <a:pt x="4516831" y="9025"/>
                </a:lnTo>
                <a:lnTo>
                  <a:pt x="4553283" y="33624"/>
                </a:lnTo>
                <a:lnTo>
                  <a:pt x="4577851" y="70081"/>
                </a:lnTo>
                <a:lnTo>
                  <a:pt x="4586859" y="114681"/>
                </a:lnTo>
                <a:lnTo>
                  <a:pt x="4586859" y="1032129"/>
                </a:lnTo>
                <a:lnTo>
                  <a:pt x="4577851" y="1076730"/>
                </a:lnTo>
                <a:lnTo>
                  <a:pt x="4553283" y="1113187"/>
                </a:lnTo>
                <a:lnTo>
                  <a:pt x="4516831" y="1137786"/>
                </a:lnTo>
                <a:lnTo>
                  <a:pt x="4472177" y="1146810"/>
                </a:lnTo>
                <a:close/>
              </a:path>
            </a:pathLst>
          </a:custGeom>
          <a:solidFill>
            <a:srgbClr val="15688D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4" name="object 30"/>
          <p:cNvSpPr/>
          <p:nvPr/>
        </p:nvSpPr>
        <p:spPr>
          <a:xfrm>
            <a:off x="6198977" y="1872423"/>
            <a:ext cx="1477174" cy="373906"/>
          </a:xfrm>
          <a:custGeom>
            <a:avLst/>
            <a:gdLst/>
            <a:ahLst/>
            <a:cxnLst/>
            <a:rect l="l" t="t" r="r" b="b"/>
            <a:pathLst>
              <a:path w="4605910" h="1165860">
                <a:moveTo>
                  <a:pt x="124206" y="1156335"/>
                </a:moveTo>
                <a:lnTo>
                  <a:pt x="79552" y="1147310"/>
                </a:lnTo>
                <a:lnTo>
                  <a:pt x="43101" y="1122712"/>
                </a:lnTo>
                <a:lnTo>
                  <a:pt x="18532" y="1086255"/>
                </a:lnTo>
                <a:lnTo>
                  <a:pt x="9525" y="1041654"/>
                </a:lnTo>
                <a:lnTo>
                  <a:pt x="9525" y="124206"/>
                </a:lnTo>
                <a:lnTo>
                  <a:pt x="18532" y="79605"/>
                </a:lnTo>
                <a:lnTo>
                  <a:pt x="43101" y="43148"/>
                </a:lnTo>
                <a:lnTo>
                  <a:pt x="79552" y="18550"/>
                </a:lnTo>
                <a:lnTo>
                  <a:pt x="124206" y="9525"/>
                </a:lnTo>
                <a:lnTo>
                  <a:pt x="4481702" y="9525"/>
                </a:lnTo>
                <a:lnTo>
                  <a:pt x="4526356" y="18550"/>
                </a:lnTo>
                <a:lnTo>
                  <a:pt x="4562808" y="43149"/>
                </a:lnTo>
                <a:lnTo>
                  <a:pt x="4587376" y="79606"/>
                </a:lnTo>
                <a:lnTo>
                  <a:pt x="4596384" y="124206"/>
                </a:lnTo>
                <a:lnTo>
                  <a:pt x="4596384" y="1041654"/>
                </a:lnTo>
                <a:lnTo>
                  <a:pt x="4587376" y="1086255"/>
                </a:lnTo>
                <a:lnTo>
                  <a:pt x="4562808" y="1122712"/>
                </a:lnTo>
                <a:lnTo>
                  <a:pt x="4526356" y="1147311"/>
                </a:lnTo>
                <a:lnTo>
                  <a:pt x="4481702" y="115633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5" name="text 1"/>
          <p:cNvSpPr txBox="1"/>
          <p:nvPr/>
        </p:nvSpPr>
        <p:spPr>
          <a:xfrm>
            <a:off x="6337257" y="1965288"/>
            <a:ext cx="871970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solidFill>
                  <a:srgbClr val="FFFFFF"/>
                </a:solidFill>
                <a:latin typeface="Arial"/>
                <a:cs typeface="Arial"/>
              </a:rPr>
              <a:t>Patient Triaged ( direct to 1</a:t>
            </a:r>
            <a:endParaRPr sz="545">
              <a:latin typeface="Arial"/>
              <a:cs typeface="Arial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7168649" y="1967976"/>
            <a:ext cx="39242" cy="592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85" spc="3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endParaRPr sz="385">
              <a:latin typeface="Arial"/>
              <a:cs typeface="Arial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7207750" y="1965288"/>
            <a:ext cx="355675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FFFFFF"/>
                </a:solidFill>
                <a:latin typeface="Arial"/>
                <a:cs typeface="Arial"/>
              </a:rPr>
              <a:t> on call via</a:t>
            </a:r>
            <a:endParaRPr sz="577">
              <a:latin typeface="Arial"/>
              <a:cs typeface="Arial"/>
            </a:endParaRPr>
          </a:p>
        </p:txBody>
      </p:sp>
      <p:pic>
        <p:nvPicPr>
          <p:cNvPr id="36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20" y="2266246"/>
            <a:ext cx="165488" cy="137913"/>
          </a:xfrm>
          <a:prstGeom prst="rect">
            <a:avLst/>
          </a:prstGeom>
        </p:spPr>
      </p:pic>
      <p:sp>
        <p:nvSpPr>
          <p:cNvPr id="138" name="object 31"/>
          <p:cNvSpPr/>
          <p:nvPr/>
        </p:nvSpPr>
        <p:spPr>
          <a:xfrm>
            <a:off x="6202032" y="2427132"/>
            <a:ext cx="1471064" cy="367796"/>
          </a:xfrm>
          <a:custGeom>
            <a:avLst/>
            <a:gdLst/>
            <a:ahLst/>
            <a:cxnLst/>
            <a:rect l="l" t="t" r="r" b="b"/>
            <a:pathLst>
              <a:path w="4586859" h="1146809">
                <a:moveTo>
                  <a:pt x="114681" y="1146809"/>
                </a:moveTo>
                <a:lnTo>
                  <a:pt x="70027" y="1137784"/>
                </a:lnTo>
                <a:lnTo>
                  <a:pt x="33576" y="1113186"/>
                </a:lnTo>
                <a:lnTo>
                  <a:pt x="9007" y="1076729"/>
                </a:lnTo>
                <a:lnTo>
                  <a:pt x="0" y="1032128"/>
                </a:lnTo>
                <a:lnTo>
                  <a:pt x="0" y="114680"/>
                </a:lnTo>
                <a:lnTo>
                  <a:pt x="9007" y="70080"/>
                </a:lnTo>
                <a:lnTo>
                  <a:pt x="33576" y="33623"/>
                </a:lnTo>
                <a:lnTo>
                  <a:pt x="70027" y="9025"/>
                </a:lnTo>
                <a:lnTo>
                  <a:pt x="114681" y="0"/>
                </a:lnTo>
                <a:lnTo>
                  <a:pt x="4472177" y="0"/>
                </a:lnTo>
                <a:lnTo>
                  <a:pt x="4516831" y="9025"/>
                </a:lnTo>
                <a:lnTo>
                  <a:pt x="4553283" y="33623"/>
                </a:lnTo>
                <a:lnTo>
                  <a:pt x="4577851" y="70080"/>
                </a:lnTo>
                <a:lnTo>
                  <a:pt x="4586859" y="114680"/>
                </a:lnTo>
                <a:lnTo>
                  <a:pt x="4586859" y="1032128"/>
                </a:lnTo>
                <a:lnTo>
                  <a:pt x="4577851" y="1076729"/>
                </a:lnTo>
                <a:lnTo>
                  <a:pt x="4553283" y="1113186"/>
                </a:lnTo>
                <a:lnTo>
                  <a:pt x="4516831" y="1137784"/>
                </a:lnTo>
                <a:lnTo>
                  <a:pt x="4472177" y="1146809"/>
                </a:lnTo>
                <a:close/>
              </a:path>
            </a:pathLst>
          </a:custGeom>
          <a:solidFill>
            <a:srgbClr val="147199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9" name="object 32"/>
          <p:cNvSpPr/>
          <p:nvPr/>
        </p:nvSpPr>
        <p:spPr>
          <a:xfrm>
            <a:off x="6198977" y="2424077"/>
            <a:ext cx="1477174" cy="373906"/>
          </a:xfrm>
          <a:custGeom>
            <a:avLst/>
            <a:gdLst/>
            <a:ahLst/>
            <a:cxnLst/>
            <a:rect l="l" t="t" r="r" b="b"/>
            <a:pathLst>
              <a:path w="4605910" h="1165859">
                <a:moveTo>
                  <a:pt x="124206" y="1156334"/>
                </a:moveTo>
                <a:lnTo>
                  <a:pt x="79552" y="1147309"/>
                </a:lnTo>
                <a:lnTo>
                  <a:pt x="43101" y="1122711"/>
                </a:lnTo>
                <a:lnTo>
                  <a:pt x="18532" y="1086254"/>
                </a:lnTo>
                <a:lnTo>
                  <a:pt x="9525" y="1041653"/>
                </a:lnTo>
                <a:lnTo>
                  <a:pt x="9525" y="124205"/>
                </a:lnTo>
                <a:lnTo>
                  <a:pt x="18532" y="79605"/>
                </a:lnTo>
                <a:lnTo>
                  <a:pt x="43101" y="43148"/>
                </a:lnTo>
                <a:lnTo>
                  <a:pt x="79552" y="18550"/>
                </a:lnTo>
                <a:lnTo>
                  <a:pt x="124206" y="9525"/>
                </a:lnTo>
                <a:lnTo>
                  <a:pt x="4481702" y="9525"/>
                </a:lnTo>
                <a:lnTo>
                  <a:pt x="4526356" y="18550"/>
                </a:lnTo>
                <a:lnTo>
                  <a:pt x="4562808" y="43148"/>
                </a:lnTo>
                <a:lnTo>
                  <a:pt x="4587376" y="79605"/>
                </a:lnTo>
                <a:lnTo>
                  <a:pt x="4596384" y="124205"/>
                </a:lnTo>
                <a:lnTo>
                  <a:pt x="4596384" y="1041653"/>
                </a:lnTo>
                <a:lnTo>
                  <a:pt x="4587376" y="1086254"/>
                </a:lnTo>
                <a:lnTo>
                  <a:pt x="4562808" y="1122711"/>
                </a:lnTo>
                <a:lnTo>
                  <a:pt x="4526356" y="1147309"/>
                </a:lnTo>
                <a:lnTo>
                  <a:pt x="4481702" y="115633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0" name="text 1"/>
          <p:cNvSpPr txBox="1"/>
          <p:nvPr/>
        </p:nvSpPr>
        <p:spPr>
          <a:xfrm>
            <a:off x="6249768" y="2557086"/>
            <a:ext cx="1386662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solidFill>
                  <a:srgbClr val="FFFFFF"/>
                </a:solidFill>
                <a:latin typeface="Arial"/>
                <a:cs typeface="Arial"/>
              </a:rPr>
              <a:t>First on call contact patient and take history</a:t>
            </a:r>
            <a:endParaRPr sz="545">
              <a:latin typeface="Arial"/>
              <a:cs typeface="Arial"/>
            </a:endParaRPr>
          </a:p>
        </p:txBody>
      </p:sp>
      <p:pic>
        <p:nvPicPr>
          <p:cNvPr id="37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20" y="2817900"/>
            <a:ext cx="165488" cy="137914"/>
          </a:xfrm>
          <a:prstGeom prst="rect">
            <a:avLst/>
          </a:prstGeom>
        </p:spPr>
      </p:pic>
      <p:sp>
        <p:nvSpPr>
          <p:cNvPr id="141" name="object 33"/>
          <p:cNvSpPr/>
          <p:nvPr/>
        </p:nvSpPr>
        <p:spPr>
          <a:xfrm>
            <a:off x="6202032" y="2978785"/>
            <a:ext cx="1471064" cy="367797"/>
          </a:xfrm>
          <a:custGeom>
            <a:avLst/>
            <a:gdLst/>
            <a:ahLst/>
            <a:cxnLst/>
            <a:rect l="l" t="t" r="r" b="b"/>
            <a:pathLst>
              <a:path w="4586859" h="1146810">
                <a:moveTo>
                  <a:pt x="114681" y="1146810"/>
                </a:moveTo>
                <a:lnTo>
                  <a:pt x="70027" y="1137803"/>
                </a:lnTo>
                <a:lnTo>
                  <a:pt x="33576" y="1113234"/>
                </a:lnTo>
                <a:lnTo>
                  <a:pt x="9007" y="1076783"/>
                </a:lnTo>
                <a:lnTo>
                  <a:pt x="0" y="1032129"/>
                </a:lnTo>
                <a:lnTo>
                  <a:pt x="0" y="114681"/>
                </a:lnTo>
                <a:lnTo>
                  <a:pt x="9007" y="70080"/>
                </a:lnTo>
                <a:lnTo>
                  <a:pt x="33576" y="33623"/>
                </a:lnTo>
                <a:lnTo>
                  <a:pt x="70027" y="9025"/>
                </a:lnTo>
                <a:lnTo>
                  <a:pt x="114681" y="0"/>
                </a:lnTo>
                <a:lnTo>
                  <a:pt x="4472177" y="0"/>
                </a:lnTo>
                <a:lnTo>
                  <a:pt x="4516831" y="9025"/>
                </a:lnTo>
                <a:lnTo>
                  <a:pt x="4553283" y="33623"/>
                </a:lnTo>
                <a:lnTo>
                  <a:pt x="4577851" y="70080"/>
                </a:lnTo>
                <a:lnTo>
                  <a:pt x="4586859" y="114681"/>
                </a:lnTo>
                <a:lnTo>
                  <a:pt x="4586859" y="1032129"/>
                </a:lnTo>
                <a:lnTo>
                  <a:pt x="4577851" y="1076783"/>
                </a:lnTo>
                <a:lnTo>
                  <a:pt x="4553283" y="1113234"/>
                </a:lnTo>
                <a:lnTo>
                  <a:pt x="4516831" y="1137803"/>
                </a:lnTo>
                <a:lnTo>
                  <a:pt x="4472177" y="1146810"/>
                </a:lnTo>
                <a:close/>
              </a:path>
            </a:pathLst>
          </a:custGeom>
          <a:solidFill>
            <a:srgbClr val="1479A4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2" name="object 34"/>
          <p:cNvSpPr/>
          <p:nvPr/>
        </p:nvSpPr>
        <p:spPr>
          <a:xfrm>
            <a:off x="6198977" y="2975731"/>
            <a:ext cx="1477174" cy="373906"/>
          </a:xfrm>
          <a:custGeom>
            <a:avLst/>
            <a:gdLst/>
            <a:ahLst/>
            <a:cxnLst/>
            <a:rect l="l" t="t" r="r" b="b"/>
            <a:pathLst>
              <a:path w="4605910" h="1165860">
                <a:moveTo>
                  <a:pt x="124206" y="1156335"/>
                </a:moveTo>
                <a:lnTo>
                  <a:pt x="79552" y="1147328"/>
                </a:lnTo>
                <a:lnTo>
                  <a:pt x="43101" y="1122759"/>
                </a:lnTo>
                <a:lnTo>
                  <a:pt x="18532" y="1086308"/>
                </a:lnTo>
                <a:lnTo>
                  <a:pt x="9525" y="1041654"/>
                </a:lnTo>
                <a:lnTo>
                  <a:pt x="9525" y="124206"/>
                </a:lnTo>
                <a:lnTo>
                  <a:pt x="18532" y="79605"/>
                </a:lnTo>
                <a:lnTo>
                  <a:pt x="43101" y="43148"/>
                </a:lnTo>
                <a:lnTo>
                  <a:pt x="79552" y="18550"/>
                </a:lnTo>
                <a:lnTo>
                  <a:pt x="124206" y="9525"/>
                </a:lnTo>
                <a:lnTo>
                  <a:pt x="4481702" y="9525"/>
                </a:lnTo>
                <a:lnTo>
                  <a:pt x="4526356" y="18550"/>
                </a:lnTo>
                <a:lnTo>
                  <a:pt x="4562808" y="43148"/>
                </a:lnTo>
                <a:lnTo>
                  <a:pt x="4587376" y="79605"/>
                </a:lnTo>
                <a:lnTo>
                  <a:pt x="4596384" y="124206"/>
                </a:lnTo>
                <a:lnTo>
                  <a:pt x="4596384" y="1041654"/>
                </a:lnTo>
                <a:lnTo>
                  <a:pt x="4587376" y="1086308"/>
                </a:lnTo>
                <a:lnTo>
                  <a:pt x="4562808" y="1122759"/>
                </a:lnTo>
                <a:lnTo>
                  <a:pt x="4526356" y="1147328"/>
                </a:lnTo>
                <a:lnTo>
                  <a:pt x="4481702" y="115633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3" name="text 1"/>
          <p:cNvSpPr txBox="1"/>
          <p:nvPr/>
        </p:nvSpPr>
        <p:spPr>
          <a:xfrm>
            <a:off x="6284959" y="3068637"/>
            <a:ext cx="930319" cy="145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6" spc="3" dirty="0">
                <a:solidFill>
                  <a:srgbClr val="FFFFFF"/>
                </a:solidFill>
                <a:latin typeface="Arial"/>
                <a:cs typeface="Arial"/>
              </a:rPr>
              <a:t>Audiology emailed to arrange audiogram (</a:t>
            </a:r>
            <a:endParaRPr sz="353">
              <a:latin typeface="Arial"/>
              <a:cs typeface="Arial"/>
            </a:endParaRPr>
          </a:p>
          <a:p>
            <a:pPr marL="415924"/>
            <a:r>
              <a:rPr sz="577" spc="3" dirty="0">
                <a:solidFill>
                  <a:srgbClr val="FFFFFF"/>
                </a:solidFill>
                <a:latin typeface="Arial"/>
                <a:cs typeface="Arial"/>
              </a:rPr>
              <a:t>Aim &lt;24 hours)</a:t>
            </a:r>
            <a:endParaRPr sz="577">
              <a:latin typeface="Arial"/>
              <a:cs typeface="Arial"/>
            </a:endParaRPr>
          </a:p>
        </p:txBody>
      </p:sp>
      <p:pic>
        <p:nvPicPr>
          <p:cNvPr id="38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20" y="3369554"/>
            <a:ext cx="165488" cy="137914"/>
          </a:xfrm>
          <a:prstGeom prst="rect">
            <a:avLst/>
          </a:prstGeom>
        </p:spPr>
      </p:pic>
      <p:sp>
        <p:nvSpPr>
          <p:cNvPr id="144" name="object 35"/>
          <p:cNvSpPr/>
          <p:nvPr/>
        </p:nvSpPr>
        <p:spPr>
          <a:xfrm>
            <a:off x="6202032" y="3530480"/>
            <a:ext cx="1471064" cy="367756"/>
          </a:xfrm>
          <a:custGeom>
            <a:avLst/>
            <a:gdLst/>
            <a:ahLst/>
            <a:cxnLst/>
            <a:rect l="l" t="t" r="r" b="b"/>
            <a:pathLst>
              <a:path w="4586859" h="1146683">
                <a:moveTo>
                  <a:pt x="114681" y="1146683"/>
                </a:moveTo>
                <a:lnTo>
                  <a:pt x="70027" y="1137676"/>
                </a:lnTo>
                <a:lnTo>
                  <a:pt x="33576" y="1113107"/>
                </a:lnTo>
                <a:lnTo>
                  <a:pt x="9007" y="1076656"/>
                </a:lnTo>
                <a:lnTo>
                  <a:pt x="0" y="1032002"/>
                </a:lnTo>
                <a:lnTo>
                  <a:pt x="0" y="114554"/>
                </a:lnTo>
                <a:lnTo>
                  <a:pt x="9007" y="69973"/>
                </a:lnTo>
                <a:lnTo>
                  <a:pt x="33576" y="33560"/>
                </a:lnTo>
                <a:lnTo>
                  <a:pt x="70027" y="9005"/>
                </a:lnTo>
                <a:lnTo>
                  <a:pt x="114681" y="0"/>
                </a:lnTo>
                <a:lnTo>
                  <a:pt x="4472177" y="0"/>
                </a:lnTo>
                <a:lnTo>
                  <a:pt x="4516831" y="9005"/>
                </a:lnTo>
                <a:lnTo>
                  <a:pt x="4553283" y="33560"/>
                </a:lnTo>
                <a:lnTo>
                  <a:pt x="4577851" y="69973"/>
                </a:lnTo>
                <a:lnTo>
                  <a:pt x="4586859" y="114554"/>
                </a:lnTo>
                <a:lnTo>
                  <a:pt x="4586859" y="1032002"/>
                </a:lnTo>
                <a:lnTo>
                  <a:pt x="4577851" y="1076656"/>
                </a:lnTo>
                <a:lnTo>
                  <a:pt x="4553283" y="1113107"/>
                </a:lnTo>
                <a:lnTo>
                  <a:pt x="4516831" y="1137676"/>
                </a:lnTo>
                <a:lnTo>
                  <a:pt x="4472177" y="1146683"/>
                </a:lnTo>
                <a:close/>
              </a:path>
            </a:pathLst>
          </a:custGeom>
          <a:solidFill>
            <a:srgbClr val="1382B0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5" name="object 36"/>
          <p:cNvSpPr/>
          <p:nvPr/>
        </p:nvSpPr>
        <p:spPr>
          <a:xfrm>
            <a:off x="6198977" y="3527426"/>
            <a:ext cx="1477174" cy="373865"/>
          </a:xfrm>
          <a:custGeom>
            <a:avLst/>
            <a:gdLst/>
            <a:ahLst/>
            <a:cxnLst/>
            <a:rect l="l" t="t" r="r" b="b"/>
            <a:pathLst>
              <a:path w="4605910" h="1165733">
                <a:moveTo>
                  <a:pt x="124206" y="1156208"/>
                </a:moveTo>
                <a:lnTo>
                  <a:pt x="79552" y="1147201"/>
                </a:lnTo>
                <a:lnTo>
                  <a:pt x="43101" y="1122632"/>
                </a:lnTo>
                <a:lnTo>
                  <a:pt x="18532" y="1086181"/>
                </a:lnTo>
                <a:lnTo>
                  <a:pt x="9525" y="1041527"/>
                </a:lnTo>
                <a:lnTo>
                  <a:pt x="9525" y="124079"/>
                </a:lnTo>
                <a:lnTo>
                  <a:pt x="18532" y="79498"/>
                </a:lnTo>
                <a:lnTo>
                  <a:pt x="43101" y="43085"/>
                </a:lnTo>
                <a:lnTo>
                  <a:pt x="79552" y="18530"/>
                </a:lnTo>
                <a:lnTo>
                  <a:pt x="124206" y="9525"/>
                </a:lnTo>
                <a:lnTo>
                  <a:pt x="4481702" y="9525"/>
                </a:lnTo>
                <a:lnTo>
                  <a:pt x="4526356" y="18530"/>
                </a:lnTo>
                <a:lnTo>
                  <a:pt x="4562808" y="43085"/>
                </a:lnTo>
                <a:lnTo>
                  <a:pt x="4587376" y="79498"/>
                </a:lnTo>
                <a:lnTo>
                  <a:pt x="4596384" y="124079"/>
                </a:lnTo>
                <a:lnTo>
                  <a:pt x="4596384" y="1041527"/>
                </a:lnTo>
                <a:lnTo>
                  <a:pt x="4587376" y="1086181"/>
                </a:lnTo>
                <a:lnTo>
                  <a:pt x="4562808" y="1122632"/>
                </a:lnTo>
                <a:lnTo>
                  <a:pt x="4526356" y="1147201"/>
                </a:lnTo>
                <a:lnTo>
                  <a:pt x="4481702" y="11562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6" name="text 1"/>
          <p:cNvSpPr txBox="1"/>
          <p:nvPr/>
        </p:nvSpPr>
        <p:spPr>
          <a:xfrm>
            <a:off x="6241459" y="3620332"/>
            <a:ext cx="1161728" cy="1569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3" spc="3" dirty="0">
                <a:solidFill>
                  <a:srgbClr val="FFFFFF"/>
                </a:solidFill>
                <a:latin typeface="Arial"/>
                <a:cs typeface="Arial"/>
              </a:rPr>
              <a:t>Local Audio department contact patient and</a:t>
            </a:r>
            <a:endParaRPr sz="417">
              <a:latin typeface="Arial"/>
              <a:cs typeface="Arial"/>
            </a:endParaRPr>
          </a:p>
          <a:p>
            <a:pPr marL="294225"/>
            <a:r>
              <a:rPr sz="577" spc="3" dirty="0">
                <a:solidFill>
                  <a:srgbClr val="FFFFFF"/>
                </a:solidFill>
                <a:latin typeface="Arial"/>
                <a:cs typeface="Arial"/>
              </a:rPr>
              <a:t>upload audiogram to ECR</a:t>
            </a:r>
            <a:endParaRPr sz="577">
              <a:latin typeface="Arial"/>
              <a:cs typeface="Arial"/>
            </a:endParaRPr>
          </a:p>
        </p:txBody>
      </p:sp>
      <p:pic>
        <p:nvPicPr>
          <p:cNvPr id="39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20" y="3921208"/>
            <a:ext cx="165488" cy="137914"/>
          </a:xfrm>
          <a:prstGeom prst="rect">
            <a:avLst/>
          </a:prstGeom>
        </p:spPr>
      </p:pic>
      <p:sp>
        <p:nvSpPr>
          <p:cNvPr id="147" name="object 37"/>
          <p:cNvSpPr/>
          <p:nvPr/>
        </p:nvSpPr>
        <p:spPr>
          <a:xfrm>
            <a:off x="6202032" y="4082134"/>
            <a:ext cx="1471064" cy="367756"/>
          </a:xfrm>
          <a:custGeom>
            <a:avLst/>
            <a:gdLst/>
            <a:ahLst/>
            <a:cxnLst/>
            <a:rect l="l" t="t" r="r" b="b"/>
            <a:pathLst>
              <a:path w="4586859" h="1146683">
                <a:moveTo>
                  <a:pt x="114681" y="1146683"/>
                </a:moveTo>
                <a:lnTo>
                  <a:pt x="70027" y="1137676"/>
                </a:lnTo>
                <a:lnTo>
                  <a:pt x="33576" y="1113107"/>
                </a:lnTo>
                <a:lnTo>
                  <a:pt x="9007" y="1076656"/>
                </a:lnTo>
                <a:lnTo>
                  <a:pt x="0" y="1032002"/>
                </a:lnTo>
                <a:lnTo>
                  <a:pt x="0" y="114681"/>
                </a:lnTo>
                <a:lnTo>
                  <a:pt x="9007" y="70027"/>
                </a:lnTo>
                <a:lnTo>
                  <a:pt x="33576" y="33576"/>
                </a:lnTo>
                <a:lnTo>
                  <a:pt x="70027" y="9007"/>
                </a:lnTo>
                <a:lnTo>
                  <a:pt x="114681" y="0"/>
                </a:lnTo>
                <a:lnTo>
                  <a:pt x="4472177" y="0"/>
                </a:lnTo>
                <a:lnTo>
                  <a:pt x="4516831" y="9007"/>
                </a:lnTo>
                <a:lnTo>
                  <a:pt x="4553283" y="33576"/>
                </a:lnTo>
                <a:lnTo>
                  <a:pt x="4577851" y="70027"/>
                </a:lnTo>
                <a:lnTo>
                  <a:pt x="4586859" y="114681"/>
                </a:lnTo>
                <a:lnTo>
                  <a:pt x="4586859" y="1032002"/>
                </a:lnTo>
                <a:lnTo>
                  <a:pt x="4577851" y="1076656"/>
                </a:lnTo>
                <a:lnTo>
                  <a:pt x="4553283" y="1113107"/>
                </a:lnTo>
                <a:lnTo>
                  <a:pt x="4516831" y="1137676"/>
                </a:lnTo>
                <a:lnTo>
                  <a:pt x="4472177" y="1146683"/>
                </a:lnTo>
                <a:close/>
              </a:path>
            </a:pathLst>
          </a:custGeom>
          <a:solidFill>
            <a:srgbClr val="128BB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8" name="object 38"/>
          <p:cNvSpPr/>
          <p:nvPr/>
        </p:nvSpPr>
        <p:spPr>
          <a:xfrm>
            <a:off x="6198977" y="4079080"/>
            <a:ext cx="1477174" cy="373865"/>
          </a:xfrm>
          <a:custGeom>
            <a:avLst/>
            <a:gdLst/>
            <a:ahLst/>
            <a:cxnLst/>
            <a:rect l="l" t="t" r="r" b="b"/>
            <a:pathLst>
              <a:path w="4605910" h="1165733">
                <a:moveTo>
                  <a:pt x="124206" y="1156208"/>
                </a:moveTo>
                <a:lnTo>
                  <a:pt x="79552" y="1147201"/>
                </a:lnTo>
                <a:lnTo>
                  <a:pt x="43101" y="1122632"/>
                </a:lnTo>
                <a:lnTo>
                  <a:pt x="18532" y="1086181"/>
                </a:lnTo>
                <a:lnTo>
                  <a:pt x="9525" y="1041527"/>
                </a:lnTo>
                <a:lnTo>
                  <a:pt x="9525" y="124206"/>
                </a:lnTo>
                <a:lnTo>
                  <a:pt x="18532" y="79552"/>
                </a:lnTo>
                <a:lnTo>
                  <a:pt x="43101" y="43101"/>
                </a:lnTo>
                <a:lnTo>
                  <a:pt x="79552" y="18532"/>
                </a:lnTo>
                <a:lnTo>
                  <a:pt x="124206" y="9525"/>
                </a:lnTo>
                <a:lnTo>
                  <a:pt x="4481702" y="9525"/>
                </a:lnTo>
                <a:lnTo>
                  <a:pt x="4526356" y="18532"/>
                </a:lnTo>
                <a:lnTo>
                  <a:pt x="4562808" y="43101"/>
                </a:lnTo>
                <a:lnTo>
                  <a:pt x="4587376" y="79552"/>
                </a:lnTo>
                <a:lnTo>
                  <a:pt x="4596384" y="124206"/>
                </a:lnTo>
                <a:lnTo>
                  <a:pt x="4596384" y="1041527"/>
                </a:lnTo>
                <a:lnTo>
                  <a:pt x="4587376" y="1086181"/>
                </a:lnTo>
                <a:lnTo>
                  <a:pt x="4562808" y="1122632"/>
                </a:lnTo>
                <a:lnTo>
                  <a:pt x="4526356" y="1147201"/>
                </a:lnTo>
                <a:lnTo>
                  <a:pt x="4481702" y="11562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49" name="text 1"/>
          <p:cNvSpPr txBox="1"/>
          <p:nvPr/>
        </p:nvSpPr>
        <p:spPr>
          <a:xfrm>
            <a:off x="6256611" y="4131785"/>
            <a:ext cx="1374287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3692"/>
            <a:r>
              <a:rPr sz="577" spc="3" dirty="0">
                <a:solidFill>
                  <a:srgbClr val="FFFFFF"/>
                </a:solidFill>
                <a:latin typeface="Arial"/>
                <a:cs typeface="Arial"/>
              </a:rPr>
              <a:t>First on call check ECR and review</a:t>
            </a:r>
            <a:endParaRPr sz="577">
              <a:latin typeface="Arial"/>
              <a:cs typeface="Arial"/>
            </a:endParaRPr>
          </a:p>
          <a:p>
            <a:r>
              <a:rPr sz="558" spc="3" dirty="0">
                <a:solidFill>
                  <a:srgbClr val="FFFFFF"/>
                </a:solidFill>
                <a:latin typeface="Arial"/>
                <a:cs typeface="Arial"/>
              </a:rPr>
              <a:t>audiograms patients then contacted  in line</a:t>
            </a:r>
            <a:endParaRPr sz="545">
              <a:latin typeface="Arial"/>
              <a:cs typeface="Arial"/>
            </a:endParaRPr>
          </a:p>
        </p:txBody>
      </p:sp>
      <p:pic>
        <p:nvPicPr>
          <p:cNvPr id="40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20" y="4472862"/>
            <a:ext cx="165488" cy="137914"/>
          </a:xfrm>
          <a:prstGeom prst="rect">
            <a:avLst/>
          </a:prstGeom>
        </p:spPr>
      </p:pic>
      <p:sp>
        <p:nvSpPr>
          <p:cNvPr id="150" name="object 39"/>
          <p:cNvSpPr/>
          <p:nvPr/>
        </p:nvSpPr>
        <p:spPr>
          <a:xfrm>
            <a:off x="6162401" y="4633789"/>
            <a:ext cx="1550366" cy="580206"/>
          </a:xfrm>
          <a:custGeom>
            <a:avLst/>
            <a:gdLst/>
            <a:ahLst/>
            <a:cxnLst/>
            <a:rect l="l" t="t" r="r" b="b"/>
            <a:pathLst>
              <a:path w="4834128" h="1809115">
                <a:moveTo>
                  <a:pt x="180848" y="1809115"/>
                </a:moveTo>
                <a:lnTo>
                  <a:pt x="110425" y="1794893"/>
                </a:lnTo>
                <a:lnTo>
                  <a:pt x="52944" y="1756108"/>
                </a:lnTo>
                <a:lnTo>
                  <a:pt x="14203" y="1698583"/>
                </a:lnTo>
                <a:lnTo>
                  <a:pt x="0" y="1628140"/>
                </a:lnTo>
                <a:lnTo>
                  <a:pt x="0" y="180848"/>
                </a:lnTo>
                <a:lnTo>
                  <a:pt x="14202" y="110478"/>
                </a:lnTo>
                <a:lnTo>
                  <a:pt x="52943" y="52991"/>
                </a:lnTo>
                <a:lnTo>
                  <a:pt x="110424" y="14220"/>
                </a:lnTo>
                <a:lnTo>
                  <a:pt x="180848" y="0"/>
                </a:lnTo>
                <a:lnTo>
                  <a:pt x="4653154" y="0"/>
                </a:lnTo>
                <a:lnTo>
                  <a:pt x="4723596" y="14220"/>
                </a:lnTo>
                <a:lnTo>
                  <a:pt x="4781120" y="52991"/>
                </a:lnTo>
                <a:lnTo>
                  <a:pt x="4819904" y="110478"/>
                </a:lnTo>
                <a:lnTo>
                  <a:pt x="4834128" y="180848"/>
                </a:lnTo>
                <a:lnTo>
                  <a:pt x="4834128" y="1628140"/>
                </a:lnTo>
                <a:lnTo>
                  <a:pt x="4819906" y="1698583"/>
                </a:lnTo>
                <a:lnTo>
                  <a:pt x="4781122" y="1756108"/>
                </a:lnTo>
                <a:lnTo>
                  <a:pt x="4723598" y="1794893"/>
                </a:lnTo>
                <a:lnTo>
                  <a:pt x="4653154" y="1809115"/>
                </a:lnTo>
                <a:close/>
              </a:path>
            </a:pathLst>
          </a:custGeom>
          <a:solidFill>
            <a:srgbClr val="1194C8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1" name="object 40"/>
          <p:cNvSpPr/>
          <p:nvPr/>
        </p:nvSpPr>
        <p:spPr>
          <a:xfrm>
            <a:off x="6159346" y="4630734"/>
            <a:ext cx="1556476" cy="586316"/>
          </a:xfrm>
          <a:custGeom>
            <a:avLst/>
            <a:gdLst/>
            <a:ahLst/>
            <a:cxnLst/>
            <a:rect l="l" t="t" r="r" b="b"/>
            <a:pathLst>
              <a:path w="4853179" h="1828165">
                <a:moveTo>
                  <a:pt x="190373" y="1818640"/>
                </a:moveTo>
                <a:lnTo>
                  <a:pt x="119950" y="1804418"/>
                </a:lnTo>
                <a:lnTo>
                  <a:pt x="62469" y="1765633"/>
                </a:lnTo>
                <a:lnTo>
                  <a:pt x="23728" y="1708108"/>
                </a:lnTo>
                <a:lnTo>
                  <a:pt x="9525" y="1637665"/>
                </a:lnTo>
                <a:lnTo>
                  <a:pt x="9525" y="190373"/>
                </a:lnTo>
                <a:lnTo>
                  <a:pt x="23727" y="120003"/>
                </a:lnTo>
                <a:lnTo>
                  <a:pt x="62468" y="62516"/>
                </a:lnTo>
                <a:lnTo>
                  <a:pt x="119949" y="23745"/>
                </a:lnTo>
                <a:lnTo>
                  <a:pt x="190373" y="9525"/>
                </a:lnTo>
                <a:lnTo>
                  <a:pt x="4662679" y="9525"/>
                </a:lnTo>
                <a:lnTo>
                  <a:pt x="4733121" y="23745"/>
                </a:lnTo>
                <a:lnTo>
                  <a:pt x="4790645" y="62516"/>
                </a:lnTo>
                <a:lnTo>
                  <a:pt x="4829429" y="120003"/>
                </a:lnTo>
                <a:lnTo>
                  <a:pt x="4843653" y="190373"/>
                </a:lnTo>
                <a:lnTo>
                  <a:pt x="4843653" y="1637665"/>
                </a:lnTo>
                <a:lnTo>
                  <a:pt x="4829431" y="1708108"/>
                </a:lnTo>
                <a:lnTo>
                  <a:pt x="4790647" y="1765633"/>
                </a:lnTo>
                <a:lnTo>
                  <a:pt x="4733123" y="1804418"/>
                </a:lnTo>
                <a:lnTo>
                  <a:pt x="4662679" y="181864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2" name="text 1"/>
          <p:cNvSpPr txBox="1"/>
          <p:nvPr/>
        </p:nvSpPr>
        <p:spPr>
          <a:xfrm>
            <a:off x="6230502" y="4661997"/>
            <a:ext cx="1113766" cy="1494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94" spc="3" dirty="0">
                <a:solidFill>
                  <a:srgbClr val="FFFFFF"/>
                </a:solidFill>
                <a:latin typeface="Arial"/>
                <a:cs typeface="Arial"/>
              </a:rPr>
              <a:t>1) SSNHL &lt; 2 weeks; PO Steroid 1mg/kg , MRI</a:t>
            </a:r>
            <a:endParaRPr sz="385">
              <a:latin typeface="Arial"/>
              <a:cs typeface="Arial"/>
            </a:endParaRPr>
          </a:p>
          <a:p>
            <a:pPr marL="365094"/>
            <a:r>
              <a:rPr sz="577" spc="3" dirty="0">
                <a:solidFill>
                  <a:srgbClr val="FFFFFF"/>
                </a:solidFill>
                <a:latin typeface="Arial"/>
                <a:cs typeface="Arial"/>
              </a:rPr>
              <a:t>IAM and 2 week audio</a:t>
            </a:r>
            <a:endParaRPr sz="577">
              <a:latin typeface="Arial"/>
              <a:cs typeface="Arial"/>
            </a:endParaRPr>
          </a:p>
        </p:txBody>
      </p:sp>
      <p:sp>
        <p:nvSpPr>
          <p:cNvPr id="153" name="text 1"/>
          <p:cNvSpPr txBox="1"/>
          <p:nvPr/>
        </p:nvSpPr>
        <p:spPr>
          <a:xfrm>
            <a:off x="6349272" y="4854263"/>
            <a:ext cx="1211678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solidFill>
                  <a:srgbClr val="FFFFFF"/>
                </a:solidFill>
                <a:latin typeface="Arial"/>
                <a:cs typeface="Arial"/>
              </a:rPr>
              <a:t>2) SSNHL &gt;2 weeks/ Fail PO steroids ;</a:t>
            </a:r>
            <a:endParaRPr sz="513">
              <a:latin typeface="Arial"/>
              <a:cs typeface="Arial"/>
            </a:endParaRPr>
          </a:p>
        </p:txBody>
      </p:sp>
      <p:sp>
        <p:nvSpPr>
          <p:cNvPr id="154" name="text 1"/>
          <p:cNvSpPr txBox="1"/>
          <p:nvPr/>
        </p:nvSpPr>
        <p:spPr>
          <a:xfrm>
            <a:off x="6646442" y="4966190"/>
            <a:ext cx="616451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solidFill>
                  <a:srgbClr val="FFFFFF"/>
                </a:solidFill>
                <a:latin typeface="Arial"/>
                <a:cs typeface="Arial"/>
              </a:rPr>
              <a:t>IT Dex x3 in 1 week</a:t>
            </a:r>
            <a:endParaRPr sz="513">
              <a:latin typeface="Arial"/>
              <a:cs typeface="Arial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6442139" y="5078118"/>
            <a:ext cx="1011431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solidFill>
                  <a:srgbClr val="FFFFFF"/>
                </a:solidFill>
                <a:latin typeface="Arial"/>
                <a:cs typeface="Arial"/>
              </a:rPr>
              <a:t>3) Conductive: Urgent ENT OPD</a:t>
            </a:r>
            <a:endParaRPr sz="513">
              <a:latin typeface="Arial"/>
              <a:cs typeface="Arial"/>
            </a:endParaRP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20" y="5236966"/>
            <a:ext cx="165488" cy="137914"/>
          </a:xfrm>
          <a:prstGeom prst="rect">
            <a:avLst/>
          </a:prstGeom>
        </p:spPr>
      </p:pic>
      <p:sp>
        <p:nvSpPr>
          <p:cNvPr id="156" name="object 41"/>
          <p:cNvSpPr/>
          <p:nvPr/>
        </p:nvSpPr>
        <p:spPr>
          <a:xfrm>
            <a:off x="6202032" y="5397892"/>
            <a:ext cx="1471064" cy="367756"/>
          </a:xfrm>
          <a:custGeom>
            <a:avLst/>
            <a:gdLst/>
            <a:ahLst/>
            <a:cxnLst/>
            <a:rect l="l" t="t" r="r" b="b"/>
            <a:pathLst>
              <a:path w="4586859" h="1146684">
                <a:moveTo>
                  <a:pt x="114681" y="1146684"/>
                </a:moveTo>
                <a:lnTo>
                  <a:pt x="70027" y="1137676"/>
                </a:lnTo>
                <a:lnTo>
                  <a:pt x="33576" y="1113108"/>
                </a:lnTo>
                <a:lnTo>
                  <a:pt x="9007" y="1076658"/>
                </a:lnTo>
                <a:lnTo>
                  <a:pt x="0" y="1032004"/>
                </a:lnTo>
                <a:lnTo>
                  <a:pt x="0" y="114682"/>
                </a:lnTo>
                <a:lnTo>
                  <a:pt x="9007" y="70028"/>
                </a:lnTo>
                <a:lnTo>
                  <a:pt x="33576" y="33576"/>
                </a:lnTo>
                <a:lnTo>
                  <a:pt x="70027" y="9008"/>
                </a:lnTo>
                <a:lnTo>
                  <a:pt x="114681" y="0"/>
                </a:lnTo>
                <a:lnTo>
                  <a:pt x="4472177" y="0"/>
                </a:lnTo>
                <a:lnTo>
                  <a:pt x="4516831" y="9008"/>
                </a:lnTo>
                <a:lnTo>
                  <a:pt x="4553283" y="33576"/>
                </a:lnTo>
                <a:lnTo>
                  <a:pt x="4577851" y="70028"/>
                </a:lnTo>
                <a:lnTo>
                  <a:pt x="4586859" y="114682"/>
                </a:lnTo>
                <a:lnTo>
                  <a:pt x="4586859" y="1032004"/>
                </a:lnTo>
                <a:lnTo>
                  <a:pt x="4577851" y="1076658"/>
                </a:lnTo>
                <a:lnTo>
                  <a:pt x="4553283" y="1113108"/>
                </a:lnTo>
                <a:lnTo>
                  <a:pt x="4516831" y="1137676"/>
                </a:lnTo>
                <a:lnTo>
                  <a:pt x="4472177" y="1146684"/>
                </a:lnTo>
                <a:close/>
              </a:path>
            </a:pathLst>
          </a:custGeom>
          <a:solidFill>
            <a:srgbClr val="0F9ED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2" name="object 42"/>
          <p:cNvSpPr/>
          <p:nvPr/>
        </p:nvSpPr>
        <p:spPr>
          <a:xfrm>
            <a:off x="6198977" y="5394838"/>
            <a:ext cx="1477174" cy="373865"/>
          </a:xfrm>
          <a:custGeom>
            <a:avLst/>
            <a:gdLst/>
            <a:ahLst/>
            <a:cxnLst/>
            <a:rect l="l" t="t" r="r" b="b"/>
            <a:pathLst>
              <a:path w="4605910" h="1165732">
                <a:moveTo>
                  <a:pt x="124206" y="1156208"/>
                </a:moveTo>
                <a:lnTo>
                  <a:pt x="79552" y="1147200"/>
                </a:lnTo>
                <a:lnTo>
                  <a:pt x="43101" y="1122632"/>
                </a:lnTo>
                <a:lnTo>
                  <a:pt x="18532" y="1086182"/>
                </a:lnTo>
                <a:lnTo>
                  <a:pt x="9525" y="1041528"/>
                </a:lnTo>
                <a:lnTo>
                  <a:pt x="9525" y="124206"/>
                </a:lnTo>
                <a:lnTo>
                  <a:pt x="18532" y="79552"/>
                </a:lnTo>
                <a:lnTo>
                  <a:pt x="43101" y="43100"/>
                </a:lnTo>
                <a:lnTo>
                  <a:pt x="79552" y="18532"/>
                </a:lnTo>
                <a:lnTo>
                  <a:pt x="124206" y="9524"/>
                </a:lnTo>
                <a:lnTo>
                  <a:pt x="4481702" y="9524"/>
                </a:lnTo>
                <a:lnTo>
                  <a:pt x="4526356" y="18532"/>
                </a:lnTo>
                <a:lnTo>
                  <a:pt x="4562808" y="43100"/>
                </a:lnTo>
                <a:lnTo>
                  <a:pt x="4587376" y="79552"/>
                </a:lnTo>
                <a:lnTo>
                  <a:pt x="4596384" y="124206"/>
                </a:lnTo>
                <a:lnTo>
                  <a:pt x="4596384" y="1041528"/>
                </a:lnTo>
                <a:lnTo>
                  <a:pt x="4587376" y="1086182"/>
                </a:lnTo>
                <a:lnTo>
                  <a:pt x="4562808" y="1122632"/>
                </a:lnTo>
                <a:lnTo>
                  <a:pt x="4526356" y="1147200"/>
                </a:lnTo>
                <a:lnTo>
                  <a:pt x="4481702" y="11562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7" name="text 1"/>
          <p:cNvSpPr txBox="1"/>
          <p:nvPr/>
        </p:nvSpPr>
        <p:spPr>
          <a:xfrm>
            <a:off x="6281049" y="5447625"/>
            <a:ext cx="1353191" cy="1717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solidFill>
                  <a:srgbClr val="FFFFFF"/>
                </a:solidFill>
                <a:latin typeface="Arial"/>
                <a:cs typeface="Arial"/>
              </a:rPr>
              <a:t>OP Follow up with consultant otologist for</a:t>
            </a:r>
            <a:endParaRPr sz="513">
              <a:latin typeface="Arial"/>
              <a:cs typeface="Arial"/>
            </a:endParaRPr>
          </a:p>
          <a:p>
            <a:pPr marL="45942"/>
            <a:r>
              <a:rPr sz="577" spc="3" dirty="0">
                <a:solidFill>
                  <a:srgbClr val="FFFFFF"/>
                </a:solidFill>
                <a:latin typeface="Arial"/>
                <a:cs typeface="Arial"/>
              </a:rPr>
              <a:t>final audiogram, MRI results +- Hearing</a:t>
            </a:r>
            <a:endParaRPr sz="577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110949" y="4144208"/>
            <a:ext cx="2545983" cy="1665715"/>
          </a:xfrm>
          <a:custGeom>
            <a:avLst/>
            <a:gdLst/>
            <a:ahLst/>
            <a:cxnLst/>
            <a:rect l="l" t="t" r="r" b="b"/>
            <a:pathLst>
              <a:path w="7938516" h="5193793">
                <a:moveTo>
                  <a:pt x="888" y="889"/>
                </a:moveTo>
                <a:lnTo>
                  <a:pt x="7937626" y="889"/>
                </a:lnTo>
                <a:lnTo>
                  <a:pt x="7937626" y="5192903"/>
                </a:lnTo>
                <a:lnTo>
                  <a:pt x="888" y="5192903"/>
                </a:lnTo>
                <a:close/>
              </a:path>
            </a:pathLst>
          </a:custGeom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4" name="object 44"/>
          <p:cNvSpPr/>
          <p:nvPr/>
        </p:nvSpPr>
        <p:spPr>
          <a:xfrm>
            <a:off x="8282201" y="4352116"/>
            <a:ext cx="2331169" cy="997979"/>
          </a:xfrm>
          <a:custGeom>
            <a:avLst/>
            <a:gdLst/>
            <a:ahLst/>
            <a:cxnLst/>
            <a:rect l="l" t="t" r="r" b="b"/>
            <a:pathLst>
              <a:path w="7268716" h="3111754">
                <a:moveTo>
                  <a:pt x="4762" y="4763"/>
                </a:moveTo>
                <a:lnTo>
                  <a:pt x="7263954" y="4763"/>
                </a:lnTo>
                <a:close/>
              </a:path>
              <a:path w="7268716" h="3111754">
                <a:moveTo>
                  <a:pt x="4762" y="350076"/>
                </a:moveTo>
                <a:lnTo>
                  <a:pt x="7263954" y="350076"/>
                </a:lnTo>
                <a:close/>
              </a:path>
              <a:path w="7268716" h="3111754">
                <a:moveTo>
                  <a:pt x="4762" y="694500"/>
                </a:moveTo>
                <a:lnTo>
                  <a:pt x="7263954" y="694500"/>
                </a:lnTo>
                <a:close/>
              </a:path>
              <a:path w="7268716" h="3111754">
                <a:moveTo>
                  <a:pt x="4762" y="1038924"/>
                </a:moveTo>
                <a:lnTo>
                  <a:pt x="7263954" y="1038924"/>
                </a:lnTo>
                <a:close/>
              </a:path>
              <a:path w="7268716" h="3111754">
                <a:moveTo>
                  <a:pt x="4762" y="1383348"/>
                </a:moveTo>
                <a:lnTo>
                  <a:pt x="7263954" y="1383348"/>
                </a:lnTo>
                <a:close/>
              </a:path>
              <a:path w="7268716" h="3111754">
                <a:moveTo>
                  <a:pt x="4762" y="1727772"/>
                </a:moveTo>
                <a:lnTo>
                  <a:pt x="7263954" y="1727772"/>
                </a:lnTo>
                <a:close/>
              </a:path>
              <a:path w="7268716" h="3111754">
                <a:moveTo>
                  <a:pt x="4762" y="2073720"/>
                </a:moveTo>
                <a:lnTo>
                  <a:pt x="7263954" y="2073720"/>
                </a:lnTo>
                <a:close/>
              </a:path>
              <a:path w="7268716" h="3111754">
                <a:moveTo>
                  <a:pt x="4762" y="2418144"/>
                </a:moveTo>
                <a:lnTo>
                  <a:pt x="7263954" y="2418144"/>
                </a:lnTo>
                <a:close/>
              </a:path>
              <a:path w="7268716" h="3111754">
                <a:moveTo>
                  <a:pt x="4762" y="2762568"/>
                </a:moveTo>
                <a:lnTo>
                  <a:pt x="7263954" y="2762568"/>
                </a:lnTo>
                <a:close/>
              </a:path>
              <a:path w="7268716" h="3111754">
                <a:moveTo>
                  <a:pt x="4762" y="3106992"/>
                </a:moveTo>
                <a:lnTo>
                  <a:pt x="7263954" y="3106992"/>
                </a:lnTo>
                <a:close/>
              </a:path>
            </a:pathLst>
          </a:custGeom>
          <a:ln w="9525">
            <a:solidFill>
              <a:srgbClr val="E0E0E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5" name="object 45"/>
          <p:cNvSpPr/>
          <p:nvPr/>
        </p:nvSpPr>
        <p:spPr>
          <a:xfrm>
            <a:off x="8340994" y="4464390"/>
            <a:ext cx="2213623" cy="994761"/>
          </a:xfrm>
          <a:custGeom>
            <a:avLst/>
            <a:gdLst/>
            <a:ahLst/>
            <a:cxnLst/>
            <a:rect l="l" t="t" r="r" b="b"/>
            <a:pathLst>
              <a:path w="6902198" h="3101720">
                <a:moveTo>
                  <a:pt x="0" y="3101720"/>
                </a:moveTo>
                <a:lnTo>
                  <a:pt x="0" y="0"/>
                </a:lnTo>
                <a:lnTo>
                  <a:pt x="161544" y="0"/>
                </a:lnTo>
                <a:lnTo>
                  <a:pt x="161544" y="3101720"/>
                </a:lnTo>
                <a:close/>
              </a:path>
              <a:path w="6902198" h="3101720">
                <a:moveTo>
                  <a:pt x="518160" y="3101720"/>
                </a:moveTo>
                <a:lnTo>
                  <a:pt x="518160" y="1895856"/>
                </a:lnTo>
                <a:lnTo>
                  <a:pt x="679704" y="1895856"/>
                </a:lnTo>
                <a:lnTo>
                  <a:pt x="679704" y="3101720"/>
                </a:lnTo>
                <a:close/>
              </a:path>
              <a:path w="6902198" h="3101720">
                <a:moveTo>
                  <a:pt x="1036320" y="3101720"/>
                </a:moveTo>
                <a:lnTo>
                  <a:pt x="1036320" y="2240280"/>
                </a:lnTo>
                <a:lnTo>
                  <a:pt x="1199388" y="2240280"/>
                </a:lnTo>
                <a:lnTo>
                  <a:pt x="1199388" y="3101720"/>
                </a:lnTo>
                <a:close/>
              </a:path>
              <a:path w="6902198" h="3101720">
                <a:moveTo>
                  <a:pt x="1554480" y="3101720"/>
                </a:moveTo>
                <a:lnTo>
                  <a:pt x="1554480" y="2929128"/>
                </a:lnTo>
                <a:lnTo>
                  <a:pt x="1717548" y="2929128"/>
                </a:lnTo>
                <a:lnTo>
                  <a:pt x="1717548" y="3101720"/>
                </a:lnTo>
                <a:close/>
              </a:path>
              <a:path w="6902198" h="3101720">
                <a:moveTo>
                  <a:pt x="2074164" y="3101720"/>
                </a:moveTo>
                <a:lnTo>
                  <a:pt x="2074164" y="2412492"/>
                </a:lnTo>
                <a:lnTo>
                  <a:pt x="2235708" y="2412492"/>
                </a:lnTo>
                <a:lnTo>
                  <a:pt x="2235708" y="3101720"/>
                </a:lnTo>
                <a:close/>
              </a:path>
              <a:path w="6902198" h="3101720">
                <a:moveTo>
                  <a:pt x="2592324" y="3101720"/>
                </a:moveTo>
                <a:lnTo>
                  <a:pt x="2592324" y="2584704"/>
                </a:lnTo>
                <a:lnTo>
                  <a:pt x="2753868" y="2584704"/>
                </a:lnTo>
                <a:lnTo>
                  <a:pt x="2753868" y="3101720"/>
                </a:lnTo>
                <a:close/>
              </a:path>
              <a:path w="6902198" h="3101720">
                <a:moveTo>
                  <a:pt x="3110484" y="3101720"/>
                </a:moveTo>
                <a:lnTo>
                  <a:pt x="3110484" y="2412492"/>
                </a:lnTo>
                <a:lnTo>
                  <a:pt x="3273552" y="2412492"/>
                </a:lnTo>
                <a:lnTo>
                  <a:pt x="3273552" y="3101720"/>
                </a:lnTo>
                <a:close/>
              </a:path>
              <a:path w="6902198" h="3101720">
                <a:moveTo>
                  <a:pt x="3628644" y="3101720"/>
                </a:moveTo>
                <a:lnTo>
                  <a:pt x="3628644" y="2412492"/>
                </a:lnTo>
                <a:lnTo>
                  <a:pt x="3791712" y="2412492"/>
                </a:lnTo>
                <a:lnTo>
                  <a:pt x="3791712" y="3101720"/>
                </a:lnTo>
                <a:close/>
              </a:path>
              <a:path w="6902198" h="3101720">
                <a:moveTo>
                  <a:pt x="4146802" y="3101720"/>
                </a:moveTo>
                <a:lnTo>
                  <a:pt x="4146802" y="2584704"/>
                </a:lnTo>
                <a:lnTo>
                  <a:pt x="4309872" y="2584704"/>
                </a:lnTo>
                <a:lnTo>
                  <a:pt x="4309872" y="3101720"/>
                </a:lnTo>
                <a:close/>
              </a:path>
              <a:path w="6902198" h="3101720">
                <a:moveTo>
                  <a:pt x="4666488" y="3101720"/>
                </a:moveTo>
                <a:lnTo>
                  <a:pt x="4666488" y="2929128"/>
                </a:lnTo>
                <a:lnTo>
                  <a:pt x="4828032" y="2929128"/>
                </a:lnTo>
                <a:lnTo>
                  <a:pt x="4828032" y="3101720"/>
                </a:lnTo>
                <a:close/>
              </a:path>
              <a:path w="6902198" h="3101720">
                <a:moveTo>
                  <a:pt x="5184650" y="3101720"/>
                </a:moveTo>
                <a:lnTo>
                  <a:pt x="5184650" y="2929128"/>
                </a:lnTo>
                <a:lnTo>
                  <a:pt x="5347716" y="2929128"/>
                </a:lnTo>
                <a:lnTo>
                  <a:pt x="5347716" y="3101720"/>
                </a:lnTo>
                <a:close/>
              </a:path>
              <a:path w="6902198" h="3101720">
                <a:moveTo>
                  <a:pt x="5702806" y="3101720"/>
                </a:moveTo>
                <a:lnTo>
                  <a:pt x="5702806" y="2929128"/>
                </a:lnTo>
                <a:lnTo>
                  <a:pt x="5865876" y="2929128"/>
                </a:lnTo>
                <a:lnTo>
                  <a:pt x="5865876" y="3101720"/>
                </a:lnTo>
                <a:close/>
              </a:path>
              <a:path w="6902198" h="3101720">
                <a:moveTo>
                  <a:pt x="6740650" y="3101720"/>
                </a:moveTo>
                <a:lnTo>
                  <a:pt x="6740650" y="2756916"/>
                </a:lnTo>
                <a:lnTo>
                  <a:pt x="6902198" y="2756916"/>
                </a:lnTo>
                <a:lnTo>
                  <a:pt x="6902198" y="3101720"/>
                </a:lnTo>
                <a:close/>
              </a:path>
            </a:pathLst>
          </a:custGeom>
          <a:solidFill>
            <a:srgbClr val="0F9ED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6" name="object 46"/>
          <p:cNvSpPr/>
          <p:nvPr/>
        </p:nvSpPr>
        <p:spPr>
          <a:xfrm>
            <a:off x="8282201" y="5457624"/>
            <a:ext cx="2331169" cy="3055"/>
          </a:xfrm>
          <a:custGeom>
            <a:avLst/>
            <a:gdLst/>
            <a:ahLst/>
            <a:cxnLst/>
            <a:rect l="l" t="t" r="r" b="b"/>
            <a:pathLst>
              <a:path w="7268716" h="9526">
                <a:moveTo>
                  <a:pt x="4762" y="4762"/>
                </a:moveTo>
                <a:lnTo>
                  <a:pt x="7263954" y="4762"/>
                </a:lnTo>
                <a:close/>
              </a:path>
            </a:pathLst>
          </a:custGeom>
          <a:ln w="9525">
            <a:solidFill>
              <a:srgbClr val="E0E0E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8" name="text 1"/>
          <p:cNvSpPr txBox="1"/>
          <p:nvPr/>
        </p:nvSpPr>
        <p:spPr>
          <a:xfrm>
            <a:off x="8177177" y="5405591"/>
            <a:ext cx="420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0</a:t>
            </a:r>
            <a:endParaRPr sz="577">
              <a:latin typeface="Arial"/>
              <a:cs typeface="Arial"/>
            </a:endParaRPr>
          </a:p>
        </p:txBody>
      </p:sp>
      <p:sp>
        <p:nvSpPr>
          <p:cNvPr id="159" name="text 1"/>
          <p:cNvSpPr txBox="1"/>
          <p:nvPr/>
        </p:nvSpPr>
        <p:spPr>
          <a:xfrm>
            <a:off x="8177177" y="5295048"/>
            <a:ext cx="420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2</a:t>
            </a:r>
            <a:endParaRPr sz="577">
              <a:latin typeface="Arial"/>
              <a:cs typeface="Arial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8177177" y="5184506"/>
            <a:ext cx="420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4</a:t>
            </a:r>
            <a:endParaRPr sz="577">
              <a:latin typeface="Arial"/>
              <a:cs typeface="Arial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8177177" y="5073922"/>
            <a:ext cx="420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6</a:t>
            </a:r>
            <a:endParaRPr sz="577">
              <a:latin typeface="Arial"/>
              <a:cs typeface="Arial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8177177" y="4963380"/>
            <a:ext cx="42063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8</a:t>
            </a:r>
            <a:endParaRPr sz="577">
              <a:latin typeface="Arial"/>
              <a:cs typeface="Arial"/>
            </a:endParaRPr>
          </a:p>
        </p:txBody>
      </p:sp>
      <p:sp>
        <p:nvSpPr>
          <p:cNvPr id="163" name="text 1"/>
          <p:cNvSpPr txBox="1"/>
          <p:nvPr/>
        </p:nvSpPr>
        <p:spPr>
          <a:xfrm>
            <a:off x="8138075" y="4852796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10</a:t>
            </a:r>
            <a:endParaRPr sz="577">
              <a:latin typeface="Arial"/>
              <a:cs typeface="Arial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8138075" y="4742254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12</a:t>
            </a:r>
            <a:endParaRPr sz="577">
              <a:latin typeface="Arial"/>
              <a:cs typeface="Arial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8138075" y="4631711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14</a:t>
            </a:r>
            <a:endParaRPr sz="577">
              <a:latin typeface="Arial"/>
              <a:cs typeface="Arial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8138075" y="4521127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16</a:t>
            </a:r>
            <a:endParaRPr sz="577">
              <a:latin typeface="Arial"/>
              <a:cs typeface="Arial"/>
            </a:endParaRPr>
          </a:p>
        </p:txBody>
      </p:sp>
      <p:sp>
        <p:nvSpPr>
          <p:cNvPr id="167" name="text 1"/>
          <p:cNvSpPr txBox="1"/>
          <p:nvPr/>
        </p:nvSpPr>
        <p:spPr>
          <a:xfrm>
            <a:off x="8138075" y="4410585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18</a:t>
            </a:r>
            <a:endParaRPr sz="577">
              <a:latin typeface="Arial"/>
              <a:cs typeface="Arial"/>
            </a:endParaRPr>
          </a:p>
        </p:txBody>
      </p:sp>
      <p:sp>
        <p:nvSpPr>
          <p:cNvPr id="168" name="text 1"/>
          <p:cNvSpPr txBox="1"/>
          <p:nvPr/>
        </p:nvSpPr>
        <p:spPr>
          <a:xfrm>
            <a:off x="8138075" y="4300002"/>
            <a:ext cx="841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6C6C6C"/>
                </a:solidFill>
                <a:latin typeface="Arial"/>
                <a:cs typeface="Arial"/>
              </a:rPr>
              <a:t>20</a:t>
            </a:r>
            <a:endParaRPr sz="577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151313" y="5529086"/>
            <a:ext cx="227194" cy="232816"/>
          </a:xfrm>
          <a:custGeom>
            <a:avLst/>
            <a:gdLst/>
            <a:ahLst/>
            <a:cxnLst/>
            <a:rect l="l" t="t" r="r" b="b"/>
            <a:pathLst>
              <a:path w="708404" h="725932">
                <a:moveTo>
                  <a:pt x="678052" y="159004"/>
                </a:moveTo>
                <a:lnTo>
                  <a:pt x="684528" y="152526"/>
                </a:lnTo>
                <a:lnTo>
                  <a:pt x="689736" y="142494"/>
                </a:lnTo>
                <a:lnTo>
                  <a:pt x="687070" y="129160"/>
                </a:lnTo>
                <a:lnTo>
                  <a:pt x="683132" y="119252"/>
                </a:lnTo>
                <a:lnTo>
                  <a:pt x="575562" y="73024"/>
                </a:lnTo>
                <a:lnTo>
                  <a:pt x="589532" y="59056"/>
                </a:lnTo>
                <a:lnTo>
                  <a:pt x="676274" y="98172"/>
                </a:lnTo>
                <a:lnTo>
                  <a:pt x="635252" y="13336"/>
                </a:lnTo>
                <a:lnTo>
                  <a:pt x="648716" y="0"/>
                </a:lnTo>
                <a:lnTo>
                  <a:pt x="696594" y="105664"/>
                </a:lnTo>
                <a:lnTo>
                  <a:pt x="702308" y="118618"/>
                </a:lnTo>
                <a:lnTo>
                  <a:pt x="707644" y="135382"/>
                </a:lnTo>
                <a:lnTo>
                  <a:pt x="706246" y="148972"/>
                </a:lnTo>
                <a:lnTo>
                  <a:pt x="696848" y="162052"/>
                </a:lnTo>
                <a:lnTo>
                  <a:pt x="688974" y="169926"/>
                </a:lnTo>
                <a:close/>
              </a:path>
              <a:path w="708404" h="725932">
                <a:moveTo>
                  <a:pt x="515238" y="153162"/>
                </a:moveTo>
                <a:lnTo>
                  <a:pt x="517904" y="133350"/>
                </a:lnTo>
                <a:lnTo>
                  <a:pt x="531622" y="114300"/>
                </a:lnTo>
                <a:lnTo>
                  <a:pt x="557402" y="115444"/>
                </a:lnTo>
                <a:lnTo>
                  <a:pt x="541400" y="124080"/>
                </a:lnTo>
                <a:lnTo>
                  <a:pt x="532002" y="141604"/>
                </a:lnTo>
                <a:lnTo>
                  <a:pt x="539242" y="159766"/>
                </a:lnTo>
                <a:lnTo>
                  <a:pt x="526414" y="172466"/>
                </a:lnTo>
                <a:close/>
              </a:path>
              <a:path w="708404" h="725932">
                <a:moveTo>
                  <a:pt x="615696" y="163322"/>
                </a:moveTo>
                <a:lnTo>
                  <a:pt x="605280" y="153544"/>
                </a:lnTo>
                <a:lnTo>
                  <a:pt x="589660" y="137922"/>
                </a:lnTo>
                <a:lnTo>
                  <a:pt x="581278" y="129414"/>
                </a:lnTo>
                <a:lnTo>
                  <a:pt x="575818" y="124080"/>
                </a:lnTo>
                <a:lnTo>
                  <a:pt x="557402" y="115444"/>
                </a:lnTo>
                <a:lnTo>
                  <a:pt x="531622" y="114300"/>
                </a:lnTo>
                <a:lnTo>
                  <a:pt x="544068" y="104140"/>
                </a:lnTo>
                <a:lnTo>
                  <a:pt x="557782" y="98424"/>
                </a:lnTo>
                <a:lnTo>
                  <a:pt x="572770" y="99822"/>
                </a:lnTo>
                <a:lnTo>
                  <a:pt x="588772" y="110744"/>
                </a:lnTo>
                <a:lnTo>
                  <a:pt x="640206" y="162180"/>
                </a:lnTo>
                <a:lnTo>
                  <a:pt x="627886" y="174498"/>
                </a:lnTo>
                <a:close/>
              </a:path>
              <a:path w="708404" h="725932">
                <a:moveTo>
                  <a:pt x="553846" y="207010"/>
                </a:moveTo>
                <a:lnTo>
                  <a:pt x="544576" y="184784"/>
                </a:lnTo>
                <a:lnTo>
                  <a:pt x="555624" y="159258"/>
                </a:lnTo>
                <a:lnTo>
                  <a:pt x="581278" y="129414"/>
                </a:lnTo>
                <a:lnTo>
                  <a:pt x="589660" y="137922"/>
                </a:lnTo>
                <a:lnTo>
                  <a:pt x="563498" y="171958"/>
                </a:lnTo>
                <a:lnTo>
                  <a:pt x="566420" y="193294"/>
                </a:lnTo>
                <a:lnTo>
                  <a:pt x="579374" y="198756"/>
                </a:lnTo>
                <a:lnTo>
                  <a:pt x="593598" y="191516"/>
                </a:lnTo>
                <a:lnTo>
                  <a:pt x="604010" y="173482"/>
                </a:lnTo>
                <a:lnTo>
                  <a:pt x="605280" y="153544"/>
                </a:lnTo>
                <a:lnTo>
                  <a:pt x="615696" y="163322"/>
                </a:lnTo>
                <a:lnTo>
                  <a:pt x="612902" y="185166"/>
                </a:lnTo>
                <a:lnTo>
                  <a:pt x="600202" y="204978"/>
                </a:lnTo>
                <a:lnTo>
                  <a:pt x="585596" y="214630"/>
                </a:lnTo>
                <a:lnTo>
                  <a:pt x="569340" y="215900"/>
                </a:lnTo>
                <a:close/>
              </a:path>
              <a:path w="708404" h="725932">
                <a:moveTo>
                  <a:pt x="529334" y="250698"/>
                </a:moveTo>
                <a:lnTo>
                  <a:pt x="517524" y="238888"/>
                </a:lnTo>
                <a:lnTo>
                  <a:pt x="487932" y="209296"/>
                </a:lnTo>
                <a:lnTo>
                  <a:pt x="468756" y="207136"/>
                </a:lnTo>
                <a:lnTo>
                  <a:pt x="475614" y="196976"/>
                </a:lnTo>
                <a:lnTo>
                  <a:pt x="434338" y="155576"/>
                </a:lnTo>
                <a:lnTo>
                  <a:pt x="447420" y="142494"/>
                </a:lnTo>
                <a:lnTo>
                  <a:pt x="553720" y="248666"/>
                </a:lnTo>
                <a:lnTo>
                  <a:pt x="541274" y="261112"/>
                </a:lnTo>
                <a:close/>
              </a:path>
              <a:path w="708404" h="725932">
                <a:moveTo>
                  <a:pt x="471296" y="297942"/>
                </a:moveTo>
                <a:lnTo>
                  <a:pt x="445388" y="279654"/>
                </a:lnTo>
                <a:lnTo>
                  <a:pt x="427480" y="253746"/>
                </a:lnTo>
                <a:lnTo>
                  <a:pt x="425576" y="229236"/>
                </a:lnTo>
                <a:lnTo>
                  <a:pt x="438276" y="207772"/>
                </a:lnTo>
                <a:lnTo>
                  <a:pt x="456056" y="196976"/>
                </a:lnTo>
                <a:lnTo>
                  <a:pt x="475614" y="196976"/>
                </a:lnTo>
                <a:lnTo>
                  <a:pt x="468756" y="207136"/>
                </a:lnTo>
                <a:lnTo>
                  <a:pt x="451356" y="216026"/>
                </a:lnTo>
                <a:lnTo>
                  <a:pt x="442976" y="239394"/>
                </a:lnTo>
                <a:lnTo>
                  <a:pt x="458976" y="266064"/>
                </a:lnTo>
                <a:lnTo>
                  <a:pt x="485774" y="282828"/>
                </a:lnTo>
                <a:lnTo>
                  <a:pt x="508000" y="275590"/>
                </a:lnTo>
                <a:lnTo>
                  <a:pt x="518032" y="257556"/>
                </a:lnTo>
                <a:lnTo>
                  <a:pt x="517524" y="238888"/>
                </a:lnTo>
                <a:lnTo>
                  <a:pt x="529334" y="250698"/>
                </a:lnTo>
                <a:lnTo>
                  <a:pt x="527810" y="270382"/>
                </a:lnTo>
                <a:lnTo>
                  <a:pt x="516126" y="289052"/>
                </a:lnTo>
                <a:lnTo>
                  <a:pt x="495426" y="300864"/>
                </a:lnTo>
                <a:close/>
              </a:path>
              <a:path w="708404" h="725932">
                <a:moveTo>
                  <a:pt x="352424" y="413766"/>
                </a:moveTo>
                <a:lnTo>
                  <a:pt x="328168" y="397256"/>
                </a:lnTo>
                <a:lnTo>
                  <a:pt x="311276" y="372872"/>
                </a:lnTo>
                <a:lnTo>
                  <a:pt x="308608" y="347344"/>
                </a:lnTo>
                <a:lnTo>
                  <a:pt x="323086" y="322834"/>
                </a:lnTo>
                <a:lnTo>
                  <a:pt x="353822" y="323724"/>
                </a:lnTo>
                <a:lnTo>
                  <a:pt x="333248" y="332868"/>
                </a:lnTo>
                <a:lnTo>
                  <a:pt x="323722" y="353694"/>
                </a:lnTo>
                <a:lnTo>
                  <a:pt x="333882" y="376428"/>
                </a:lnTo>
                <a:lnTo>
                  <a:pt x="375920" y="334518"/>
                </a:lnTo>
                <a:lnTo>
                  <a:pt x="353822" y="323724"/>
                </a:lnTo>
                <a:lnTo>
                  <a:pt x="323086" y="322834"/>
                </a:lnTo>
                <a:lnTo>
                  <a:pt x="357250" y="307594"/>
                </a:lnTo>
                <a:lnTo>
                  <a:pt x="393446" y="326008"/>
                </a:lnTo>
                <a:lnTo>
                  <a:pt x="396112" y="328804"/>
                </a:lnTo>
                <a:lnTo>
                  <a:pt x="398144" y="331470"/>
                </a:lnTo>
                <a:lnTo>
                  <a:pt x="343406" y="386208"/>
                </a:lnTo>
                <a:lnTo>
                  <a:pt x="359662" y="397510"/>
                </a:lnTo>
                <a:lnTo>
                  <a:pt x="377062" y="400176"/>
                </a:lnTo>
                <a:lnTo>
                  <a:pt x="394206" y="390652"/>
                </a:lnTo>
                <a:lnTo>
                  <a:pt x="403858" y="372744"/>
                </a:lnTo>
                <a:lnTo>
                  <a:pt x="397128" y="355600"/>
                </a:lnTo>
                <a:lnTo>
                  <a:pt x="410082" y="342520"/>
                </a:lnTo>
                <a:lnTo>
                  <a:pt x="419988" y="360680"/>
                </a:lnTo>
                <a:lnTo>
                  <a:pt x="417956" y="380872"/>
                </a:lnTo>
                <a:lnTo>
                  <a:pt x="404368" y="400812"/>
                </a:lnTo>
                <a:lnTo>
                  <a:pt x="378586" y="416180"/>
                </a:lnTo>
                <a:close/>
              </a:path>
              <a:path w="708404" h="725932">
                <a:moveTo>
                  <a:pt x="229742" y="444120"/>
                </a:moveTo>
                <a:lnTo>
                  <a:pt x="231902" y="423164"/>
                </a:lnTo>
                <a:lnTo>
                  <a:pt x="244348" y="402082"/>
                </a:lnTo>
                <a:lnTo>
                  <a:pt x="263270" y="410210"/>
                </a:lnTo>
                <a:lnTo>
                  <a:pt x="252094" y="416432"/>
                </a:lnTo>
                <a:lnTo>
                  <a:pt x="242060" y="434086"/>
                </a:lnTo>
                <a:lnTo>
                  <a:pt x="241300" y="451866"/>
                </a:lnTo>
                <a:close/>
              </a:path>
              <a:path w="708404" h="725932">
                <a:moveTo>
                  <a:pt x="285496" y="421640"/>
                </a:moveTo>
                <a:lnTo>
                  <a:pt x="274320" y="412750"/>
                </a:lnTo>
                <a:lnTo>
                  <a:pt x="263270" y="410210"/>
                </a:lnTo>
                <a:lnTo>
                  <a:pt x="244348" y="402082"/>
                </a:lnTo>
                <a:lnTo>
                  <a:pt x="270254" y="391160"/>
                </a:lnTo>
                <a:lnTo>
                  <a:pt x="296672" y="406526"/>
                </a:lnTo>
                <a:lnTo>
                  <a:pt x="346328" y="456058"/>
                </a:lnTo>
                <a:lnTo>
                  <a:pt x="333120" y="469264"/>
                </a:lnTo>
                <a:close/>
              </a:path>
              <a:path w="708404" h="725932">
                <a:moveTo>
                  <a:pt x="235456" y="471552"/>
                </a:moveTo>
                <a:lnTo>
                  <a:pt x="224408" y="462788"/>
                </a:lnTo>
                <a:lnTo>
                  <a:pt x="213358" y="460120"/>
                </a:lnTo>
                <a:lnTo>
                  <a:pt x="194436" y="451992"/>
                </a:lnTo>
                <a:lnTo>
                  <a:pt x="220344" y="441072"/>
                </a:lnTo>
                <a:lnTo>
                  <a:pt x="246886" y="456438"/>
                </a:lnTo>
                <a:lnTo>
                  <a:pt x="296418" y="505968"/>
                </a:lnTo>
                <a:lnTo>
                  <a:pt x="283208" y="519176"/>
                </a:lnTo>
                <a:close/>
              </a:path>
              <a:path w="708404" h="725932">
                <a:moveTo>
                  <a:pt x="156208" y="492506"/>
                </a:moveTo>
                <a:lnTo>
                  <a:pt x="168782" y="479806"/>
                </a:lnTo>
                <a:lnTo>
                  <a:pt x="181102" y="491236"/>
                </a:lnTo>
                <a:lnTo>
                  <a:pt x="182244" y="472440"/>
                </a:lnTo>
                <a:lnTo>
                  <a:pt x="194436" y="451992"/>
                </a:lnTo>
                <a:lnTo>
                  <a:pt x="213358" y="460120"/>
                </a:lnTo>
                <a:lnTo>
                  <a:pt x="202056" y="466472"/>
                </a:lnTo>
                <a:lnTo>
                  <a:pt x="192150" y="484124"/>
                </a:lnTo>
                <a:lnTo>
                  <a:pt x="191770" y="501650"/>
                </a:lnTo>
                <a:lnTo>
                  <a:pt x="246252" y="556132"/>
                </a:lnTo>
                <a:lnTo>
                  <a:pt x="233044" y="569340"/>
                </a:lnTo>
                <a:close/>
              </a:path>
              <a:path w="708404" h="725932">
                <a:moveTo>
                  <a:pt x="83056" y="585216"/>
                </a:moveTo>
                <a:lnTo>
                  <a:pt x="85724" y="565532"/>
                </a:lnTo>
                <a:lnTo>
                  <a:pt x="99440" y="546480"/>
                </a:lnTo>
                <a:lnTo>
                  <a:pt x="125348" y="547496"/>
                </a:lnTo>
                <a:lnTo>
                  <a:pt x="109220" y="556260"/>
                </a:lnTo>
                <a:lnTo>
                  <a:pt x="99822" y="573660"/>
                </a:lnTo>
                <a:lnTo>
                  <a:pt x="107060" y="591820"/>
                </a:lnTo>
                <a:lnTo>
                  <a:pt x="94360" y="604648"/>
                </a:lnTo>
                <a:close/>
              </a:path>
              <a:path w="708404" h="725932">
                <a:moveTo>
                  <a:pt x="183514" y="595504"/>
                </a:moveTo>
                <a:lnTo>
                  <a:pt x="173100" y="585724"/>
                </a:lnTo>
                <a:lnTo>
                  <a:pt x="157478" y="570104"/>
                </a:lnTo>
                <a:lnTo>
                  <a:pt x="149098" y="561594"/>
                </a:lnTo>
                <a:lnTo>
                  <a:pt x="143762" y="556132"/>
                </a:lnTo>
                <a:lnTo>
                  <a:pt x="125348" y="547496"/>
                </a:lnTo>
                <a:lnTo>
                  <a:pt x="99440" y="546480"/>
                </a:lnTo>
                <a:lnTo>
                  <a:pt x="111886" y="536194"/>
                </a:lnTo>
                <a:lnTo>
                  <a:pt x="125602" y="530606"/>
                </a:lnTo>
                <a:lnTo>
                  <a:pt x="140588" y="531876"/>
                </a:lnTo>
                <a:lnTo>
                  <a:pt x="156718" y="542924"/>
                </a:lnTo>
                <a:lnTo>
                  <a:pt x="208026" y="594360"/>
                </a:lnTo>
                <a:lnTo>
                  <a:pt x="195706" y="606680"/>
                </a:lnTo>
                <a:close/>
              </a:path>
              <a:path w="708404" h="725932">
                <a:moveTo>
                  <a:pt x="41528" y="631064"/>
                </a:moveTo>
                <a:lnTo>
                  <a:pt x="16254" y="629666"/>
                </a:lnTo>
                <a:lnTo>
                  <a:pt x="29082" y="619632"/>
                </a:lnTo>
                <a:lnTo>
                  <a:pt x="42926" y="614680"/>
                </a:lnTo>
                <a:lnTo>
                  <a:pt x="57150" y="615950"/>
                </a:lnTo>
                <a:lnTo>
                  <a:pt x="70866" y="624968"/>
                </a:lnTo>
                <a:lnTo>
                  <a:pt x="58038" y="637794"/>
                </a:lnTo>
                <a:close/>
              </a:path>
              <a:path w="708404" h="725932">
                <a:moveTo>
                  <a:pt x="121666" y="639192"/>
                </a:moveTo>
                <a:lnTo>
                  <a:pt x="112522" y="616966"/>
                </a:lnTo>
                <a:lnTo>
                  <a:pt x="123444" y="591312"/>
                </a:lnTo>
                <a:lnTo>
                  <a:pt x="149098" y="561594"/>
                </a:lnTo>
                <a:lnTo>
                  <a:pt x="157478" y="570104"/>
                </a:lnTo>
                <a:lnTo>
                  <a:pt x="131318" y="604138"/>
                </a:lnTo>
                <a:lnTo>
                  <a:pt x="134366" y="625348"/>
                </a:lnTo>
                <a:lnTo>
                  <a:pt x="147192" y="630936"/>
                </a:lnTo>
                <a:lnTo>
                  <a:pt x="161416" y="623570"/>
                </a:lnTo>
                <a:lnTo>
                  <a:pt x="171956" y="605664"/>
                </a:lnTo>
                <a:lnTo>
                  <a:pt x="173100" y="585724"/>
                </a:lnTo>
                <a:lnTo>
                  <a:pt x="183514" y="595504"/>
                </a:lnTo>
                <a:lnTo>
                  <a:pt x="180720" y="617220"/>
                </a:lnTo>
                <a:lnTo>
                  <a:pt x="168020" y="637160"/>
                </a:lnTo>
                <a:lnTo>
                  <a:pt x="153416" y="646812"/>
                </a:lnTo>
                <a:lnTo>
                  <a:pt x="137158" y="648080"/>
                </a:lnTo>
                <a:close/>
              </a:path>
              <a:path w="708404" h="725932">
                <a:moveTo>
                  <a:pt x="8126" y="679324"/>
                </a:moveTo>
                <a:lnTo>
                  <a:pt x="1270" y="668020"/>
                </a:lnTo>
                <a:lnTo>
                  <a:pt x="888" y="655448"/>
                </a:lnTo>
                <a:lnTo>
                  <a:pt x="6096" y="642366"/>
                </a:lnTo>
                <a:lnTo>
                  <a:pt x="16254" y="629666"/>
                </a:lnTo>
                <a:lnTo>
                  <a:pt x="41528" y="631064"/>
                </a:lnTo>
                <a:lnTo>
                  <a:pt x="26288" y="639572"/>
                </a:lnTo>
                <a:lnTo>
                  <a:pt x="17272" y="653670"/>
                </a:lnTo>
                <a:lnTo>
                  <a:pt x="20700" y="665988"/>
                </a:lnTo>
                <a:lnTo>
                  <a:pt x="27938" y="669164"/>
                </a:lnTo>
                <a:lnTo>
                  <a:pt x="38352" y="666370"/>
                </a:lnTo>
                <a:lnTo>
                  <a:pt x="54482" y="657480"/>
                </a:lnTo>
                <a:lnTo>
                  <a:pt x="79374" y="664592"/>
                </a:lnTo>
                <a:lnTo>
                  <a:pt x="58546" y="674752"/>
                </a:lnTo>
                <a:lnTo>
                  <a:pt x="38480" y="684912"/>
                </a:lnTo>
                <a:lnTo>
                  <a:pt x="22098" y="687070"/>
                </a:lnTo>
                <a:close/>
              </a:path>
              <a:path w="708404" h="725932">
                <a:moveTo>
                  <a:pt x="53338" y="723772"/>
                </a:moveTo>
                <a:lnTo>
                  <a:pt x="38734" y="714120"/>
                </a:lnTo>
                <a:lnTo>
                  <a:pt x="51560" y="701420"/>
                </a:lnTo>
                <a:lnTo>
                  <a:pt x="69722" y="708532"/>
                </a:lnTo>
                <a:lnTo>
                  <a:pt x="87376" y="698372"/>
                </a:lnTo>
                <a:lnTo>
                  <a:pt x="96774" y="683132"/>
                </a:lnTo>
                <a:lnTo>
                  <a:pt x="92202" y="668656"/>
                </a:lnTo>
                <a:lnTo>
                  <a:pt x="79374" y="664592"/>
                </a:lnTo>
                <a:lnTo>
                  <a:pt x="54482" y="657480"/>
                </a:lnTo>
                <a:lnTo>
                  <a:pt x="73786" y="647826"/>
                </a:lnTo>
                <a:lnTo>
                  <a:pt x="89916" y="646430"/>
                </a:lnTo>
                <a:lnTo>
                  <a:pt x="104266" y="654812"/>
                </a:lnTo>
                <a:lnTo>
                  <a:pt x="112394" y="667512"/>
                </a:lnTo>
                <a:lnTo>
                  <a:pt x="113028" y="681228"/>
                </a:lnTo>
                <a:lnTo>
                  <a:pt x="107442" y="695072"/>
                </a:lnTo>
                <a:lnTo>
                  <a:pt x="96774" y="708406"/>
                </a:lnTo>
                <a:lnTo>
                  <a:pt x="83056" y="719328"/>
                </a:lnTo>
                <a:lnTo>
                  <a:pt x="68452" y="725044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8" name="object 48"/>
          <p:cNvSpPr/>
          <p:nvPr/>
        </p:nvSpPr>
        <p:spPr>
          <a:xfrm>
            <a:off x="8409463" y="5529249"/>
            <a:ext cx="135143" cy="129197"/>
          </a:xfrm>
          <a:custGeom>
            <a:avLst/>
            <a:gdLst/>
            <a:ahLst/>
            <a:cxnLst/>
            <a:rect l="l" t="t" r="r" b="b"/>
            <a:pathLst>
              <a:path w="421384" h="402844">
                <a:moveTo>
                  <a:pt x="391158" y="159130"/>
                </a:moveTo>
                <a:lnTo>
                  <a:pt x="397636" y="152654"/>
                </a:lnTo>
                <a:lnTo>
                  <a:pt x="402844" y="142620"/>
                </a:lnTo>
                <a:lnTo>
                  <a:pt x="400050" y="129286"/>
                </a:lnTo>
                <a:lnTo>
                  <a:pt x="396112" y="119252"/>
                </a:lnTo>
                <a:lnTo>
                  <a:pt x="288544" y="73152"/>
                </a:lnTo>
                <a:lnTo>
                  <a:pt x="302512" y="59182"/>
                </a:lnTo>
                <a:lnTo>
                  <a:pt x="389254" y="98298"/>
                </a:lnTo>
                <a:lnTo>
                  <a:pt x="348232" y="13462"/>
                </a:lnTo>
                <a:lnTo>
                  <a:pt x="361696" y="0"/>
                </a:lnTo>
                <a:lnTo>
                  <a:pt x="409700" y="105792"/>
                </a:lnTo>
                <a:lnTo>
                  <a:pt x="415290" y="118744"/>
                </a:lnTo>
                <a:lnTo>
                  <a:pt x="420624" y="135508"/>
                </a:lnTo>
                <a:lnTo>
                  <a:pt x="419226" y="148972"/>
                </a:lnTo>
                <a:lnTo>
                  <a:pt x="409828" y="162180"/>
                </a:lnTo>
                <a:lnTo>
                  <a:pt x="401954" y="169926"/>
                </a:lnTo>
                <a:close/>
              </a:path>
              <a:path w="421384" h="402844">
                <a:moveTo>
                  <a:pt x="229234" y="152146"/>
                </a:moveTo>
                <a:lnTo>
                  <a:pt x="232028" y="132462"/>
                </a:lnTo>
                <a:lnTo>
                  <a:pt x="245618" y="113284"/>
                </a:lnTo>
                <a:lnTo>
                  <a:pt x="271526" y="114428"/>
                </a:lnTo>
                <a:lnTo>
                  <a:pt x="255524" y="123190"/>
                </a:lnTo>
                <a:lnTo>
                  <a:pt x="246126" y="140588"/>
                </a:lnTo>
                <a:lnTo>
                  <a:pt x="253364" y="158750"/>
                </a:lnTo>
                <a:lnTo>
                  <a:pt x="240536" y="171576"/>
                </a:lnTo>
                <a:close/>
              </a:path>
              <a:path w="421384" h="402844">
                <a:moveTo>
                  <a:pt x="329692" y="162306"/>
                </a:moveTo>
                <a:lnTo>
                  <a:pt x="319276" y="152528"/>
                </a:lnTo>
                <a:lnTo>
                  <a:pt x="303656" y="136906"/>
                </a:lnTo>
                <a:lnTo>
                  <a:pt x="295274" y="128396"/>
                </a:lnTo>
                <a:lnTo>
                  <a:pt x="289940" y="123064"/>
                </a:lnTo>
                <a:lnTo>
                  <a:pt x="271526" y="114428"/>
                </a:lnTo>
                <a:lnTo>
                  <a:pt x="245618" y="113284"/>
                </a:lnTo>
                <a:lnTo>
                  <a:pt x="258064" y="103124"/>
                </a:lnTo>
                <a:lnTo>
                  <a:pt x="271778" y="97408"/>
                </a:lnTo>
                <a:lnTo>
                  <a:pt x="286892" y="98806"/>
                </a:lnTo>
                <a:lnTo>
                  <a:pt x="302894" y="109856"/>
                </a:lnTo>
                <a:lnTo>
                  <a:pt x="354328" y="161164"/>
                </a:lnTo>
                <a:lnTo>
                  <a:pt x="342010" y="173482"/>
                </a:lnTo>
                <a:close/>
              </a:path>
              <a:path w="421384" h="402844">
                <a:moveTo>
                  <a:pt x="267970" y="205994"/>
                </a:moveTo>
                <a:lnTo>
                  <a:pt x="258698" y="183768"/>
                </a:lnTo>
                <a:lnTo>
                  <a:pt x="269748" y="158242"/>
                </a:lnTo>
                <a:lnTo>
                  <a:pt x="295274" y="128396"/>
                </a:lnTo>
                <a:lnTo>
                  <a:pt x="303656" y="136906"/>
                </a:lnTo>
                <a:lnTo>
                  <a:pt x="277494" y="170942"/>
                </a:lnTo>
                <a:lnTo>
                  <a:pt x="280542" y="192278"/>
                </a:lnTo>
                <a:lnTo>
                  <a:pt x="293370" y="197740"/>
                </a:lnTo>
                <a:lnTo>
                  <a:pt x="307594" y="190500"/>
                </a:lnTo>
                <a:lnTo>
                  <a:pt x="318134" y="172594"/>
                </a:lnTo>
                <a:lnTo>
                  <a:pt x="319276" y="152528"/>
                </a:lnTo>
                <a:lnTo>
                  <a:pt x="329692" y="162306"/>
                </a:lnTo>
                <a:lnTo>
                  <a:pt x="327024" y="184150"/>
                </a:lnTo>
                <a:lnTo>
                  <a:pt x="314324" y="204088"/>
                </a:lnTo>
                <a:lnTo>
                  <a:pt x="299592" y="213614"/>
                </a:lnTo>
                <a:lnTo>
                  <a:pt x="283464" y="214884"/>
                </a:lnTo>
                <a:close/>
              </a:path>
              <a:path w="421384" h="402844">
                <a:moveTo>
                  <a:pt x="243458" y="249682"/>
                </a:moveTo>
                <a:lnTo>
                  <a:pt x="231648" y="237872"/>
                </a:lnTo>
                <a:lnTo>
                  <a:pt x="202056" y="208280"/>
                </a:lnTo>
                <a:lnTo>
                  <a:pt x="182878" y="206120"/>
                </a:lnTo>
                <a:lnTo>
                  <a:pt x="189736" y="195962"/>
                </a:lnTo>
                <a:lnTo>
                  <a:pt x="148334" y="154560"/>
                </a:lnTo>
                <a:lnTo>
                  <a:pt x="161544" y="141478"/>
                </a:lnTo>
                <a:lnTo>
                  <a:pt x="267842" y="247650"/>
                </a:lnTo>
                <a:lnTo>
                  <a:pt x="255270" y="260096"/>
                </a:lnTo>
                <a:close/>
              </a:path>
              <a:path w="421384" h="402844">
                <a:moveTo>
                  <a:pt x="185420" y="297052"/>
                </a:moveTo>
                <a:lnTo>
                  <a:pt x="159510" y="278638"/>
                </a:lnTo>
                <a:lnTo>
                  <a:pt x="141604" y="252730"/>
                </a:lnTo>
                <a:lnTo>
                  <a:pt x="139700" y="228346"/>
                </a:lnTo>
                <a:lnTo>
                  <a:pt x="152272" y="206756"/>
                </a:lnTo>
                <a:lnTo>
                  <a:pt x="170178" y="195962"/>
                </a:lnTo>
                <a:lnTo>
                  <a:pt x="189736" y="195962"/>
                </a:lnTo>
                <a:lnTo>
                  <a:pt x="182878" y="206120"/>
                </a:lnTo>
                <a:lnTo>
                  <a:pt x="165352" y="215012"/>
                </a:lnTo>
                <a:lnTo>
                  <a:pt x="157098" y="238380"/>
                </a:lnTo>
                <a:lnTo>
                  <a:pt x="173100" y="265050"/>
                </a:lnTo>
                <a:lnTo>
                  <a:pt x="199898" y="281812"/>
                </a:lnTo>
                <a:lnTo>
                  <a:pt x="222122" y="274574"/>
                </a:lnTo>
                <a:lnTo>
                  <a:pt x="232154" y="256540"/>
                </a:lnTo>
                <a:lnTo>
                  <a:pt x="231648" y="237872"/>
                </a:lnTo>
                <a:lnTo>
                  <a:pt x="243458" y="249682"/>
                </a:lnTo>
                <a:lnTo>
                  <a:pt x="241934" y="269368"/>
                </a:lnTo>
                <a:lnTo>
                  <a:pt x="230250" y="288036"/>
                </a:lnTo>
                <a:lnTo>
                  <a:pt x="209422" y="299848"/>
                </a:lnTo>
                <a:close/>
              </a:path>
              <a:path w="421384" h="402844">
                <a:moveTo>
                  <a:pt x="0" y="344678"/>
                </a:moveTo>
                <a:lnTo>
                  <a:pt x="8126" y="328550"/>
                </a:lnTo>
                <a:lnTo>
                  <a:pt x="11302" y="311784"/>
                </a:lnTo>
                <a:lnTo>
                  <a:pt x="26160" y="316356"/>
                </a:lnTo>
                <a:lnTo>
                  <a:pt x="25780" y="328040"/>
                </a:lnTo>
                <a:lnTo>
                  <a:pt x="21334" y="342138"/>
                </a:lnTo>
                <a:lnTo>
                  <a:pt x="12446" y="357124"/>
                </a:lnTo>
                <a:close/>
              </a:path>
              <a:path w="421384" h="402844">
                <a:moveTo>
                  <a:pt x="26160" y="316356"/>
                </a:moveTo>
                <a:lnTo>
                  <a:pt x="11302" y="311784"/>
                </a:lnTo>
                <a:lnTo>
                  <a:pt x="10794" y="297816"/>
                </a:lnTo>
                <a:lnTo>
                  <a:pt x="23112" y="285624"/>
                </a:lnTo>
                <a:lnTo>
                  <a:pt x="126492" y="389000"/>
                </a:lnTo>
                <a:lnTo>
                  <a:pt x="112648" y="402844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9" name="object 49"/>
          <p:cNvSpPr/>
          <p:nvPr/>
        </p:nvSpPr>
        <p:spPr>
          <a:xfrm>
            <a:off x="8537519" y="5546926"/>
            <a:ext cx="161986" cy="158482"/>
          </a:xfrm>
          <a:custGeom>
            <a:avLst/>
            <a:gdLst/>
            <a:ahLst/>
            <a:cxnLst/>
            <a:rect l="l" t="t" r="r" b="b"/>
            <a:pathLst>
              <a:path w="505080" h="494156">
                <a:moveTo>
                  <a:pt x="432690" y="17146"/>
                </a:moveTo>
                <a:lnTo>
                  <a:pt x="407416" y="15622"/>
                </a:lnTo>
                <a:lnTo>
                  <a:pt x="420244" y="5714"/>
                </a:lnTo>
                <a:lnTo>
                  <a:pt x="434088" y="762"/>
                </a:lnTo>
                <a:lnTo>
                  <a:pt x="448312" y="2032"/>
                </a:lnTo>
                <a:lnTo>
                  <a:pt x="462026" y="11050"/>
                </a:lnTo>
                <a:lnTo>
                  <a:pt x="449200" y="23750"/>
                </a:lnTo>
                <a:close/>
              </a:path>
              <a:path w="505080" h="494156">
                <a:moveTo>
                  <a:pt x="399290" y="65278"/>
                </a:moveTo>
                <a:lnTo>
                  <a:pt x="392432" y="54102"/>
                </a:lnTo>
                <a:lnTo>
                  <a:pt x="392050" y="41530"/>
                </a:lnTo>
                <a:lnTo>
                  <a:pt x="397258" y="28448"/>
                </a:lnTo>
                <a:lnTo>
                  <a:pt x="407416" y="15622"/>
                </a:lnTo>
                <a:lnTo>
                  <a:pt x="432690" y="17146"/>
                </a:lnTo>
                <a:lnTo>
                  <a:pt x="417450" y="25654"/>
                </a:lnTo>
                <a:lnTo>
                  <a:pt x="408434" y="39624"/>
                </a:lnTo>
                <a:lnTo>
                  <a:pt x="411862" y="51944"/>
                </a:lnTo>
                <a:lnTo>
                  <a:pt x="419100" y="55246"/>
                </a:lnTo>
                <a:lnTo>
                  <a:pt x="429514" y="52450"/>
                </a:lnTo>
                <a:lnTo>
                  <a:pt x="445644" y="43434"/>
                </a:lnTo>
                <a:lnTo>
                  <a:pt x="470536" y="50674"/>
                </a:lnTo>
                <a:lnTo>
                  <a:pt x="449708" y="60706"/>
                </a:lnTo>
                <a:lnTo>
                  <a:pt x="429642" y="70994"/>
                </a:lnTo>
                <a:lnTo>
                  <a:pt x="413260" y="73152"/>
                </a:lnTo>
                <a:close/>
              </a:path>
              <a:path w="505080" h="494156">
                <a:moveTo>
                  <a:pt x="444500" y="109854"/>
                </a:moveTo>
                <a:lnTo>
                  <a:pt x="429896" y="100202"/>
                </a:lnTo>
                <a:lnTo>
                  <a:pt x="442722" y="87502"/>
                </a:lnTo>
                <a:lnTo>
                  <a:pt x="460884" y="94614"/>
                </a:lnTo>
                <a:lnTo>
                  <a:pt x="478538" y="84328"/>
                </a:lnTo>
                <a:lnTo>
                  <a:pt x="487936" y="69088"/>
                </a:lnTo>
                <a:lnTo>
                  <a:pt x="483364" y="54738"/>
                </a:lnTo>
                <a:lnTo>
                  <a:pt x="470536" y="50674"/>
                </a:lnTo>
                <a:lnTo>
                  <a:pt x="445644" y="43434"/>
                </a:lnTo>
                <a:lnTo>
                  <a:pt x="464948" y="33910"/>
                </a:lnTo>
                <a:lnTo>
                  <a:pt x="481078" y="32386"/>
                </a:lnTo>
                <a:lnTo>
                  <a:pt x="495428" y="40894"/>
                </a:lnTo>
                <a:lnTo>
                  <a:pt x="503556" y="53594"/>
                </a:lnTo>
                <a:lnTo>
                  <a:pt x="504190" y="67182"/>
                </a:lnTo>
                <a:lnTo>
                  <a:pt x="498604" y="81026"/>
                </a:lnTo>
                <a:lnTo>
                  <a:pt x="487936" y="94488"/>
                </a:lnTo>
                <a:lnTo>
                  <a:pt x="474218" y="105282"/>
                </a:lnTo>
                <a:lnTo>
                  <a:pt x="459614" y="110998"/>
                </a:lnTo>
                <a:close/>
              </a:path>
              <a:path w="505080" h="494156">
                <a:moveTo>
                  <a:pt x="399036" y="215266"/>
                </a:moveTo>
                <a:lnTo>
                  <a:pt x="405512" y="208788"/>
                </a:lnTo>
                <a:lnTo>
                  <a:pt x="410718" y="198754"/>
                </a:lnTo>
                <a:lnTo>
                  <a:pt x="407924" y="185420"/>
                </a:lnTo>
                <a:lnTo>
                  <a:pt x="403988" y="175514"/>
                </a:lnTo>
                <a:lnTo>
                  <a:pt x="296418" y="129412"/>
                </a:lnTo>
                <a:lnTo>
                  <a:pt x="310390" y="115444"/>
                </a:lnTo>
                <a:lnTo>
                  <a:pt x="397130" y="154558"/>
                </a:lnTo>
                <a:lnTo>
                  <a:pt x="356110" y="69722"/>
                </a:lnTo>
                <a:lnTo>
                  <a:pt x="369570" y="56262"/>
                </a:lnTo>
                <a:lnTo>
                  <a:pt x="417578" y="162052"/>
                </a:lnTo>
                <a:lnTo>
                  <a:pt x="423164" y="175006"/>
                </a:lnTo>
                <a:lnTo>
                  <a:pt x="428498" y="191770"/>
                </a:lnTo>
                <a:lnTo>
                  <a:pt x="427102" y="205232"/>
                </a:lnTo>
                <a:lnTo>
                  <a:pt x="417704" y="218440"/>
                </a:lnTo>
                <a:lnTo>
                  <a:pt x="409830" y="226188"/>
                </a:lnTo>
                <a:close/>
              </a:path>
              <a:path w="505080" h="494156">
                <a:moveTo>
                  <a:pt x="237110" y="208406"/>
                </a:moveTo>
                <a:lnTo>
                  <a:pt x="239904" y="188594"/>
                </a:lnTo>
                <a:lnTo>
                  <a:pt x="253492" y="169546"/>
                </a:lnTo>
                <a:lnTo>
                  <a:pt x="279400" y="170688"/>
                </a:lnTo>
                <a:lnTo>
                  <a:pt x="263272" y="179324"/>
                </a:lnTo>
                <a:lnTo>
                  <a:pt x="254000" y="196850"/>
                </a:lnTo>
                <a:lnTo>
                  <a:pt x="261240" y="215010"/>
                </a:lnTo>
                <a:lnTo>
                  <a:pt x="248414" y="227710"/>
                </a:lnTo>
                <a:close/>
              </a:path>
              <a:path w="505080" h="494156">
                <a:moveTo>
                  <a:pt x="337566" y="218566"/>
                </a:moveTo>
                <a:lnTo>
                  <a:pt x="327154" y="208788"/>
                </a:lnTo>
                <a:lnTo>
                  <a:pt x="311532" y="193166"/>
                </a:lnTo>
                <a:lnTo>
                  <a:pt x="303150" y="184658"/>
                </a:lnTo>
                <a:lnTo>
                  <a:pt x="297816" y="179324"/>
                </a:lnTo>
                <a:lnTo>
                  <a:pt x="279400" y="170688"/>
                </a:lnTo>
                <a:lnTo>
                  <a:pt x="253492" y="169546"/>
                </a:lnTo>
                <a:lnTo>
                  <a:pt x="265940" y="159386"/>
                </a:lnTo>
                <a:lnTo>
                  <a:pt x="279656" y="153670"/>
                </a:lnTo>
                <a:lnTo>
                  <a:pt x="294768" y="155066"/>
                </a:lnTo>
                <a:lnTo>
                  <a:pt x="310770" y="165990"/>
                </a:lnTo>
                <a:lnTo>
                  <a:pt x="362206" y="217424"/>
                </a:lnTo>
                <a:lnTo>
                  <a:pt x="349886" y="229744"/>
                </a:lnTo>
                <a:close/>
              </a:path>
              <a:path w="505080" h="494156">
                <a:moveTo>
                  <a:pt x="275844" y="262254"/>
                </a:moveTo>
                <a:lnTo>
                  <a:pt x="266574" y="240030"/>
                </a:lnTo>
                <a:lnTo>
                  <a:pt x="277622" y="214502"/>
                </a:lnTo>
                <a:lnTo>
                  <a:pt x="303150" y="184658"/>
                </a:lnTo>
                <a:lnTo>
                  <a:pt x="311532" y="193166"/>
                </a:lnTo>
                <a:lnTo>
                  <a:pt x="285370" y="227202"/>
                </a:lnTo>
                <a:lnTo>
                  <a:pt x="288418" y="248538"/>
                </a:lnTo>
                <a:lnTo>
                  <a:pt x="301244" y="254000"/>
                </a:lnTo>
                <a:lnTo>
                  <a:pt x="315468" y="246634"/>
                </a:lnTo>
                <a:lnTo>
                  <a:pt x="326010" y="228726"/>
                </a:lnTo>
                <a:lnTo>
                  <a:pt x="327154" y="208788"/>
                </a:lnTo>
                <a:lnTo>
                  <a:pt x="337566" y="218566"/>
                </a:lnTo>
                <a:lnTo>
                  <a:pt x="334900" y="240410"/>
                </a:lnTo>
                <a:lnTo>
                  <a:pt x="322072" y="260222"/>
                </a:lnTo>
                <a:lnTo>
                  <a:pt x="307468" y="269876"/>
                </a:lnTo>
                <a:lnTo>
                  <a:pt x="291212" y="271146"/>
                </a:lnTo>
                <a:close/>
              </a:path>
              <a:path w="505080" h="494156">
                <a:moveTo>
                  <a:pt x="251208" y="305944"/>
                </a:moveTo>
                <a:lnTo>
                  <a:pt x="239522" y="294132"/>
                </a:lnTo>
                <a:lnTo>
                  <a:pt x="209932" y="264542"/>
                </a:lnTo>
                <a:lnTo>
                  <a:pt x="190756" y="262254"/>
                </a:lnTo>
                <a:lnTo>
                  <a:pt x="197614" y="252222"/>
                </a:lnTo>
                <a:lnTo>
                  <a:pt x="156212" y="210820"/>
                </a:lnTo>
                <a:lnTo>
                  <a:pt x="169418" y="197612"/>
                </a:lnTo>
                <a:lnTo>
                  <a:pt x="275718" y="303910"/>
                </a:lnTo>
                <a:lnTo>
                  <a:pt x="263144" y="316356"/>
                </a:lnTo>
                <a:close/>
              </a:path>
              <a:path w="505080" h="494156">
                <a:moveTo>
                  <a:pt x="193294" y="353188"/>
                </a:moveTo>
                <a:lnTo>
                  <a:pt x="167388" y="334898"/>
                </a:lnTo>
                <a:lnTo>
                  <a:pt x="149480" y="308990"/>
                </a:lnTo>
                <a:lnTo>
                  <a:pt x="147574" y="284480"/>
                </a:lnTo>
                <a:lnTo>
                  <a:pt x="160148" y="262890"/>
                </a:lnTo>
                <a:lnTo>
                  <a:pt x="178056" y="252222"/>
                </a:lnTo>
                <a:lnTo>
                  <a:pt x="197614" y="252222"/>
                </a:lnTo>
                <a:lnTo>
                  <a:pt x="190756" y="262254"/>
                </a:lnTo>
                <a:lnTo>
                  <a:pt x="173230" y="271272"/>
                </a:lnTo>
                <a:lnTo>
                  <a:pt x="164974" y="294640"/>
                </a:lnTo>
                <a:lnTo>
                  <a:pt x="180976" y="321310"/>
                </a:lnTo>
                <a:lnTo>
                  <a:pt x="207772" y="338074"/>
                </a:lnTo>
                <a:lnTo>
                  <a:pt x="229998" y="330834"/>
                </a:lnTo>
                <a:lnTo>
                  <a:pt x="240032" y="312800"/>
                </a:lnTo>
                <a:lnTo>
                  <a:pt x="239522" y="294132"/>
                </a:lnTo>
                <a:lnTo>
                  <a:pt x="251208" y="305944"/>
                </a:lnTo>
                <a:lnTo>
                  <a:pt x="249810" y="325628"/>
                </a:lnTo>
                <a:lnTo>
                  <a:pt x="238126" y="344298"/>
                </a:lnTo>
                <a:lnTo>
                  <a:pt x="217298" y="356108"/>
                </a:lnTo>
                <a:close/>
              </a:path>
              <a:path w="505080" h="494156">
                <a:moveTo>
                  <a:pt x="2288" y="398780"/>
                </a:moveTo>
                <a:lnTo>
                  <a:pt x="2414" y="376428"/>
                </a:lnTo>
                <a:lnTo>
                  <a:pt x="17146" y="353694"/>
                </a:lnTo>
                <a:lnTo>
                  <a:pt x="48262" y="356490"/>
                </a:lnTo>
                <a:lnTo>
                  <a:pt x="28958" y="365378"/>
                </a:lnTo>
                <a:lnTo>
                  <a:pt x="18924" y="386968"/>
                </a:lnTo>
                <a:lnTo>
                  <a:pt x="28448" y="406146"/>
                </a:lnTo>
                <a:lnTo>
                  <a:pt x="15368" y="419354"/>
                </a:lnTo>
                <a:close/>
              </a:path>
              <a:path w="505080" h="494156">
                <a:moveTo>
                  <a:pt x="74932" y="483744"/>
                </a:moveTo>
                <a:lnTo>
                  <a:pt x="78106" y="413766"/>
                </a:lnTo>
                <a:lnTo>
                  <a:pt x="76200" y="384430"/>
                </a:lnTo>
                <a:lnTo>
                  <a:pt x="65788" y="365378"/>
                </a:lnTo>
                <a:lnTo>
                  <a:pt x="48262" y="356490"/>
                </a:lnTo>
                <a:lnTo>
                  <a:pt x="17146" y="353694"/>
                </a:lnTo>
                <a:lnTo>
                  <a:pt x="38356" y="339852"/>
                </a:lnTo>
                <a:lnTo>
                  <a:pt x="59564" y="339218"/>
                </a:lnTo>
                <a:lnTo>
                  <a:pt x="78868" y="351154"/>
                </a:lnTo>
                <a:lnTo>
                  <a:pt x="90552" y="368934"/>
                </a:lnTo>
                <a:lnTo>
                  <a:pt x="94616" y="389762"/>
                </a:lnTo>
                <a:lnTo>
                  <a:pt x="94490" y="413132"/>
                </a:lnTo>
                <a:lnTo>
                  <a:pt x="91694" y="464438"/>
                </a:lnTo>
                <a:lnTo>
                  <a:pt x="145036" y="411226"/>
                </a:lnTo>
                <a:lnTo>
                  <a:pt x="156718" y="422910"/>
                </a:lnTo>
                <a:lnTo>
                  <a:pt x="85344" y="494156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0" name="object 50"/>
          <p:cNvSpPr/>
          <p:nvPr/>
        </p:nvSpPr>
        <p:spPr>
          <a:xfrm>
            <a:off x="8714493" y="5536417"/>
            <a:ext cx="161863" cy="153269"/>
          </a:xfrm>
          <a:custGeom>
            <a:avLst/>
            <a:gdLst/>
            <a:ahLst/>
            <a:cxnLst/>
            <a:rect l="l" t="t" r="r" b="b"/>
            <a:pathLst>
              <a:path w="504698" h="477900">
                <a:moveTo>
                  <a:pt x="432180" y="17018"/>
                </a:moveTo>
                <a:lnTo>
                  <a:pt x="407034" y="15620"/>
                </a:lnTo>
                <a:lnTo>
                  <a:pt x="419862" y="5588"/>
                </a:lnTo>
                <a:lnTo>
                  <a:pt x="433578" y="634"/>
                </a:lnTo>
                <a:lnTo>
                  <a:pt x="447802" y="1904"/>
                </a:lnTo>
                <a:lnTo>
                  <a:pt x="461518" y="10922"/>
                </a:lnTo>
                <a:lnTo>
                  <a:pt x="448692" y="23748"/>
                </a:lnTo>
                <a:close/>
              </a:path>
              <a:path w="504698" h="477900">
                <a:moveTo>
                  <a:pt x="398906" y="65278"/>
                </a:moveTo>
                <a:lnTo>
                  <a:pt x="391922" y="54102"/>
                </a:lnTo>
                <a:lnTo>
                  <a:pt x="391542" y="41402"/>
                </a:lnTo>
                <a:lnTo>
                  <a:pt x="396874" y="28320"/>
                </a:lnTo>
                <a:lnTo>
                  <a:pt x="407034" y="15620"/>
                </a:lnTo>
                <a:lnTo>
                  <a:pt x="432180" y="17018"/>
                </a:lnTo>
                <a:lnTo>
                  <a:pt x="416942" y="25528"/>
                </a:lnTo>
                <a:lnTo>
                  <a:pt x="407924" y="39624"/>
                </a:lnTo>
                <a:lnTo>
                  <a:pt x="411352" y="51944"/>
                </a:lnTo>
                <a:lnTo>
                  <a:pt x="418592" y="55118"/>
                </a:lnTo>
                <a:lnTo>
                  <a:pt x="429006" y="52324"/>
                </a:lnTo>
                <a:lnTo>
                  <a:pt x="445134" y="43434"/>
                </a:lnTo>
                <a:lnTo>
                  <a:pt x="470026" y="50672"/>
                </a:lnTo>
                <a:lnTo>
                  <a:pt x="449198" y="60706"/>
                </a:lnTo>
                <a:lnTo>
                  <a:pt x="429132" y="70866"/>
                </a:lnTo>
                <a:lnTo>
                  <a:pt x="412750" y="73024"/>
                </a:lnTo>
                <a:close/>
              </a:path>
              <a:path w="504698" h="477900">
                <a:moveTo>
                  <a:pt x="444120" y="109728"/>
                </a:moveTo>
                <a:lnTo>
                  <a:pt x="429514" y="100204"/>
                </a:lnTo>
                <a:lnTo>
                  <a:pt x="442214" y="87376"/>
                </a:lnTo>
                <a:lnTo>
                  <a:pt x="460374" y="94488"/>
                </a:lnTo>
                <a:lnTo>
                  <a:pt x="478028" y="84328"/>
                </a:lnTo>
                <a:lnTo>
                  <a:pt x="487426" y="69088"/>
                </a:lnTo>
                <a:lnTo>
                  <a:pt x="482854" y="54736"/>
                </a:lnTo>
                <a:lnTo>
                  <a:pt x="470026" y="50672"/>
                </a:lnTo>
                <a:lnTo>
                  <a:pt x="445134" y="43434"/>
                </a:lnTo>
                <a:lnTo>
                  <a:pt x="464566" y="33910"/>
                </a:lnTo>
                <a:lnTo>
                  <a:pt x="480568" y="32384"/>
                </a:lnTo>
                <a:lnTo>
                  <a:pt x="495046" y="40766"/>
                </a:lnTo>
                <a:lnTo>
                  <a:pt x="503048" y="53466"/>
                </a:lnTo>
                <a:lnTo>
                  <a:pt x="503682" y="67184"/>
                </a:lnTo>
                <a:lnTo>
                  <a:pt x="498222" y="81026"/>
                </a:lnTo>
                <a:lnTo>
                  <a:pt x="487426" y="94360"/>
                </a:lnTo>
                <a:lnTo>
                  <a:pt x="473838" y="105284"/>
                </a:lnTo>
                <a:lnTo>
                  <a:pt x="459104" y="110998"/>
                </a:lnTo>
                <a:close/>
              </a:path>
              <a:path w="504698" h="477900">
                <a:moveTo>
                  <a:pt x="398526" y="215264"/>
                </a:moveTo>
                <a:lnTo>
                  <a:pt x="405002" y="208788"/>
                </a:lnTo>
                <a:lnTo>
                  <a:pt x="410210" y="198756"/>
                </a:lnTo>
                <a:lnTo>
                  <a:pt x="407544" y="185420"/>
                </a:lnTo>
                <a:lnTo>
                  <a:pt x="403606" y="175514"/>
                </a:lnTo>
                <a:lnTo>
                  <a:pt x="295910" y="129286"/>
                </a:lnTo>
                <a:lnTo>
                  <a:pt x="309880" y="115316"/>
                </a:lnTo>
                <a:lnTo>
                  <a:pt x="396622" y="154432"/>
                </a:lnTo>
                <a:lnTo>
                  <a:pt x="355600" y="69596"/>
                </a:lnTo>
                <a:lnTo>
                  <a:pt x="369062" y="56260"/>
                </a:lnTo>
                <a:lnTo>
                  <a:pt x="417068" y="161924"/>
                </a:lnTo>
                <a:lnTo>
                  <a:pt x="422782" y="174878"/>
                </a:lnTo>
                <a:lnTo>
                  <a:pt x="428118" y="191644"/>
                </a:lnTo>
                <a:lnTo>
                  <a:pt x="426594" y="205232"/>
                </a:lnTo>
                <a:lnTo>
                  <a:pt x="417196" y="218312"/>
                </a:lnTo>
                <a:lnTo>
                  <a:pt x="409448" y="226188"/>
                </a:lnTo>
                <a:close/>
              </a:path>
              <a:path w="504698" h="477900">
                <a:moveTo>
                  <a:pt x="236728" y="208280"/>
                </a:moveTo>
                <a:lnTo>
                  <a:pt x="239396" y="188596"/>
                </a:lnTo>
                <a:lnTo>
                  <a:pt x="253110" y="169544"/>
                </a:lnTo>
                <a:lnTo>
                  <a:pt x="278892" y="170560"/>
                </a:lnTo>
                <a:lnTo>
                  <a:pt x="262890" y="179324"/>
                </a:lnTo>
                <a:lnTo>
                  <a:pt x="253492" y="196722"/>
                </a:lnTo>
                <a:lnTo>
                  <a:pt x="260730" y="214884"/>
                </a:lnTo>
                <a:lnTo>
                  <a:pt x="247904" y="227712"/>
                </a:lnTo>
                <a:close/>
              </a:path>
              <a:path w="504698" h="477900">
                <a:moveTo>
                  <a:pt x="337184" y="218566"/>
                </a:moveTo>
                <a:lnTo>
                  <a:pt x="326644" y="208788"/>
                </a:lnTo>
                <a:lnTo>
                  <a:pt x="311024" y="193166"/>
                </a:lnTo>
                <a:lnTo>
                  <a:pt x="302768" y="184658"/>
                </a:lnTo>
                <a:lnTo>
                  <a:pt x="297306" y="179198"/>
                </a:lnTo>
                <a:lnTo>
                  <a:pt x="278892" y="170560"/>
                </a:lnTo>
                <a:lnTo>
                  <a:pt x="253110" y="169544"/>
                </a:lnTo>
                <a:lnTo>
                  <a:pt x="265556" y="159258"/>
                </a:lnTo>
                <a:lnTo>
                  <a:pt x="279274" y="153670"/>
                </a:lnTo>
                <a:lnTo>
                  <a:pt x="294258" y="154940"/>
                </a:lnTo>
                <a:lnTo>
                  <a:pt x="310262" y="165988"/>
                </a:lnTo>
                <a:lnTo>
                  <a:pt x="361696" y="217298"/>
                </a:lnTo>
                <a:lnTo>
                  <a:pt x="349376" y="229616"/>
                </a:lnTo>
                <a:close/>
              </a:path>
              <a:path w="504698" h="477900">
                <a:moveTo>
                  <a:pt x="275336" y="262128"/>
                </a:moveTo>
                <a:lnTo>
                  <a:pt x="266066" y="240030"/>
                </a:lnTo>
                <a:lnTo>
                  <a:pt x="277114" y="214376"/>
                </a:lnTo>
                <a:lnTo>
                  <a:pt x="302768" y="184658"/>
                </a:lnTo>
                <a:lnTo>
                  <a:pt x="311024" y="193166"/>
                </a:lnTo>
                <a:lnTo>
                  <a:pt x="284862" y="227204"/>
                </a:lnTo>
                <a:lnTo>
                  <a:pt x="287908" y="248412"/>
                </a:lnTo>
                <a:lnTo>
                  <a:pt x="300864" y="254000"/>
                </a:lnTo>
                <a:lnTo>
                  <a:pt x="315088" y="246634"/>
                </a:lnTo>
                <a:lnTo>
                  <a:pt x="325500" y="228728"/>
                </a:lnTo>
                <a:lnTo>
                  <a:pt x="326644" y="208788"/>
                </a:lnTo>
                <a:lnTo>
                  <a:pt x="337184" y="218566"/>
                </a:lnTo>
                <a:lnTo>
                  <a:pt x="334392" y="240284"/>
                </a:lnTo>
                <a:lnTo>
                  <a:pt x="321692" y="260222"/>
                </a:lnTo>
                <a:lnTo>
                  <a:pt x="306958" y="269748"/>
                </a:lnTo>
                <a:lnTo>
                  <a:pt x="290830" y="271144"/>
                </a:lnTo>
                <a:close/>
              </a:path>
              <a:path w="504698" h="477900">
                <a:moveTo>
                  <a:pt x="250824" y="305816"/>
                </a:moveTo>
                <a:lnTo>
                  <a:pt x="239014" y="294004"/>
                </a:lnTo>
                <a:lnTo>
                  <a:pt x="209424" y="264414"/>
                </a:lnTo>
                <a:lnTo>
                  <a:pt x="190246" y="262256"/>
                </a:lnTo>
                <a:lnTo>
                  <a:pt x="177546" y="252222"/>
                </a:lnTo>
                <a:lnTo>
                  <a:pt x="197104" y="252096"/>
                </a:lnTo>
                <a:lnTo>
                  <a:pt x="155702" y="210820"/>
                </a:lnTo>
                <a:lnTo>
                  <a:pt x="168910" y="197612"/>
                </a:lnTo>
                <a:lnTo>
                  <a:pt x="275208" y="303912"/>
                </a:lnTo>
                <a:lnTo>
                  <a:pt x="262764" y="316356"/>
                </a:lnTo>
                <a:close/>
              </a:path>
              <a:path w="504698" h="477900">
                <a:moveTo>
                  <a:pt x="192786" y="353188"/>
                </a:moveTo>
                <a:lnTo>
                  <a:pt x="166878" y="334772"/>
                </a:lnTo>
                <a:lnTo>
                  <a:pt x="148972" y="308992"/>
                </a:lnTo>
                <a:lnTo>
                  <a:pt x="147066" y="284480"/>
                </a:lnTo>
                <a:lnTo>
                  <a:pt x="159766" y="262890"/>
                </a:lnTo>
                <a:lnTo>
                  <a:pt x="177546" y="252222"/>
                </a:lnTo>
                <a:lnTo>
                  <a:pt x="190246" y="262256"/>
                </a:lnTo>
                <a:lnTo>
                  <a:pt x="172848" y="271272"/>
                </a:lnTo>
                <a:lnTo>
                  <a:pt x="164466" y="294640"/>
                </a:lnTo>
                <a:lnTo>
                  <a:pt x="180468" y="321184"/>
                </a:lnTo>
                <a:lnTo>
                  <a:pt x="207264" y="337948"/>
                </a:lnTo>
                <a:lnTo>
                  <a:pt x="229490" y="330708"/>
                </a:lnTo>
                <a:lnTo>
                  <a:pt x="239522" y="312674"/>
                </a:lnTo>
                <a:lnTo>
                  <a:pt x="239014" y="294004"/>
                </a:lnTo>
                <a:lnTo>
                  <a:pt x="250824" y="305816"/>
                </a:lnTo>
                <a:lnTo>
                  <a:pt x="249300" y="325500"/>
                </a:lnTo>
                <a:lnTo>
                  <a:pt x="237618" y="344298"/>
                </a:lnTo>
                <a:lnTo>
                  <a:pt x="216790" y="355980"/>
                </a:lnTo>
                <a:close/>
              </a:path>
              <a:path w="504698" h="477900">
                <a:moveTo>
                  <a:pt x="1650" y="396366"/>
                </a:moveTo>
                <a:lnTo>
                  <a:pt x="2922" y="374522"/>
                </a:lnTo>
                <a:lnTo>
                  <a:pt x="16510" y="353696"/>
                </a:lnTo>
                <a:lnTo>
                  <a:pt x="45466" y="355346"/>
                </a:lnTo>
                <a:lnTo>
                  <a:pt x="28068" y="364998"/>
                </a:lnTo>
                <a:lnTo>
                  <a:pt x="18416" y="384684"/>
                </a:lnTo>
                <a:lnTo>
                  <a:pt x="26544" y="403224"/>
                </a:lnTo>
                <a:lnTo>
                  <a:pt x="13334" y="416306"/>
                </a:lnTo>
                <a:close/>
              </a:path>
              <a:path w="504698" h="477900">
                <a:moveTo>
                  <a:pt x="53340" y="406400"/>
                </a:moveTo>
                <a:lnTo>
                  <a:pt x="59690" y="399922"/>
                </a:lnTo>
                <a:lnTo>
                  <a:pt x="69976" y="379984"/>
                </a:lnTo>
                <a:lnTo>
                  <a:pt x="92456" y="398780"/>
                </a:lnTo>
                <a:lnTo>
                  <a:pt x="70612" y="411480"/>
                </a:lnTo>
                <a:lnTo>
                  <a:pt x="64516" y="417576"/>
                </a:lnTo>
                <a:close/>
              </a:path>
              <a:path w="504698" h="477900">
                <a:moveTo>
                  <a:pt x="54356" y="462788"/>
                </a:moveTo>
                <a:lnTo>
                  <a:pt x="67564" y="449580"/>
                </a:lnTo>
                <a:lnTo>
                  <a:pt x="88900" y="458852"/>
                </a:lnTo>
                <a:lnTo>
                  <a:pt x="111378" y="447802"/>
                </a:lnTo>
                <a:lnTo>
                  <a:pt x="122300" y="427356"/>
                </a:lnTo>
                <a:lnTo>
                  <a:pt x="113156" y="406780"/>
                </a:lnTo>
                <a:lnTo>
                  <a:pt x="92456" y="398780"/>
                </a:lnTo>
                <a:lnTo>
                  <a:pt x="69976" y="379984"/>
                </a:lnTo>
                <a:lnTo>
                  <a:pt x="62102" y="361696"/>
                </a:lnTo>
                <a:lnTo>
                  <a:pt x="45466" y="355346"/>
                </a:lnTo>
                <a:lnTo>
                  <a:pt x="16510" y="353696"/>
                </a:lnTo>
                <a:lnTo>
                  <a:pt x="35560" y="340614"/>
                </a:lnTo>
                <a:lnTo>
                  <a:pt x="55880" y="337692"/>
                </a:lnTo>
                <a:lnTo>
                  <a:pt x="74676" y="347980"/>
                </a:lnTo>
                <a:lnTo>
                  <a:pt x="84708" y="368300"/>
                </a:lnTo>
                <a:lnTo>
                  <a:pt x="79502" y="390144"/>
                </a:lnTo>
                <a:lnTo>
                  <a:pt x="103632" y="382524"/>
                </a:lnTo>
                <a:lnTo>
                  <a:pt x="127254" y="393572"/>
                </a:lnTo>
                <a:lnTo>
                  <a:pt x="139446" y="414528"/>
                </a:lnTo>
                <a:lnTo>
                  <a:pt x="137542" y="437134"/>
                </a:lnTo>
                <a:lnTo>
                  <a:pt x="122936" y="458978"/>
                </a:lnTo>
                <a:lnTo>
                  <a:pt x="88266" y="476884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1" name="object 51"/>
          <p:cNvSpPr/>
          <p:nvPr/>
        </p:nvSpPr>
        <p:spPr>
          <a:xfrm>
            <a:off x="8889716" y="5536417"/>
            <a:ext cx="152902" cy="152739"/>
          </a:xfrm>
          <a:custGeom>
            <a:avLst/>
            <a:gdLst/>
            <a:ahLst/>
            <a:cxnLst/>
            <a:rect l="l" t="t" r="r" b="b"/>
            <a:pathLst>
              <a:path w="476758" h="476250">
                <a:moveTo>
                  <a:pt x="404368" y="17018"/>
                </a:moveTo>
                <a:lnTo>
                  <a:pt x="379094" y="15620"/>
                </a:lnTo>
                <a:lnTo>
                  <a:pt x="391922" y="5588"/>
                </a:lnTo>
                <a:lnTo>
                  <a:pt x="405766" y="634"/>
                </a:lnTo>
                <a:lnTo>
                  <a:pt x="419990" y="1904"/>
                </a:lnTo>
                <a:lnTo>
                  <a:pt x="433704" y="10922"/>
                </a:lnTo>
                <a:lnTo>
                  <a:pt x="420878" y="23748"/>
                </a:lnTo>
                <a:close/>
              </a:path>
              <a:path w="476758" h="476250">
                <a:moveTo>
                  <a:pt x="370968" y="65278"/>
                </a:moveTo>
                <a:lnTo>
                  <a:pt x="364110" y="54102"/>
                </a:lnTo>
                <a:lnTo>
                  <a:pt x="363728" y="41402"/>
                </a:lnTo>
                <a:lnTo>
                  <a:pt x="368936" y="28320"/>
                </a:lnTo>
                <a:lnTo>
                  <a:pt x="379094" y="15620"/>
                </a:lnTo>
                <a:lnTo>
                  <a:pt x="404368" y="17018"/>
                </a:lnTo>
                <a:lnTo>
                  <a:pt x="389128" y="25528"/>
                </a:lnTo>
                <a:lnTo>
                  <a:pt x="380112" y="39624"/>
                </a:lnTo>
                <a:lnTo>
                  <a:pt x="383540" y="51944"/>
                </a:lnTo>
                <a:lnTo>
                  <a:pt x="390778" y="55118"/>
                </a:lnTo>
                <a:lnTo>
                  <a:pt x="401194" y="52324"/>
                </a:lnTo>
                <a:lnTo>
                  <a:pt x="417322" y="43434"/>
                </a:lnTo>
                <a:lnTo>
                  <a:pt x="442214" y="50672"/>
                </a:lnTo>
                <a:lnTo>
                  <a:pt x="421386" y="60706"/>
                </a:lnTo>
                <a:lnTo>
                  <a:pt x="401320" y="70866"/>
                </a:lnTo>
                <a:lnTo>
                  <a:pt x="384938" y="73024"/>
                </a:lnTo>
                <a:close/>
              </a:path>
              <a:path w="476758" h="476250">
                <a:moveTo>
                  <a:pt x="416178" y="109728"/>
                </a:moveTo>
                <a:lnTo>
                  <a:pt x="401574" y="100204"/>
                </a:lnTo>
                <a:lnTo>
                  <a:pt x="414400" y="87376"/>
                </a:lnTo>
                <a:lnTo>
                  <a:pt x="432562" y="94488"/>
                </a:lnTo>
                <a:lnTo>
                  <a:pt x="450216" y="84328"/>
                </a:lnTo>
                <a:lnTo>
                  <a:pt x="459614" y="69088"/>
                </a:lnTo>
                <a:lnTo>
                  <a:pt x="455042" y="54736"/>
                </a:lnTo>
                <a:lnTo>
                  <a:pt x="442214" y="50672"/>
                </a:lnTo>
                <a:lnTo>
                  <a:pt x="417322" y="43434"/>
                </a:lnTo>
                <a:lnTo>
                  <a:pt x="436626" y="33910"/>
                </a:lnTo>
                <a:lnTo>
                  <a:pt x="452754" y="32384"/>
                </a:lnTo>
                <a:lnTo>
                  <a:pt x="467106" y="40766"/>
                </a:lnTo>
                <a:lnTo>
                  <a:pt x="475234" y="53466"/>
                </a:lnTo>
                <a:lnTo>
                  <a:pt x="475870" y="67184"/>
                </a:lnTo>
                <a:lnTo>
                  <a:pt x="470280" y="81026"/>
                </a:lnTo>
                <a:lnTo>
                  <a:pt x="459614" y="94360"/>
                </a:lnTo>
                <a:lnTo>
                  <a:pt x="445896" y="105284"/>
                </a:lnTo>
                <a:lnTo>
                  <a:pt x="431292" y="110998"/>
                </a:lnTo>
                <a:close/>
              </a:path>
              <a:path w="476758" h="476250">
                <a:moveTo>
                  <a:pt x="370714" y="215264"/>
                </a:moveTo>
                <a:lnTo>
                  <a:pt x="377190" y="208788"/>
                </a:lnTo>
                <a:lnTo>
                  <a:pt x="382396" y="198756"/>
                </a:lnTo>
                <a:lnTo>
                  <a:pt x="379602" y="185420"/>
                </a:lnTo>
                <a:lnTo>
                  <a:pt x="375666" y="175514"/>
                </a:lnTo>
                <a:lnTo>
                  <a:pt x="268096" y="129286"/>
                </a:lnTo>
                <a:lnTo>
                  <a:pt x="282068" y="115316"/>
                </a:lnTo>
                <a:lnTo>
                  <a:pt x="368808" y="154432"/>
                </a:lnTo>
                <a:lnTo>
                  <a:pt x="327788" y="69596"/>
                </a:lnTo>
                <a:lnTo>
                  <a:pt x="341248" y="56260"/>
                </a:lnTo>
                <a:lnTo>
                  <a:pt x="389254" y="161924"/>
                </a:lnTo>
                <a:lnTo>
                  <a:pt x="394844" y="174878"/>
                </a:lnTo>
                <a:lnTo>
                  <a:pt x="400176" y="191644"/>
                </a:lnTo>
                <a:lnTo>
                  <a:pt x="398780" y="205232"/>
                </a:lnTo>
                <a:lnTo>
                  <a:pt x="389382" y="218312"/>
                </a:lnTo>
                <a:lnTo>
                  <a:pt x="381508" y="226188"/>
                </a:lnTo>
                <a:close/>
              </a:path>
              <a:path w="476758" h="476250">
                <a:moveTo>
                  <a:pt x="208788" y="208280"/>
                </a:moveTo>
                <a:lnTo>
                  <a:pt x="211582" y="188596"/>
                </a:lnTo>
                <a:lnTo>
                  <a:pt x="225170" y="169544"/>
                </a:lnTo>
                <a:lnTo>
                  <a:pt x="251078" y="170560"/>
                </a:lnTo>
                <a:lnTo>
                  <a:pt x="234950" y="179324"/>
                </a:lnTo>
                <a:lnTo>
                  <a:pt x="225678" y="196722"/>
                </a:lnTo>
                <a:lnTo>
                  <a:pt x="232918" y="214884"/>
                </a:lnTo>
                <a:lnTo>
                  <a:pt x="220092" y="227712"/>
                </a:lnTo>
                <a:close/>
              </a:path>
              <a:path w="476758" h="476250">
                <a:moveTo>
                  <a:pt x="309244" y="218566"/>
                </a:moveTo>
                <a:lnTo>
                  <a:pt x="298830" y="208788"/>
                </a:lnTo>
                <a:lnTo>
                  <a:pt x="283210" y="193166"/>
                </a:lnTo>
                <a:lnTo>
                  <a:pt x="274828" y="184658"/>
                </a:lnTo>
                <a:lnTo>
                  <a:pt x="269494" y="179198"/>
                </a:lnTo>
                <a:lnTo>
                  <a:pt x="251078" y="170560"/>
                </a:lnTo>
                <a:lnTo>
                  <a:pt x="225170" y="169544"/>
                </a:lnTo>
                <a:lnTo>
                  <a:pt x="237618" y="159258"/>
                </a:lnTo>
                <a:lnTo>
                  <a:pt x="251334" y="153670"/>
                </a:lnTo>
                <a:lnTo>
                  <a:pt x="266446" y="154940"/>
                </a:lnTo>
                <a:lnTo>
                  <a:pt x="282448" y="165988"/>
                </a:lnTo>
                <a:lnTo>
                  <a:pt x="333884" y="217298"/>
                </a:lnTo>
                <a:lnTo>
                  <a:pt x="321564" y="229616"/>
                </a:lnTo>
                <a:close/>
              </a:path>
              <a:path w="476758" h="476250">
                <a:moveTo>
                  <a:pt x="247522" y="262128"/>
                </a:moveTo>
                <a:lnTo>
                  <a:pt x="238252" y="240030"/>
                </a:lnTo>
                <a:lnTo>
                  <a:pt x="249300" y="214376"/>
                </a:lnTo>
                <a:lnTo>
                  <a:pt x="274828" y="184658"/>
                </a:lnTo>
                <a:lnTo>
                  <a:pt x="283210" y="193166"/>
                </a:lnTo>
                <a:lnTo>
                  <a:pt x="257048" y="227204"/>
                </a:lnTo>
                <a:lnTo>
                  <a:pt x="260096" y="248412"/>
                </a:lnTo>
                <a:lnTo>
                  <a:pt x="272922" y="254000"/>
                </a:lnTo>
                <a:lnTo>
                  <a:pt x="287146" y="246634"/>
                </a:lnTo>
                <a:lnTo>
                  <a:pt x="297688" y="228728"/>
                </a:lnTo>
                <a:lnTo>
                  <a:pt x="298830" y="208788"/>
                </a:lnTo>
                <a:lnTo>
                  <a:pt x="309244" y="218566"/>
                </a:lnTo>
                <a:lnTo>
                  <a:pt x="306578" y="240284"/>
                </a:lnTo>
                <a:lnTo>
                  <a:pt x="293750" y="260222"/>
                </a:lnTo>
                <a:lnTo>
                  <a:pt x="279146" y="269748"/>
                </a:lnTo>
                <a:lnTo>
                  <a:pt x="263018" y="271144"/>
                </a:lnTo>
                <a:close/>
              </a:path>
              <a:path w="476758" h="476250">
                <a:moveTo>
                  <a:pt x="222886" y="305816"/>
                </a:moveTo>
                <a:lnTo>
                  <a:pt x="211200" y="294004"/>
                </a:lnTo>
                <a:lnTo>
                  <a:pt x="181610" y="264414"/>
                </a:lnTo>
                <a:lnTo>
                  <a:pt x="162434" y="262256"/>
                </a:lnTo>
                <a:lnTo>
                  <a:pt x="149734" y="252222"/>
                </a:lnTo>
                <a:lnTo>
                  <a:pt x="169292" y="252096"/>
                </a:lnTo>
                <a:lnTo>
                  <a:pt x="127890" y="210820"/>
                </a:lnTo>
                <a:lnTo>
                  <a:pt x="141096" y="197612"/>
                </a:lnTo>
                <a:lnTo>
                  <a:pt x="247396" y="303912"/>
                </a:lnTo>
                <a:lnTo>
                  <a:pt x="234822" y="316356"/>
                </a:lnTo>
                <a:close/>
              </a:path>
              <a:path w="476758" h="476250">
                <a:moveTo>
                  <a:pt x="164972" y="353188"/>
                </a:moveTo>
                <a:lnTo>
                  <a:pt x="139066" y="334772"/>
                </a:lnTo>
                <a:lnTo>
                  <a:pt x="121158" y="308992"/>
                </a:lnTo>
                <a:lnTo>
                  <a:pt x="119252" y="284480"/>
                </a:lnTo>
                <a:lnTo>
                  <a:pt x="131826" y="262890"/>
                </a:lnTo>
                <a:lnTo>
                  <a:pt x="149734" y="252222"/>
                </a:lnTo>
                <a:lnTo>
                  <a:pt x="162434" y="262256"/>
                </a:lnTo>
                <a:lnTo>
                  <a:pt x="144908" y="271272"/>
                </a:lnTo>
                <a:lnTo>
                  <a:pt x="136652" y="294640"/>
                </a:lnTo>
                <a:lnTo>
                  <a:pt x="152654" y="321184"/>
                </a:lnTo>
                <a:lnTo>
                  <a:pt x="179450" y="337948"/>
                </a:lnTo>
                <a:lnTo>
                  <a:pt x="201676" y="330708"/>
                </a:lnTo>
                <a:lnTo>
                  <a:pt x="211710" y="312674"/>
                </a:lnTo>
                <a:lnTo>
                  <a:pt x="211200" y="294004"/>
                </a:lnTo>
                <a:lnTo>
                  <a:pt x="222886" y="305816"/>
                </a:lnTo>
                <a:lnTo>
                  <a:pt x="221488" y="325500"/>
                </a:lnTo>
                <a:lnTo>
                  <a:pt x="209804" y="344298"/>
                </a:lnTo>
                <a:lnTo>
                  <a:pt x="188976" y="355980"/>
                </a:lnTo>
                <a:close/>
              </a:path>
              <a:path w="476758" h="476250">
                <a:moveTo>
                  <a:pt x="83058" y="426466"/>
                </a:moveTo>
                <a:lnTo>
                  <a:pt x="71628" y="414656"/>
                </a:lnTo>
                <a:lnTo>
                  <a:pt x="18416" y="361568"/>
                </a:lnTo>
                <a:lnTo>
                  <a:pt x="0" y="343916"/>
                </a:lnTo>
                <a:lnTo>
                  <a:pt x="13462" y="330454"/>
                </a:lnTo>
                <a:lnTo>
                  <a:pt x="84582" y="401700"/>
                </a:lnTo>
                <a:lnTo>
                  <a:pt x="98806" y="387604"/>
                </a:lnTo>
                <a:lnTo>
                  <a:pt x="110364" y="399160"/>
                </a:lnTo>
                <a:lnTo>
                  <a:pt x="96266" y="413258"/>
                </a:lnTo>
                <a:lnTo>
                  <a:pt x="117094" y="434086"/>
                </a:lnTo>
                <a:lnTo>
                  <a:pt x="103886" y="447294"/>
                </a:lnTo>
                <a:close/>
              </a:path>
              <a:path w="476758" h="476250">
                <a:moveTo>
                  <a:pt x="21464" y="464312"/>
                </a:moveTo>
                <a:lnTo>
                  <a:pt x="0" y="343916"/>
                </a:lnTo>
                <a:lnTo>
                  <a:pt x="18416" y="361568"/>
                </a:lnTo>
                <a:lnTo>
                  <a:pt x="34544" y="451740"/>
                </a:lnTo>
                <a:lnTo>
                  <a:pt x="71628" y="414656"/>
                </a:lnTo>
                <a:lnTo>
                  <a:pt x="83058" y="426466"/>
                </a:lnTo>
                <a:lnTo>
                  <a:pt x="33274" y="47625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2" name="object 52"/>
          <p:cNvSpPr/>
          <p:nvPr/>
        </p:nvSpPr>
        <p:spPr>
          <a:xfrm>
            <a:off x="9044085" y="5536417"/>
            <a:ext cx="164836" cy="153391"/>
          </a:xfrm>
          <a:custGeom>
            <a:avLst/>
            <a:gdLst/>
            <a:ahLst/>
            <a:cxnLst/>
            <a:rect l="l" t="t" r="r" b="b"/>
            <a:pathLst>
              <a:path w="513968" h="478282">
                <a:moveTo>
                  <a:pt x="441580" y="17018"/>
                </a:moveTo>
                <a:lnTo>
                  <a:pt x="416306" y="15620"/>
                </a:lnTo>
                <a:lnTo>
                  <a:pt x="429134" y="5588"/>
                </a:lnTo>
                <a:lnTo>
                  <a:pt x="442976" y="634"/>
                </a:lnTo>
                <a:lnTo>
                  <a:pt x="457072" y="1904"/>
                </a:lnTo>
                <a:lnTo>
                  <a:pt x="470916" y="10922"/>
                </a:lnTo>
                <a:lnTo>
                  <a:pt x="458090" y="23748"/>
                </a:lnTo>
                <a:close/>
              </a:path>
              <a:path w="513968" h="478282">
                <a:moveTo>
                  <a:pt x="408178" y="65278"/>
                </a:moveTo>
                <a:lnTo>
                  <a:pt x="401320" y="54102"/>
                </a:lnTo>
                <a:lnTo>
                  <a:pt x="400940" y="41402"/>
                </a:lnTo>
                <a:lnTo>
                  <a:pt x="406146" y="28320"/>
                </a:lnTo>
                <a:lnTo>
                  <a:pt x="416306" y="15620"/>
                </a:lnTo>
                <a:lnTo>
                  <a:pt x="441580" y="17018"/>
                </a:lnTo>
                <a:lnTo>
                  <a:pt x="426212" y="25528"/>
                </a:lnTo>
                <a:lnTo>
                  <a:pt x="417322" y="39624"/>
                </a:lnTo>
                <a:lnTo>
                  <a:pt x="420750" y="51944"/>
                </a:lnTo>
                <a:lnTo>
                  <a:pt x="427864" y="55118"/>
                </a:lnTo>
                <a:lnTo>
                  <a:pt x="438404" y="52324"/>
                </a:lnTo>
                <a:lnTo>
                  <a:pt x="454534" y="43434"/>
                </a:lnTo>
                <a:lnTo>
                  <a:pt x="479298" y="50672"/>
                </a:lnTo>
                <a:lnTo>
                  <a:pt x="458596" y="60706"/>
                </a:lnTo>
                <a:lnTo>
                  <a:pt x="438404" y="70866"/>
                </a:lnTo>
                <a:lnTo>
                  <a:pt x="422148" y="73024"/>
                </a:lnTo>
                <a:close/>
              </a:path>
              <a:path w="513968" h="478282">
                <a:moveTo>
                  <a:pt x="453390" y="109728"/>
                </a:moveTo>
                <a:lnTo>
                  <a:pt x="438786" y="100204"/>
                </a:lnTo>
                <a:lnTo>
                  <a:pt x="451486" y="87376"/>
                </a:lnTo>
                <a:lnTo>
                  <a:pt x="469772" y="94488"/>
                </a:lnTo>
                <a:lnTo>
                  <a:pt x="487298" y="84328"/>
                </a:lnTo>
                <a:lnTo>
                  <a:pt x="496824" y="69088"/>
                </a:lnTo>
                <a:lnTo>
                  <a:pt x="492124" y="54736"/>
                </a:lnTo>
                <a:lnTo>
                  <a:pt x="479298" y="50672"/>
                </a:lnTo>
                <a:lnTo>
                  <a:pt x="454534" y="43434"/>
                </a:lnTo>
                <a:lnTo>
                  <a:pt x="473838" y="33910"/>
                </a:lnTo>
                <a:lnTo>
                  <a:pt x="489966" y="32384"/>
                </a:lnTo>
                <a:lnTo>
                  <a:pt x="504316" y="40766"/>
                </a:lnTo>
                <a:lnTo>
                  <a:pt x="512318" y="53466"/>
                </a:lnTo>
                <a:lnTo>
                  <a:pt x="513080" y="67184"/>
                </a:lnTo>
                <a:lnTo>
                  <a:pt x="507492" y="81026"/>
                </a:lnTo>
                <a:lnTo>
                  <a:pt x="496824" y="94360"/>
                </a:lnTo>
                <a:lnTo>
                  <a:pt x="483108" y="105284"/>
                </a:lnTo>
                <a:lnTo>
                  <a:pt x="468376" y="110998"/>
                </a:lnTo>
                <a:close/>
              </a:path>
              <a:path w="513968" h="478282">
                <a:moveTo>
                  <a:pt x="407796" y="215264"/>
                </a:moveTo>
                <a:lnTo>
                  <a:pt x="414274" y="208788"/>
                </a:lnTo>
                <a:lnTo>
                  <a:pt x="419482" y="198756"/>
                </a:lnTo>
                <a:lnTo>
                  <a:pt x="416814" y="185420"/>
                </a:lnTo>
                <a:lnTo>
                  <a:pt x="412878" y="175514"/>
                </a:lnTo>
                <a:lnTo>
                  <a:pt x="305308" y="129286"/>
                </a:lnTo>
                <a:lnTo>
                  <a:pt x="319278" y="115316"/>
                </a:lnTo>
                <a:lnTo>
                  <a:pt x="405892" y="154432"/>
                </a:lnTo>
                <a:lnTo>
                  <a:pt x="364998" y="69596"/>
                </a:lnTo>
                <a:lnTo>
                  <a:pt x="378460" y="56260"/>
                </a:lnTo>
                <a:lnTo>
                  <a:pt x="426340" y="161924"/>
                </a:lnTo>
                <a:lnTo>
                  <a:pt x="432054" y="174878"/>
                </a:lnTo>
                <a:lnTo>
                  <a:pt x="437388" y="191644"/>
                </a:lnTo>
                <a:lnTo>
                  <a:pt x="435990" y="205232"/>
                </a:lnTo>
                <a:lnTo>
                  <a:pt x="426592" y="218312"/>
                </a:lnTo>
                <a:lnTo>
                  <a:pt x="418718" y="226188"/>
                </a:lnTo>
                <a:close/>
              </a:path>
              <a:path w="513968" h="478282">
                <a:moveTo>
                  <a:pt x="245998" y="208280"/>
                </a:moveTo>
                <a:lnTo>
                  <a:pt x="248666" y="188596"/>
                </a:lnTo>
                <a:lnTo>
                  <a:pt x="262382" y="169544"/>
                </a:lnTo>
                <a:lnTo>
                  <a:pt x="288290" y="170560"/>
                </a:lnTo>
                <a:lnTo>
                  <a:pt x="272162" y="179324"/>
                </a:lnTo>
                <a:lnTo>
                  <a:pt x="262764" y="196722"/>
                </a:lnTo>
                <a:lnTo>
                  <a:pt x="270002" y="214884"/>
                </a:lnTo>
                <a:lnTo>
                  <a:pt x="257302" y="227712"/>
                </a:lnTo>
                <a:close/>
              </a:path>
              <a:path w="513968" h="478282">
                <a:moveTo>
                  <a:pt x="346456" y="218566"/>
                </a:moveTo>
                <a:lnTo>
                  <a:pt x="336042" y="208788"/>
                </a:lnTo>
                <a:lnTo>
                  <a:pt x="320420" y="193166"/>
                </a:lnTo>
                <a:lnTo>
                  <a:pt x="312040" y="184658"/>
                </a:lnTo>
                <a:lnTo>
                  <a:pt x="306706" y="179198"/>
                </a:lnTo>
                <a:lnTo>
                  <a:pt x="288290" y="170560"/>
                </a:lnTo>
                <a:lnTo>
                  <a:pt x="262382" y="169544"/>
                </a:lnTo>
                <a:lnTo>
                  <a:pt x="274828" y="159258"/>
                </a:lnTo>
                <a:lnTo>
                  <a:pt x="288544" y="153670"/>
                </a:lnTo>
                <a:lnTo>
                  <a:pt x="303530" y="154940"/>
                </a:lnTo>
                <a:lnTo>
                  <a:pt x="319660" y="165988"/>
                </a:lnTo>
                <a:lnTo>
                  <a:pt x="370966" y="217298"/>
                </a:lnTo>
                <a:lnTo>
                  <a:pt x="358648" y="229616"/>
                </a:lnTo>
                <a:close/>
              </a:path>
              <a:path w="513968" h="478282">
                <a:moveTo>
                  <a:pt x="284608" y="262128"/>
                </a:moveTo>
                <a:lnTo>
                  <a:pt x="275464" y="240030"/>
                </a:lnTo>
                <a:lnTo>
                  <a:pt x="286386" y="214376"/>
                </a:lnTo>
                <a:lnTo>
                  <a:pt x="312040" y="184658"/>
                </a:lnTo>
                <a:lnTo>
                  <a:pt x="320420" y="193166"/>
                </a:lnTo>
                <a:lnTo>
                  <a:pt x="294260" y="227204"/>
                </a:lnTo>
                <a:lnTo>
                  <a:pt x="297308" y="248412"/>
                </a:lnTo>
                <a:lnTo>
                  <a:pt x="310134" y="254000"/>
                </a:lnTo>
                <a:lnTo>
                  <a:pt x="324358" y="246634"/>
                </a:lnTo>
                <a:lnTo>
                  <a:pt x="334898" y="228728"/>
                </a:lnTo>
                <a:lnTo>
                  <a:pt x="336042" y="208788"/>
                </a:lnTo>
                <a:lnTo>
                  <a:pt x="346456" y="218566"/>
                </a:lnTo>
                <a:lnTo>
                  <a:pt x="343662" y="240284"/>
                </a:lnTo>
                <a:lnTo>
                  <a:pt x="330962" y="260222"/>
                </a:lnTo>
                <a:lnTo>
                  <a:pt x="316358" y="269748"/>
                </a:lnTo>
                <a:lnTo>
                  <a:pt x="300100" y="271144"/>
                </a:lnTo>
                <a:close/>
              </a:path>
              <a:path w="513968" h="478282">
                <a:moveTo>
                  <a:pt x="260096" y="305816"/>
                </a:moveTo>
                <a:lnTo>
                  <a:pt x="248412" y="294004"/>
                </a:lnTo>
                <a:lnTo>
                  <a:pt x="218820" y="264414"/>
                </a:lnTo>
                <a:lnTo>
                  <a:pt x="199644" y="262256"/>
                </a:lnTo>
                <a:lnTo>
                  <a:pt x="186944" y="252222"/>
                </a:lnTo>
                <a:lnTo>
                  <a:pt x="206502" y="252096"/>
                </a:lnTo>
                <a:lnTo>
                  <a:pt x="165100" y="210820"/>
                </a:lnTo>
                <a:lnTo>
                  <a:pt x="178308" y="197612"/>
                </a:lnTo>
                <a:lnTo>
                  <a:pt x="284480" y="303912"/>
                </a:lnTo>
                <a:lnTo>
                  <a:pt x="272034" y="316356"/>
                </a:lnTo>
                <a:close/>
              </a:path>
              <a:path w="513968" h="478282">
                <a:moveTo>
                  <a:pt x="202058" y="353188"/>
                </a:moveTo>
                <a:lnTo>
                  <a:pt x="176276" y="334772"/>
                </a:lnTo>
                <a:lnTo>
                  <a:pt x="158368" y="308992"/>
                </a:lnTo>
                <a:lnTo>
                  <a:pt x="156338" y="284480"/>
                </a:lnTo>
                <a:lnTo>
                  <a:pt x="169038" y="262890"/>
                </a:lnTo>
                <a:lnTo>
                  <a:pt x="186944" y="252222"/>
                </a:lnTo>
                <a:lnTo>
                  <a:pt x="199644" y="262256"/>
                </a:lnTo>
                <a:lnTo>
                  <a:pt x="182118" y="271272"/>
                </a:lnTo>
                <a:lnTo>
                  <a:pt x="173864" y="294640"/>
                </a:lnTo>
                <a:lnTo>
                  <a:pt x="189864" y="321184"/>
                </a:lnTo>
                <a:lnTo>
                  <a:pt x="216662" y="337948"/>
                </a:lnTo>
                <a:lnTo>
                  <a:pt x="238760" y="330708"/>
                </a:lnTo>
                <a:lnTo>
                  <a:pt x="248920" y="312674"/>
                </a:lnTo>
                <a:lnTo>
                  <a:pt x="248412" y="294004"/>
                </a:lnTo>
                <a:lnTo>
                  <a:pt x="260096" y="305816"/>
                </a:lnTo>
                <a:lnTo>
                  <a:pt x="258698" y="325500"/>
                </a:lnTo>
                <a:lnTo>
                  <a:pt x="246888" y="344298"/>
                </a:lnTo>
                <a:lnTo>
                  <a:pt x="226188" y="355980"/>
                </a:lnTo>
                <a:close/>
              </a:path>
              <a:path w="513968" h="478282">
                <a:moveTo>
                  <a:pt x="0" y="382398"/>
                </a:moveTo>
                <a:lnTo>
                  <a:pt x="55626" y="326772"/>
                </a:lnTo>
                <a:lnTo>
                  <a:pt x="67310" y="338582"/>
                </a:lnTo>
                <a:lnTo>
                  <a:pt x="22352" y="383540"/>
                </a:lnTo>
                <a:lnTo>
                  <a:pt x="52196" y="418846"/>
                </a:lnTo>
                <a:lnTo>
                  <a:pt x="54484" y="405004"/>
                </a:lnTo>
                <a:lnTo>
                  <a:pt x="65406" y="389256"/>
                </a:lnTo>
                <a:lnTo>
                  <a:pt x="95886" y="391922"/>
                </a:lnTo>
                <a:lnTo>
                  <a:pt x="74804" y="402210"/>
                </a:lnTo>
                <a:lnTo>
                  <a:pt x="64770" y="416306"/>
                </a:lnTo>
                <a:lnTo>
                  <a:pt x="62612" y="430148"/>
                </a:lnTo>
                <a:lnTo>
                  <a:pt x="50672" y="441960"/>
                </a:lnTo>
                <a:close/>
              </a:path>
              <a:path w="513968" h="478282">
                <a:moveTo>
                  <a:pt x="66294" y="465836"/>
                </a:moveTo>
                <a:lnTo>
                  <a:pt x="79756" y="452374"/>
                </a:lnTo>
                <a:lnTo>
                  <a:pt x="99314" y="459486"/>
                </a:lnTo>
                <a:lnTo>
                  <a:pt x="120268" y="448436"/>
                </a:lnTo>
                <a:lnTo>
                  <a:pt x="130430" y="426340"/>
                </a:lnTo>
                <a:lnTo>
                  <a:pt x="118618" y="403098"/>
                </a:lnTo>
                <a:lnTo>
                  <a:pt x="95886" y="391922"/>
                </a:lnTo>
                <a:lnTo>
                  <a:pt x="65406" y="389256"/>
                </a:lnTo>
                <a:lnTo>
                  <a:pt x="85724" y="376048"/>
                </a:lnTo>
                <a:lnTo>
                  <a:pt x="108840" y="374904"/>
                </a:lnTo>
                <a:lnTo>
                  <a:pt x="132334" y="389382"/>
                </a:lnTo>
                <a:lnTo>
                  <a:pt x="146812" y="413004"/>
                </a:lnTo>
                <a:lnTo>
                  <a:pt x="145922" y="437260"/>
                </a:lnTo>
                <a:lnTo>
                  <a:pt x="131572" y="459740"/>
                </a:lnTo>
                <a:lnTo>
                  <a:pt x="109856" y="474344"/>
                </a:lnTo>
                <a:lnTo>
                  <a:pt x="86994" y="477012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3" name="object 53"/>
          <p:cNvSpPr/>
          <p:nvPr/>
        </p:nvSpPr>
        <p:spPr>
          <a:xfrm>
            <a:off x="9214257" y="5536417"/>
            <a:ext cx="160967" cy="151965"/>
          </a:xfrm>
          <a:custGeom>
            <a:avLst/>
            <a:gdLst/>
            <a:ahLst/>
            <a:cxnLst/>
            <a:rect l="l" t="t" r="r" b="b"/>
            <a:pathLst>
              <a:path w="501904" h="473836">
                <a:moveTo>
                  <a:pt x="429514" y="17018"/>
                </a:moveTo>
                <a:lnTo>
                  <a:pt x="404240" y="15620"/>
                </a:lnTo>
                <a:lnTo>
                  <a:pt x="417068" y="5588"/>
                </a:lnTo>
                <a:lnTo>
                  <a:pt x="430910" y="634"/>
                </a:lnTo>
                <a:lnTo>
                  <a:pt x="445008" y="1904"/>
                </a:lnTo>
                <a:lnTo>
                  <a:pt x="458724" y="10922"/>
                </a:lnTo>
                <a:lnTo>
                  <a:pt x="446024" y="23748"/>
                </a:lnTo>
                <a:close/>
              </a:path>
              <a:path w="501904" h="473836">
                <a:moveTo>
                  <a:pt x="396112" y="65278"/>
                </a:moveTo>
                <a:lnTo>
                  <a:pt x="389256" y="54102"/>
                </a:lnTo>
                <a:lnTo>
                  <a:pt x="388748" y="41402"/>
                </a:lnTo>
                <a:lnTo>
                  <a:pt x="394082" y="28320"/>
                </a:lnTo>
                <a:lnTo>
                  <a:pt x="404240" y="15620"/>
                </a:lnTo>
                <a:lnTo>
                  <a:pt x="429514" y="17018"/>
                </a:lnTo>
                <a:lnTo>
                  <a:pt x="414148" y="25528"/>
                </a:lnTo>
                <a:lnTo>
                  <a:pt x="405130" y="39624"/>
                </a:lnTo>
                <a:lnTo>
                  <a:pt x="408686" y="51944"/>
                </a:lnTo>
                <a:lnTo>
                  <a:pt x="415798" y="55118"/>
                </a:lnTo>
                <a:lnTo>
                  <a:pt x="426338" y="52324"/>
                </a:lnTo>
                <a:lnTo>
                  <a:pt x="442468" y="43434"/>
                </a:lnTo>
                <a:lnTo>
                  <a:pt x="467234" y="50672"/>
                </a:lnTo>
                <a:lnTo>
                  <a:pt x="446406" y="60706"/>
                </a:lnTo>
                <a:lnTo>
                  <a:pt x="426338" y="70866"/>
                </a:lnTo>
                <a:lnTo>
                  <a:pt x="410084" y="73024"/>
                </a:lnTo>
                <a:close/>
              </a:path>
              <a:path w="501904" h="473836">
                <a:moveTo>
                  <a:pt x="441326" y="109728"/>
                </a:moveTo>
                <a:lnTo>
                  <a:pt x="426720" y="100204"/>
                </a:lnTo>
                <a:lnTo>
                  <a:pt x="439420" y="87376"/>
                </a:lnTo>
                <a:lnTo>
                  <a:pt x="457708" y="94488"/>
                </a:lnTo>
                <a:lnTo>
                  <a:pt x="475234" y="84328"/>
                </a:lnTo>
                <a:lnTo>
                  <a:pt x="484758" y="69088"/>
                </a:lnTo>
                <a:lnTo>
                  <a:pt x="480060" y="54736"/>
                </a:lnTo>
                <a:lnTo>
                  <a:pt x="467234" y="50672"/>
                </a:lnTo>
                <a:lnTo>
                  <a:pt x="442468" y="43434"/>
                </a:lnTo>
                <a:lnTo>
                  <a:pt x="461772" y="33910"/>
                </a:lnTo>
                <a:lnTo>
                  <a:pt x="477902" y="32384"/>
                </a:lnTo>
                <a:lnTo>
                  <a:pt x="492252" y="40766"/>
                </a:lnTo>
                <a:lnTo>
                  <a:pt x="500254" y="53466"/>
                </a:lnTo>
                <a:lnTo>
                  <a:pt x="501014" y="67184"/>
                </a:lnTo>
                <a:lnTo>
                  <a:pt x="495428" y="81026"/>
                </a:lnTo>
                <a:lnTo>
                  <a:pt x="484758" y="94360"/>
                </a:lnTo>
                <a:lnTo>
                  <a:pt x="471042" y="105284"/>
                </a:lnTo>
                <a:lnTo>
                  <a:pt x="456310" y="110998"/>
                </a:lnTo>
                <a:close/>
              </a:path>
              <a:path w="501904" h="473836">
                <a:moveTo>
                  <a:pt x="395732" y="215264"/>
                </a:moveTo>
                <a:lnTo>
                  <a:pt x="402208" y="208788"/>
                </a:lnTo>
                <a:lnTo>
                  <a:pt x="407416" y="198756"/>
                </a:lnTo>
                <a:lnTo>
                  <a:pt x="404750" y="185420"/>
                </a:lnTo>
                <a:lnTo>
                  <a:pt x="400812" y="175514"/>
                </a:lnTo>
                <a:lnTo>
                  <a:pt x="293242" y="129286"/>
                </a:lnTo>
                <a:lnTo>
                  <a:pt x="307212" y="115316"/>
                </a:lnTo>
                <a:lnTo>
                  <a:pt x="393828" y="154432"/>
                </a:lnTo>
                <a:lnTo>
                  <a:pt x="352934" y="69596"/>
                </a:lnTo>
                <a:lnTo>
                  <a:pt x="366268" y="56260"/>
                </a:lnTo>
                <a:lnTo>
                  <a:pt x="414274" y="161924"/>
                </a:lnTo>
                <a:lnTo>
                  <a:pt x="419988" y="174878"/>
                </a:lnTo>
                <a:lnTo>
                  <a:pt x="425324" y="191644"/>
                </a:lnTo>
                <a:lnTo>
                  <a:pt x="423926" y="205232"/>
                </a:lnTo>
                <a:lnTo>
                  <a:pt x="414402" y="218312"/>
                </a:lnTo>
                <a:lnTo>
                  <a:pt x="406654" y="226188"/>
                </a:lnTo>
                <a:close/>
              </a:path>
              <a:path w="501904" h="473836">
                <a:moveTo>
                  <a:pt x="233934" y="208280"/>
                </a:moveTo>
                <a:lnTo>
                  <a:pt x="236602" y="188596"/>
                </a:lnTo>
                <a:lnTo>
                  <a:pt x="250316" y="169544"/>
                </a:lnTo>
                <a:lnTo>
                  <a:pt x="276226" y="170560"/>
                </a:lnTo>
                <a:lnTo>
                  <a:pt x="260096" y="179324"/>
                </a:lnTo>
                <a:lnTo>
                  <a:pt x="250698" y="196722"/>
                </a:lnTo>
                <a:lnTo>
                  <a:pt x="257936" y="214884"/>
                </a:lnTo>
                <a:lnTo>
                  <a:pt x="245236" y="227712"/>
                </a:lnTo>
                <a:close/>
              </a:path>
              <a:path w="501904" h="473836">
                <a:moveTo>
                  <a:pt x="334390" y="218566"/>
                </a:moveTo>
                <a:lnTo>
                  <a:pt x="323978" y="208788"/>
                </a:lnTo>
                <a:lnTo>
                  <a:pt x="308356" y="193166"/>
                </a:lnTo>
                <a:lnTo>
                  <a:pt x="299974" y="184658"/>
                </a:lnTo>
                <a:lnTo>
                  <a:pt x="294640" y="179198"/>
                </a:lnTo>
                <a:lnTo>
                  <a:pt x="276226" y="170560"/>
                </a:lnTo>
                <a:lnTo>
                  <a:pt x="250316" y="169544"/>
                </a:lnTo>
                <a:lnTo>
                  <a:pt x="262762" y="159258"/>
                </a:lnTo>
                <a:lnTo>
                  <a:pt x="276480" y="153670"/>
                </a:lnTo>
                <a:lnTo>
                  <a:pt x="291464" y="154940"/>
                </a:lnTo>
                <a:lnTo>
                  <a:pt x="307594" y="165988"/>
                </a:lnTo>
                <a:lnTo>
                  <a:pt x="358902" y="217298"/>
                </a:lnTo>
                <a:lnTo>
                  <a:pt x="346584" y="229616"/>
                </a:lnTo>
                <a:close/>
              </a:path>
              <a:path w="501904" h="473836">
                <a:moveTo>
                  <a:pt x="272542" y="262128"/>
                </a:moveTo>
                <a:lnTo>
                  <a:pt x="263398" y="240030"/>
                </a:lnTo>
                <a:lnTo>
                  <a:pt x="274320" y="214376"/>
                </a:lnTo>
                <a:lnTo>
                  <a:pt x="299974" y="184658"/>
                </a:lnTo>
                <a:lnTo>
                  <a:pt x="308356" y="193166"/>
                </a:lnTo>
                <a:lnTo>
                  <a:pt x="282194" y="227204"/>
                </a:lnTo>
                <a:lnTo>
                  <a:pt x="285242" y="248412"/>
                </a:lnTo>
                <a:lnTo>
                  <a:pt x="298068" y="254000"/>
                </a:lnTo>
                <a:lnTo>
                  <a:pt x="312292" y="246634"/>
                </a:lnTo>
                <a:lnTo>
                  <a:pt x="322834" y="228728"/>
                </a:lnTo>
                <a:lnTo>
                  <a:pt x="323978" y="208788"/>
                </a:lnTo>
                <a:lnTo>
                  <a:pt x="334390" y="218566"/>
                </a:lnTo>
                <a:lnTo>
                  <a:pt x="331598" y="240284"/>
                </a:lnTo>
                <a:lnTo>
                  <a:pt x="318898" y="260222"/>
                </a:lnTo>
                <a:lnTo>
                  <a:pt x="304292" y="269748"/>
                </a:lnTo>
                <a:lnTo>
                  <a:pt x="288036" y="271144"/>
                </a:lnTo>
                <a:close/>
              </a:path>
              <a:path w="501904" h="473836">
                <a:moveTo>
                  <a:pt x="248032" y="305816"/>
                </a:moveTo>
                <a:lnTo>
                  <a:pt x="236220" y="294004"/>
                </a:lnTo>
                <a:lnTo>
                  <a:pt x="206630" y="264414"/>
                </a:lnTo>
                <a:lnTo>
                  <a:pt x="187452" y="262256"/>
                </a:lnTo>
                <a:lnTo>
                  <a:pt x="174880" y="252222"/>
                </a:lnTo>
                <a:lnTo>
                  <a:pt x="194310" y="252096"/>
                </a:lnTo>
                <a:lnTo>
                  <a:pt x="153034" y="210820"/>
                </a:lnTo>
                <a:lnTo>
                  <a:pt x="166242" y="197612"/>
                </a:lnTo>
                <a:lnTo>
                  <a:pt x="272414" y="303912"/>
                </a:lnTo>
                <a:lnTo>
                  <a:pt x="259968" y="316356"/>
                </a:lnTo>
                <a:close/>
              </a:path>
              <a:path w="501904" h="473836">
                <a:moveTo>
                  <a:pt x="189992" y="353188"/>
                </a:moveTo>
                <a:lnTo>
                  <a:pt x="164084" y="334772"/>
                </a:lnTo>
                <a:lnTo>
                  <a:pt x="146304" y="308992"/>
                </a:lnTo>
                <a:lnTo>
                  <a:pt x="144272" y="284480"/>
                </a:lnTo>
                <a:lnTo>
                  <a:pt x="156972" y="262890"/>
                </a:lnTo>
                <a:lnTo>
                  <a:pt x="174880" y="252222"/>
                </a:lnTo>
                <a:lnTo>
                  <a:pt x="187452" y="262256"/>
                </a:lnTo>
                <a:lnTo>
                  <a:pt x="170054" y="271272"/>
                </a:lnTo>
                <a:lnTo>
                  <a:pt x="161672" y="294640"/>
                </a:lnTo>
                <a:lnTo>
                  <a:pt x="177674" y="321184"/>
                </a:lnTo>
                <a:lnTo>
                  <a:pt x="204470" y="337948"/>
                </a:lnTo>
                <a:lnTo>
                  <a:pt x="226694" y="330708"/>
                </a:lnTo>
                <a:lnTo>
                  <a:pt x="236728" y="312674"/>
                </a:lnTo>
                <a:lnTo>
                  <a:pt x="236220" y="294004"/>
                </a:lnTo>
                <a:lnTo>
                  <a:pt x="248032" y="305816"/>
                </a:lnTo>
                <a:lnTo>
                  <a:pt x="246634" y="325500"/>
                </a:lnTo>
                <a:lnTo>
                  <a:pt x="234824" y="344298"/>
                </a:lnTo>
                <a:lnTo>
                  <a:pt x="214122" y="355980"/>
                </a:lnTo>
                <a:close/>
              </a:path>
              <a:path w="501904" h="473836">
                <a:moveTo>
                  <a:pt x="43688" y="354076"/>
                </a:moveTo>
                <a:lnTo>
                  <a:pt x="16130" y="351536"/>
                </a:lnTo>
                <a:lnTo>
                  <a:pt x="43814" y="336804"/>
                </a:lnTo>
                <a:lnTo>
                  <a:pt x="74422" y="345440"/>
                </a:lnTo>
                <a:lnTo>
                  <a:pt x="61214" y="358648"/>
                </a:lnTo>
                <a:close/>
              </a:path>
              <a:path w="501904" h="473836">
                <a:moveTo>
                  <a:pt x="66802" y="468376"/>
                </a:moveTo>
                <a:lnTo>
                  <a:pt x="31624" y="443104"/>
                </a:lnTo>
                <a:lnTo>
                  <a:pt x="6224" y="408178"/>
                </a:lnTo>
                <a:lnTo>
                  <a:pt x="1906" y="377190"/>
                </a:lnTo>
                <a:lnTo>
                  <a:pt x="16130" y="351536"/>
                </a:lnTo>
                <a:lnTo>
                  <a:pt x="43688" y="354076"/>
                </a:lnTo>
                <a:lnTo>
                  <a:pt x="27432" y="362840"/>
                </a:lnTo>
                <a:lnTo>
                  <a:pt x="19684" y="390906"/>
                </a:lnTo>
                <a:lnTo>
                  <a:pt x="43826" y="427604"/>
                </a:lnTo>
                <a:lnTo>
                  <a:pt x="43688" y="421386"/>
                </a:lnTo>
                <a:lnTo>
                  <a:pt x="48514" y="404114"/>
                </a:lnTo>
                <a:lnTo>
                  <a:pt x="59944" y="388240"/>
                </a:lnTo>
                <a:lnTo>
                  <a:pt x="88774" y="393192"/>
                </a:lnTo>
                <a:lnTo>
                  <a:pt x="69468" y="401320"/>
                </a:lnTo>
                <a:lnTo>
                  <a:pt x="56260" y="424180"/>
                </a:lnTo>
                <a:lnTo>
                  <a:pt x="55940" y="438608"/>
                </a:lnTo>
                <a:lnTo>
                  <a:pt x="74294" y="451866"/>
                </a:lnTo>
                <a:lnTo>
                  <a:pt x="94996" y="454532"/>
                </a:lnTo>
                <a:lnTo>
                  <a:pt x="110616" y="445898"/>
                </a:lnTo>
                <a:lnTo>
                  <a:pt x="119634" y="424180"/>
                </a:lnTo>
                <a:lnTo>
                  <a:pt x="108712" y="403352"/>
                </a:lnTo>
                <a:lnTo>
                  <a:pt x="88774" y="393192"/>
                </a:lnTo>
                <a:lnTo>
                  <a:pt x="59944" y="388240"/>
                </a:lnTo>
                <a:lnTo>
                  <a:pt x="79120" y="376174"/>
                </a:lnTo>
                <a:lnTo>
                  <a:pt x="100584" y="375920"/>
                </a:lnTo>
                <a:lnTo>
                  <a:pt x="121920" y="389128"/>
                </a:lnTo>
                <a:lnTo>
                  <a:pt x="135636" y="410718"/>
                </a:lnTo>
                <a:lnTo>
                  <a:pt x="136016" y="434340"/>
                </a:lnTo>
                <a:lnTo>
                  <a:pt x="121920" y="457200"/>
                </a:lnTo>
                <a:lnTo>
                  <a:pt x="97028" y="471552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4" name="object 54"/>
          <p:cNvSpPr/>
          <p:nvPr/>
        </p:nvSpPr>
        <p:spPr>
          <a:xfrm>
            <a:off x="9373920" y="5536417"/>
            <a:ext cx="167606" cy="154287"/>
          </a:xfrm>
          <a:custGeom>
            <a:avLst/>
            <a:gdLst/>
            <a:ahLst/>
            <a:cxnLst/>
            <a:rect l="l" t="t" r="r" b="b"/>
            <a:pathLst>
              <a:path w="522604" h="481076">
                <a:moveTo>
                  <a:pt x="450216" y="17018"/>
                </a:moveTo>
                <a:lnTo>
                  <a:pt x="424942" y="15620"/>
                </a:lnTo>
                <a:lnTo>
                  <a:pt x="437768" y="5588"/>
                </a:lnTo>
                <a:lnTo>
                  <a:pt x="451486" y="634"/>
                </a:lnTo>
                <a:lnTo>
                  <a:pt x="465710" y="1904"/>
                </a:lnTo>
                <a:lnTo>
                  <a:pt x="479424" y="10922"/>
                </a:lnTo>
                <a:lnTo>
                  <a:pt x="466598" y="23748"/>
                </a:lnTo>
                <a:close/>
              </a:path>
              <a:path w="522604" h="481076">
                <a:moveTo>
                  <a:pt x="416814" y="65278"/>
                </a:moveTo>
                <a:lnTo>
                  <a:pt x="409956" y="54102"/>
                </a:lnTo>
                <a:lnTo>
                  <a:pt x="409448" y="41402"/>
                </a:lnTo>
                <a:lnTo>
                  <a:pt x="414782" y="28320"/>
                </a:lnTo>
                <a:lnTo>
                  <a:pt x="424942" y="15620"/>
                </a:lnTo>
                <a:lnTo>
                  <a:pt x="450216" y="17018"/>
                </a:lnTo>
                <a:lnTo>
                  <a:pt x="434848" y="25528"/>
                </a:lnTo>
                <a:lnTo>
                  <a:pt x="425832" y="39624"/>
                </a:lnTo>
                <a:lnTo>
                  <a:pt x="429388" y="51944"/>
                </a:lnTo>
                <a:lnTo>
                  <a:pt x="436498" y="55118"/>
                </a:lnTo>
                <a:lnTo>
                  <a:pt x="446914" y="52324"/>
                </a:lnTo>
                <a:lnTo>
                  <a:pt x="463042" y="43434"/>
                </a:lnTo>
                <a:lnTo>
                  <a:pt x="487934" y="50672"/>
                </a:lnTo>
                <a:lnTo>
                  <a:pt x="467106" y="60706"/>
                </a:lnTo>
                <a:lnTo>
                  <a:pt x="447040" y="70866"/>
                </a:lnTo>
                <a:lnTo>
                  <a:pt x="430658" y="73024"/>
                </a:lnTo>
                <a:close/>
              </a:path>
              <a:path w="522604" h="481076">
                <a:moveTo>
                  <a:pt x="462026" y="109728"/>
                </a:moveTo>
                <a:lnTo>
                  <a:pt x="447420" y="100204"/>
                </a:lnTo>
                <a:lnTo>
                  <a:pt x="460120" y="87376"/>
                </a:lnTo>
                <a:lnTo>
                  <a:pt x="478282" y="94488"/>
                </a:lnTo>
                <a:lnTo>
                  <a:pt x="495936" y="84328"/>
                </a:lnTo>
                <a:lnTo>
                  <a:pt x="505460" y="69088"/>
                </a:lnTo>
                <a:lnTo>
                  <a:pt x="500762" y="54736"/>
                </a:lnTo>
                <a:lnTo>
                  <a:pt x="487934" y="50672"/>
                </a:lnTo>
                <a:lnTo>
                  <a:pt x="463042" y="43434"/>
                </a:lnTo>
                <a:lnTo>
                  <a:pt x="482472" y="33910"/>
                </a:lnTo>
                <a:lnTo>
                  <a:pt x="498602" y="32384"/>
                </a:lnTo>
                <a:lnTo>
                  <a:pt x="512952" y="40766"/>
                </a:lnTo>
                <a:lnTo>
                  <a:pt x="520954" y="53466"/>
                </a:lnTo>
                <a:lnTo>
                  <a:pt x="521716" y="67184"/>
                </a:lnTo>
                <a:lnTo>
                  <a:pt x="516128" y="81026"/>
                </a:lnTo>
                <a:lnTo>
                  <a:pt x="505460" y="94360"/>
                </a:lnTo>
                <a:lnTo>
                  <a:pt x="491744" y="105284"/>
                </a:lnTo>
                <a:lnTo>
                  <a:pt x="477012" y="110998"/>
                </a:lnTo>
                <a:close/>
              </a:path>
              <a:path w="522604" h="481076">
                <a:moveTo>
                  <a:pt x="416434" y="215264"/>
                </a:moveTo>
                <a:lnTo>
                  <a:pt x="422910" y="208788"/>
                </a:lnTo>
                <a:lnTo>
                  <a:pt x="428118" y="198756"/>
                </a:lnTo>
                <a:lnTo>
                  <a:pt x="425450" y="185420"/>
                </a:lnTo>
                <a:lnTo>
                  <a:pt x="421514" y="175514"/>
                </a:lnTo>
                <a:lnTo>
                  <a:pt x="313944" y="129286"/>
                </a:lnTo>
                <a:lnTo>
                  <a:pt x="327914" y="115316"/>
                </a:lnTo>
                <a:lnTo>
                  <a:pt x="414528" y="154432"/>
                </a:lnTo>
                <a:lnTo>
                  <a:pt x="373508" y="69596"/>
                </a:lnTo>
                <a:lnTo>
                  <a:pt x="386968" y="56260"/>
                </a:lnTo>
                <a:lnTo>
                  <a:pt x="434974" y="161924"/>
                </a:lnTo>
                <a:lnTo>
                  <a:pt x="440690" y="174878"/>
                </a:lnTo>
                <a:lnTo>
                  <a:pt x="446024" y="191644"/>
                </a:lnTo>
                <a:lnTo>
                  <a:pt x="444500" y="205232"/>
                </a:lnTo>
                <a:lnTo>
                  <a:pt x="435102" y="218312"/>
                </a:lnTo>
                <a:lnTo>
                  <a:pt x="427354" y="226188"/>
                </a:lnTo>
                <a:close/>
              </a:path>
              <a:path w="522604" h="481076">
                <a:moveTo>
                  <a:pt x="254636" y="208280"/>
                </a:moveTo>
                <a:lnTo>
                  <a:pt x="257302" y="188596"/>
                </a:lnTo>
                <a:lnTo>
                  <a:pt x="271018" y="169544"/>
                </a:lnTo>
                <a:lnTo>
                  <a:pt x="296798" y="170560"/>
                </a:lnTo>
                <a:lnTo>
                  <a:pt x="280796" y="179324"/>
                </a:lnTo>
                <a:lnTo>
                  <a:pt x="271398" y="196722"/>
                </a:lnTo>
                <a:lnTo>
                  <a:pt x="278638" y="214884"/>
                </a:lnTo>
                <a:lnTo>
                  <a:pt x="265812" y="227712"/>
                </a:lnTo>
                <a:close/>
              </a:path>
              <a:path w="522604" h="481076">
                <a:moveTo>
                  <a:pt x="355092" y="218566"/>
                </a:moveTo>
                <a:lnTo>
                  <a:pt x="344678" y="208788"/>
                </a:lnTo>
                <a:lnTo>
                  <a:pt x="329058" y="193166"/>
                </a:lnTo>
                <a:lnTo>
                  <a:pt x="320674" y="184658"/>
                </a:lnTo>
                <a:lnTo>
                  <a:pt x="315214" y="179198"/>
                </a:lnTo>
                <a:lnTo>
                  <a:pt x="296798" y="170560"/>
                </a:lnTo>
                <a:lnTo>
                  <a:pt x="271018" y="169544"/>
                </a:lnTo>
                <a:lnTo>
                  <a:pt x="283464" y="159258"/>
                </a:lnTo>
                <a:lnTo>
                  <a:pt x="297180" y="153670"/>
                </a:lnTo>
                <a:lnTo>
                  <a:pt x="312166" y="154940"/>
                </a:lnTo>
                <a:lnTo>
                  <a:pt x="328168" y="165988"/>
                </a:lnTo>
                <a:lnTo>
                  <a:pt x="379602" y="217298"/>
                </a:lnTo>
                <a:lnTo>
                  <a:pt x="367284" y="229616"/>
                </a:lnTo>
                <a:close/>
              </a:path>
              <a:path w="522604" h="481076">
                <a:moveTo>
                  <a:pt x="293244" y="262128"/>
                </a:moveTo>
                <a:lnTo>
                  <a:pt x="283972" y="240030"/>
                </a:lnTo>
                <a:lnTo>
                  <a:pt x="295020" y="214376"/>
                </a:lnTo>
                <a:lnTo>
                  <a:pt x="320674" y="184658"/>
                </a:lnTo>
                <a:lnTo>
                  <a:pt x="329058" y="193166"/>
                </a:lnTo>
                <a:lnTo>
                  <a:pt x="302894" y="227204"/>
                </a:lnTo>
                <a:lnTo>
                  <a:pt x="305816" y="248412"/>
                </a:lnTo>
                <a:lnTo>
                  <a:pt x="318770" y="254000"/>
                </a:lnTo>
                <a:lnTo>
                  <a:pt x="332994" y="246634"/>
                </a:lnTo>
                <a:lnTo>
                  <a:pt x="343408" y="228728"/>
                </a:lnTo>
                <a:lnTo>
                  <a:pt x="344678" y="208788"/>
                </a:lnTo>
                <a:lnTo>
                  <a:pt x="355092" y="218566"/>
                </a:lnTo>
                <a:lnTo>
                  <a:pt x="352298" y="240284"/>
                </a:lnTo>
                <a:lnTo>
                  <a:pt x="339598" y="260222"/>
                </a:lnTo>
                <a:lnTo>
                  <a:pt x="324994" y="269748"/>
                </a:lnTo>
                <a:lnTo>
                  <a:pt x="308738" y="271144"/>
                </a:lnTo>
                <a:close/>
              </a:path>
              <a:path w="522604" h="481076">
                <a:moveTo>
                  <a:pt x="268732" y="305816"/>
                </a:moveTo>
                <a:lnTo>
                  <a:pt x="256920" y="294004"/>
                </a:lnTo>
                <a:lnTo>
                  <a:pt x="227330" y="264414"/>
                </a:lnTo>
                <a:lnTo>
                  <a:pt x="208152" y="262256"/>
                </a:lnTo>
                <a:lnTo>
                  <a:pt x="195452" y="252222"/>
                </a:lnTo>
                <a:lnTo>
                  <a:pt x="215012" y="252096"/>
                </a:lnTo>
                <a:lnTo>
                  <a:pt x="173736" y="210820"/>
                </a:lnTo>
                <a:lnTo>
                  <a:pt x="186818" y="197612"/>
                </a:lnTo>
                <a:lnTo>
                  <a:pt x="293116" y="303912"/>
                </a:lnTo>
                <a:lnTo>
                  <a:pt x="280670" y="316356"/>
                </a:lnTo>
                <a:close/>
              </a:path>
              <a:path w="522604" h="481076">
                <a:moveTo>
                  <a:pt x="210694" y="353188"/>
                </a:moveTo>
                <a:lnTo>
                  <a:pt x="184786" y="334772"/>
                </a:lnTo>
                <a:lnTo>
                  <a:pt x="166878" y="308992"/>
                </a:lnTo>
                <a:lnTo>
                  <a:pt x="164972" y="284480"/>
                </a:lnTo>
                <a:lnTo>
                  <a:pt x="177672" y="262890"/>
                </a:lnTo>
                <a:lnTo>
                  <a:pt x="195452" y="252222"/>
                </a:lnTo>
                <a:lnTo>
                  <a:pt x="208152" y="262256"/>
                </a:lnTo>
                <a:lnTo>
                  <a:pt x="190754" y="271272"/>
                </a:lnTo>
                <a:lnTo>
                  <a:pt x="182372" y="294640"/>
                </a:lnTo>
                <a:lnTo>
                  <a:pt x="198374" y="321184"/>
                </a:lnTo>
                <a:lnTo>
                  <a:pt x="225170" y="337948"/>
                </a:lnTo>
                <a:lnTo>
                  <a:pt x="247396" y="330708"/>
                </a:lnTo>
                <a:lnTo>
                  <a:pt x="257428" y="312674"/>
                </a:lnTo>
                <a:lnTo>
                  <a:pt x="256920" y="294004"/>
                </a:lnTo>
                <a:lnTo>
                  <a:pt x="268732" y="305816"/>
                </a:lnTo>
                <a:lnTo>
                  <a:pt x="267208" y="325500"/>
                </a:lnTo>
                <a:lnTo>
                  <a:pt x="255524" y="344298"/>
                </a:lnTo>
                <a:lnTo>
                  <a:pt x="234822" y="355980"/>
                </a:lnTo>
                <a:close/>
              </a:path>
              <a:path w="522604" h="481076">
                <a:moveTo>
                  <a:pt x="0" y="390906"/>
                </a:moveTo>
                <a:lnTo>
                  <a:pt x="71246" y="319786"/>
                </a:lnTo>
                <a:lnTo>
                  <a:pt x="82676" y="331344"/>
                </a:lnTo>
                <a:lnTo>
                  <a:pt x="69850" y="345312"/>
                </a:lnTo>
                <a:lnTo>
                  <a:pt x="12066" y="402972"/>
                </a:lnTo>
                <a:close/>
              </a:path>
              <a:path w="522604" h="481076">
                <a:moveTo>
                  <a:pt x="69850" y="345312"/>
                </a:moveTo>
                <a:lnTo>
                  <a:pt x="82676" y="331344"/>
                </a:lnTo>
                <a:lnTo>
                  <a:pt x="130174" y="466724"/>
                </a:lnTo>
                <a:lnTo>
                  <a:pt x="115824" y="481076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5" name="object 55"/>
          <p:cNvSpPr/>
          <p:nvPr/>
        </p:nvSpPr>
        <p:spPr>
          <a:xfrm>
            <a:off x="9546047" y="5536417"/>
            <a:ext cx="161741" cy="153269"/>
          </a:xfrm>
          <a:custGeom>
            <a:avLst/>
            <a:gdLst/>
            <a:ahLst/>
            <a:cxnLst/>
            <a:rect l="l" t="t" r="r" b="b"/>
            <a:pathLst>
              <a:path w="504316" h="477900">
                <a:moveTo>
                  <a:pt x="431926" y="17018"/>
                </a:moveTo>
                <a:lnTo>
                  <a:pt x="406654" y="15620"/>
                </a:lnTo>
                <a:lnTo>
                  <a:pt x="419482" y="5588"/>
                </a:lnTo>
                <a:lnTo>
                  <a:pt x="433326" y="634"/>
                </a:lnTo>
                <a:lnTo>
                  <a:pt x="447548" y="1904"/>
                </a:lnTo>
                <a:lnTo>
                  <a:pt x="461264" y="10922"/>
                </a:lnTo>
                <a:lnTo>
                  <a:pt x="448438" y="23748"/>
                </a:lnTo>
                <a:close/>
              </a:path>
              <a:path w="504316" h="477900">
                <a:moveTo>
                  <a:pt x="398528" y="65278"/>
                </a:moveTo>
                <a:lnTo>
                  <a:pt x="391668" y="54102"/>
                </a:lnTo>
                <a:lnTo>
                  <a:pt x="391288" y="41402"/>
                </a:lnTo>
                <a:lnTo>
                  <a:pt x="396620" y="28320"/>
                </a:lnTo>
                <a:lnTo>
                  <a:pt x="406654" y="15620"/>
                </a:lnTo>
                <a:lnTo>
                  <a:pt x="431926" y="17018"/>
                </a:lnTo>
                <a:lnTo>
                  <a:pt x="416688" y="25528"/>
                </a:lnTo>
                <a:lnTo>
                  <a:pt x="407670" y="39624"/>
                </a:lnTo>
                <a:lnTo>
                  <a:pt x="411100" y="51944"/>
                </a:lnTo>
                <a:lnTo>
                  <a:pt x="418338" y="55118"/>
                </a:lnTo>
                <a:lnTo>
                  <a:pt x="428752" y="52324"/>
                </a:lnTo>
                <a:lnTo>
                  <a:pt x="444882" y="43434"/>
                </a:lnTo>
                <a:lnTo>
                  <a:pt x="469772" y="50672"/>
                </a:lnTo>
                <a:lnTo>
                  <a:pt x="448946" y="60706"/>
                </a:lnTo>
                <a:lnTo>
                  <a:pt x="428878" y="70866"/>
                </a:lnTo>
                <a:lnTo>
                  <a:pt x="412496" y="73024"/>
                </a:lnTo>
                <a:close/>
              </a:path>
              <a:path w="504316" h="477900">
                <a:moveTo>
                  <a:pt x="443864" y="109728"/>
                </a:moveTo>
                <a:lnTo>
                  <a:pt x="429260" y="100204"/>
                </a:lnTo>
                <a:lnTo>
                  <a:pt x="441960" y="87376"/>
                </a:lnTo>
                <a:lnTo>
                  <a:pt x="460120" y="94488"/>
                </a:lnTo>
                <a:lnTo>
                  <a:pt x="477776" y="84328"/>
                </a:lnTo>
                <a:lnTo>
                  <a:pt x="487174" y="69088"/>
                </a:lnTo>
                <a:lnTo>
                  <a:pt x="482600" y="54736"/>
                </a:lnTo>
                <a:lnTo>
                  <a:pt x="469772" y="50672"/>
                </a:lnTo>
                <a:lnTo>
                  <a:pt x="444882" y="43434"/>
                </a:lnTo>
                <a:lnTo>
                  <a:pt x="464312" y="33910"/>
                </a:lnTo>
                <a:lnTo>
                  <a:pt x="480314" y="32384"/>
                </a:lnTo>
                <a:lnTo>
                  <a:pt x="494664" y="40766"/>
                </a:lnTo>
                <a:lnTo>
                  <a:pt x="502794" y="53466"/>
                </a:lnTo>
                <a:lnTo>
                  <a:pt x="503430" y="67184"/>
                </a:lnTo>
                <a:lnTo>
                  <a:pt x="497966" y="81026"/>
                </a:lnTo>
                <a:lnTo>
                  <a:pt x="487174" y="94360"/>
                </a:lnTo>
                <a:lnTo>
                  <a:pt x="473584" y="105284"/>
                </a:lnTo>
                <a:lnTo>
                  <a:pt x="458852" y="110998"/>
                </a:lnTo>
                <a:close/>
              </a:path>
              <a:path w="504316" h="477900">
                <a:moveTo>
                  <a:pt x="398274" y="215264"/>
                </a:moveTo>
                <a:lnTo>
                  <a:pt x="404750" y="208788"/>
                </a:lnTo>
                <a:lnTo>
                  <a:pt x="409956" y="198756"/>
                </a:lnTo>
                <a:lnTo>
                  <a:pt x="407290" y="185420"/>
                </a:lnTo>
                <a:lnTo>
                  <a:pt x="403224" y="175514"/>
                </a:lnTo>
                <a:lnTo>
                  <a:pt x="295656" y="129286"/>
                </a:lnTo>
                <a:lnTo>
                  <a:pt x="309628" y="115316"/>
                </a:lnTo>
                <a:lnTo>
                  <a:pt x="396366" y="154432"/>
                </a:lnTo>
                <a:lnTo>
                  <a:pt x="355346" y="69596"/>
                </a:lnTo>
                <a:lnTo>
                  <a:pt x="368808" y="56260"/>
                </a:lnTo>
                <a:lnTo>
                  <a:pt x="416814" y="161924"/>
                </a:lnTo>
                <a:lnTo>
                  <a:pt x="422530" y="174878"/>
                </a:lnTo>
                <a:lnTo>
                  <a:pt x="427734" y="191644"/>
                </a:lnTo>
                <a:lnTo>
                  <a:pt x="426340" y="205232"/>
                </a:lnTo>
                <a:lnTo>
                  <a:pt x="416942" y="218312"/>
                </a:lnTo>
                <a:lnTo>
                  <a:pt x="409066" y="226188"/>
                </a:lnTo>
                <a:close/>
              </a:path>
              <a:path w="504316" h="477900">
                <a:moveTo>
                  <a:pt x="236476" y="208280"/>
                </a:moveTo>
                <a:lnTo>
                  <a:pt x="239142" y="188596"/>
                </a:lnTo>
                <a:lnTo>
                  <a:pt x="252856" y="169544"/>
                </a:lnTo>
                <a:lnTo>
                  <a:pt x="278638" y="170560"/>
                </a:lnTo>
                <a:lnTo>
                  <a:pt x="262634" y="179324"/>
                </a:lnTo>
                <a:lnTo>
                  <a:pt x="253238" y="196722"/>
                </a:lnTo>
                <a:lnTo>
                  <a:pt x="260476" y="214884"/>
                </a:lnTo>
                <a:lnTo>
                  <a:pt x="247650" y="227712"/>
                </a:lnTo>
                <a:close/>
              </a:path>
              <a:path w="504316" h="477900">
                <a:moveTo>
                  <a:pt x="336804" y="218566"/>
                </a:moveTo>
                <a:lnTo>
                  <a:pt x="326390" y="208788"/>
                </a:lnTo>
                <a:lnTo>
                  <a:pt x="310768" y="193166"/>
                </a:lnTo>
                <a:lnTo>
                  <a:pt x="302388" y="184658"/>
                </a:lnTo>
                <a:lnTo>
                  <a:pt x="297054" y="179198"/>
                </a:lnTo>
                <a:lnTo>
                  <a:pt x="278638" y="170560"/>
                </a:lnTo>
                <a:lnTo>
                  <a:pt x="252856" y="169544"/>
                </a:lnTo>
                <a:lnTo>
                  <a:pt x="265178" y="159258"/>
                </a:lnTo>
                <a:lnTo>
                  <a:pt x="279018" y="153670"/>
                </a:lnTo>
                <a:lnTo>
                  <a:pt x="294004" y="154940"/>
                </a:lnTo>
                <a:lnTo>
                  <a:pt x="310006" y="165988"/>
                </a:lnTo>
                <a:lnTo>
                  <a:pt x="361442" y="217298"/>
                </a:lnTo>
                <a:lnTo>
                  <a:pt x="349122" y="229616"/>
                </a:lnTo>
                <a:close/>
              </a:path>
              <a:path w="504316" h="477900">
                <a:moveTo>
                  <a:pt x="275080" y="262128"/>
                </a:moveTo>
                <a:lnTo>
                  <a:pt x="265810" y="240030"/>
                </a:lnTo>
                <a:lnTo>
                  <a:pt x="276860" y="214376"/>
                </a:lnTo>
                <a:lnTo>
                  <a:pt x="302388" y="184658"/>
                </a:lnTo>
                <a:lnTo>
                  <a:pt x="310768" y="193166"/>
                </a:lnTo>
                <a:lnTo>
                  <a:pt x="284606" y="227204"/>
                </a:lnTo>
                <a:lnTo>
                  <a:pt x="287654" y="248412"/>
                </a:lnTo>
                <a:lnTo>
                  <a:pt x="300608" y="254000"/>
                </a:lnTo>
                <a:lnTo>
                  <a:pt x="314706" y="246634"/>
                </a:lnTo>
                <a:lnTo>
                  <a:pt x="325248" y="228728"/>
                </a:lnTo>
                <a:lnTo>
                  <a:pt x="326390" y="208788"/>
                </a:lnTo>
                <a:lnTo>
                  <a:pt x="336804" y="218566"/>
                </a:lnTo>
                <a:lnTo>
                  <a:pt x="334138" y="240284"/>
                </a:lnTo>
                <a:lnTo>
                  <a:pt x="321438" y="260222"/>
                </a:lnTo>
                <a:lnTo>
                  <a:pt x="306704" y="269748"/>
                </a:lnTo>
                <a:lnTo>
                  <a:pt x="290578" y="271144"/>
                </a:lnTo>
                <a:close/>
              </a:path>
              <a:path w="504316" h="477900">
                <a:moveTo>
                  <a:pt x="250570" y="305816"/>
                </a:moveTo>
                <a:lnTo>
                  <a:pt x="238760" y="294004"/>
                </a:lnTo>
                <a:lnTo>
                  <a:pt x="209168" y="264414"/>
                </a:lnTo>
                <a:lnTo>
                  <a:pt x="189992" y="262256"/>
                </a:lnTo>
                <a:lnTo>
                  <a:pt x="177292" y="252222"/>
                </a:lnTo>
                <a:lnTo>
                  <a:pt x="196850" y="252096"/>
                </a:lnTo>
                <a:lnTo>
                  <a:pt x="155448" y="210820"/>
                </a:lnTo>
                <a:lnTo>
                  <a:pt x="168656" y="197612"/>
                </a:lnTo>
                <a:lnTo>
                  <a:pt x="274954" y="303912"/>
                </a:lnTo>
                <a:lnTo>
                  <a:pt x="262380" y="316356"/>
                </a:lnTo>
                <a:close/>
              </a:path>
              <a:path w="504316" h="477900">
                <a:moveTo>
                  <a:pt x="192530" y="353188"/>
                </a:moveTo>
                <a:lnTo>
                  <a:pt x="166626" y="334772"/>
                </a:lnTo>
                <a:lnTo>
                  <a:pt x="148716" y="308992"/>
                </a:lnTo>
                <a:lnTo>
                  <a:pt x="146812" y="284480"/>
                </a:lnTo>
                <a:lnTo>
                  <a:pt x="159386" y="262890"/>
                </a:lnTo>
                <a:lnTo>
                  <a:pt x="177292" y="252222"/>
                </a:lnTo>
                <a:lnTo>
                  <a:pt x="189992" y="262256"/>
                </a:lnTo>
                <a:lnTo>
                  <a:pt x="172594" y="271272"/>
                </a:lnTo>
                <a:lnTo>
                  <a:pt x="164210" y="294640"/>
                </a:lnTo>
                <a:lnTo>
                  <a:pt x="180212" y="321184"/>
                </a:lnTo>
                <a:lnTo>
                  <a:pt x="207010" y="337948"/>
                </a:lnTo>
                <a:lnTo>
                  <a:pt x="229236" y="330708"/>
                </a:lnTo>
                <a:lnTo>
                  <a:pt x="239268" y="312674"/>
                </a:lnTo>
                <a:lnTo>
                  <a:pt x="238760" y="294004"/>
                </a:lnTo>
                <a:lnTo>
                  <a:pt x="250570" y="305816"/>
                </a:lnTo>
                <a:lnTo>
                  <a:pt x="249048" y="325500"/>
                </a:lnTo>
                <a:lnTo>
                  <a:pt x="237362" y="344298"/>
                </a:lnTo>
                <a:lnTo>
                  <a:pt x="216536" y="355980"/>
                </a:lnTo>
                <a:close/>
              </a:path>
              <a:path w="504316" h="477900">
                <a:moveTo>
                  <a:pt x="11558" y="411608"/>
                </a:moveTo>
                <a:lnTo>
                  <a:pt x="51308" y="418846"/>
                </a:lnTo>
                <a:lnTo>
                  <a:pt x="30862" y="422148"/>
                </a:lnTo>
                <a:close/>
              </a:path>
              <a:path w="504316" h="477900">
                <a:moveTo>
                  <a:pt x="72770" y="475360"/>
                </a:moveTo>
                <a:lnTo>
                  <a:pt x="56388" y="464692"/>
                </a:lnTo>
                <a:lnTo>
                  <a:pt x="45592" y="442342"/>
                </a:lnTo>
                <a:lnTo>
                  <a:pt x="51308" y="418846"/>
                </a:lnTo>
                <a:lnTo>
                  <a:pt x="11558" y="411608"/>
                </a:lnTo>
                <a:lnTo>
                  <a:pt x="890" y="391922"/>
                </a:lnTo>
                <a:lnTo>
                  <a:pt x="3938" y="371476"/>
                </a:lnTo>
                <a:lnTo>
                  <a:pt x="16002" y="353948"/>
                </a:lnTo>
                <a:lnTo>
                  <a:pt x="43816" y="355980"/>
                </a:lnTo>
                <a:lnTo>
                  <a:pt x="27050" y="364872"/>
                </a:lnTo>
                <a:lnTo>
                  <a:pt x="20066" y="375284"/>
                </a:lnTo>
                <a:lnTo>
                  <a:pt x="18668" y="387350"/>
                </a:lnTo>
                <a:lnTo>
                  <a:pt x="25400" y="399288"/>
                </a:lnTo>
                <a:lnTo>
                  <a:pt x="37592" y="406272"/>
                </a:lnTo>
                <a:lnTo>
                  <a:pt x="50292" y="405384"/>
                </a:lnTo>
                <a:lnTo>
                  <a:pt x="60834" y="398654"/>
                </a:lnTo>
                <a:lnTo>
                  <a:pt x="99060" y="399416"/>
                </a:lnTo>
                <a:lnTo>
                  <a:pt x="84582" y="400940"/>
                </a:lnTo>
                <a:lnTo>
                  <a:pt x="71756" y="409576"/>
                </a:lnTo>
                <a:lnTo>
                  <a:pt x="63372" y="421894"/>
                </a:lnTo>
                <a:lnTo>
                  <a:pt x="61722" y="436500"/>
                </a:lnTo>
                <a:lnTo>
                  <a:pt x="69468" y="450596"/>
                </a:lnTo>
                <a:lnTo>
                  <a:pt x="90550" y="458852"/>
                </a:lnTo>
                <a:lnTo>
                  <a:pt x="110744" y="448436"/>
                </a:lnTo>
                <a:lnTo>
                  <a:pt x="119506" y="435484"/>
                </a:lnTo>
                <a:lnTo>
                  <a:pt x="120904" y="421260"/>
                </a:lnTo>
                <a:lnTo>
                  <a:pt x="112776" y="407162"/>
                </a:lnTo>
                <a:lnTo>
                  <a:pt x="99060" y="399416"/>
                </a:lnTo>
                <a:lnTo>
                  <a:pt x="60834" y="398654"/>
                </a:lnTo>
                <a:lnTo>
                  <a:pt x="67818" y="387984"/>
                </a:lnTo>
                <a:lnTo>
                  <a:pt x="68580" y="375412"/>
                </a:lnTo>
                <a:lnTo>
                  <a:pt x="61468" y="363220"/>
                </a:lnTo>
                <a:lnTo>
                  <a:pt x="43816" y="355980"/>
                </a:lnTo>
                <a:lnTo>
                  <a:pt x="16002" y="353948"/>
                </a:lnTo>
                <a:lnTo>
                  <a:pt x="33656" y="341884"/>
                </a:lnTo>
                <a:lnTo>
                  <a:pt x="53974" y="338836"/>
                </a:lnTo>
                <a:lnTo>
                  <a:pt x="73660" y="349376"/>
                </a:lnTo>
                <a:lnTo>
                  <a:pt x="83946" y="369570"/>
                </a:lnTo>
                <a:lnTo>
                  <a:pt x="80518" y="389636"/>
                </a:lnTo>
                <a:lnTo>
                  <a:pt x="104266" y="383540"/>
                </a:lnTo>
                <a:lnTo>
                  <a:pt x="126872" y="394208"/>
                </a:lnTo>
                <a:lnTo>
                  <a:pt x="137542" y="410592"/>
                </a:lnTo>
                <a:lnTo>
                  <a:pt x="139192" y="427736"/>
                </a:lnTo>
                <a:lnTo>
                  <a:pt x="133476" y="444500"/>
                </a:lnTo>
                <a:lnTo>
                  <a:pt x="121920" y="459740"/>
                </a:lnTo>
                <a:lnTo>
                  <a:pt x="106680" y="471298"/>
                </a:lnTo>
                <a:lnTo>
                  <a:pt x="89916" y="477012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6" name="object 56"/>
          <p:cNvSpPr/>
          <p:nvPr/>
        </p:nvSpPr>
        <p:spPr>
          <a:xfrm>
            <a:off x="9711902" y="5536417"/>
            <a:ext cx="162189" cy="153514"/>
          </a:xfrm>
          <a:custGeom>
            <a:avLst/>
            <a:gdLst/>
            <a:ahLst/>
            <a:cxnLst/>
            <a:rect l="l" t="t" r="r" b="b"/>
            <a:pathLst>
              <a:path w="505714" h="478664">
                <a:moveTo>
                  <a:pt x="433324" y="17018"/>
                </a:moveTo>
                <a:lnTo>
                  <a:pt x="408052" y="15620"/>
                </a:lnTo>
                <a:lnTo>
                  <a:pt x="420880" y="5588"/>
                </a:lnTo>
                <a:lnTo>
                  <a:pt x="434720" y="634"/>
                </a:lnTo>
                <a:lnTo>
                  <a:pt x="448946" y="1904"/>
                </a:lnTo>
                <a:lnTo>
                  <a:pt x="462660" y="10922"/>
                </a:lnTo>
                <a:lnTo>
                  <a:pt x="449836" y="23748"/>
                </a:lnTo>
                <a:close/>
              </a:path>
              <a:path w="505714" h="478664">
                <a:moveTo>
                  <a:pt x="399922" y="65278"/>
                </a:moveTo>
                <a:lnTo>
                  <a:pt x="393064" y="54102"/>
                </a:lnTo>
                <a:lnTo>
                  <a:pt x="392686" y="41402"/>
                </a:lnTo>
                <a:lnTo>
                  <a:pt x="397892" y="28320"/>
                </a:lnTo>
                <a:lnTo>
                  <a:pt x="408052" y="15620"/>
                </a:lnTo>
                <a:lnTo>
                  <a:pt x="433324" y="17018"/>
                </a:lnTo>
                <a:lnTo>
                  <a:pt x="418086" y="25528"/>
                </a:lnTo>
                <a:lnTo>
                  <a:pt x="409066" y="39624"/>
                </a:lnTo>
                <a:lnTo>
                  <a:pt x="412496" y="51944"/>
                </a:lnTo>
                <a:lnTo>
                  <a:pt x="419734" y="55118"/>
                </a:lnTo>
                <a:lnTo>
                  <a:pt x="430150" y="52324"/>
                </a:lnTo>
                <a:lnTo>
                  <a:pt x="446280" y="43434"/>
                </a:lnTo>
                <a:lnTo>
                  <a:pt x="471044" y="50672"/>
                </a:lnTo>
                <a:lnTo>
                  <a:pt x="450340" y="60706"/>
                </a:lnTo>
                <a:lnTo>
                  <a:pt x="430276" y="70866"/>
                </a:lnTo>
                <a:lnTo>
                  <a:pt x="413894" y="73024"/>
                </a:lnTo>
                <a:close/>
              </a:path>
              <a:path w="505714" h="478664">
                <a:moveTo>
                  <a:pt x="445134" y="109728"/>
                </a:moveTo>
                <a:lnTo>
                  <a:pt x="430532" y="100204"/>
                </a:lnTo>
                <a:lnTo>
                  <a:pt x="443232" y="87376"/>
                </a:lnTo>
                <a:lnTo>
                  <a:pt x="461518" y="94488"/>
                </a:lnTo>
                <a:lnTo>
                  <a:pt x="479170" y="84328"/>
                </a:lnTo>
                <a:lnTo>
                  <a:pt x="488568" y="69088"/>
                </a:lnTo>
                <a:lnTo>
                  <a:pt x="483870" y="54736"/>
                </a:lnTo>
                <a:lnTo>
                  <a:pt x="471044" y="50672"/>
                </a:lnTo>
                <a:lnTo>
                  <a:pt x="446280" y="43434"/>
                </a:lnTo>
                <a:lnTo>
                  <a:pt x="465584" y="33910"/>
                </a:lnTo>
                <a:lnTo>
                  <a:pt x="481710" y="32384"/>
                </a:lnTo>
                <a:lnTo>
                  <a:pt x="496062" y="40766"/>
                </a:lnTo>
                <a:lnTo>
                  <a:pt x="504188" y="53466"/>
                </a:lnTo>
                <a:lnTo>
                  <a:pt x="504824" y="67184"/>
                </a:lnTo>
                <a:lnTo>
                  <a:pt x="499238" y="81026"/>
                </a:lnTo>
                <a:lnTo>
                  <a:pt x="488568" y="94360"/>
                </a:lnTo>
                <a:lnTo>
                  <a:pt x="474854" y="105284"/>
                </a:lnTo>
                <a:lnTo>
                  <a:pt x="460120" y="110998"/>
                </a:lnTo>
                <a:close/>
              </a:path>
              <a:path w="505714" h="478664">
                <a:moveTo>
                  <a:pt x="399540" y="215264"/>
                </a:moveTo>
                <a:lnTo>
                  <a:pt x="406018" y="208788"/>
                </a:lnTo>
                <a:lnTo>
                  <a:pt x="411226" y="198756"/>
                </a:lnTo>
                <a:lnTo>
                  <a:pt x="408560" y="185420"/>
                </a:lnTo>
                <a:lnTo>
                  <a:pt x="404622" y="175514"/>
                </a:lnTo>
                <a:lnTo>
                  <a:pt x="297054" y="129286"/>
                </a:lnTo>
                <a:lnTo>
                  <a:pt x="311022" y="115316"/>
                </a:lnTo>
                <a:lnTo>
                  <a:pt x="397764" y="154432"/>
                </a:lnTo>
                <a:lnTo>
                  <a:pt x="356744" y="69596"/>
                </a:lnTo>
                <a:lnTo>
                  <a:pt x="370206" y="56260"/>
                </a:lnTo>
                <a:lnTo>
                  <a:pt x="418210" y="161924"/>
                </a:lnTo>
                <a:lnTo>
                  <a:pt x="423800" y="174878"/>
                </a:lnTo>
                <a:lnTo>
                  <a:pt x="429132" y="191644"/>
                </a:lnTo>
                <a:lnTo>
                  <a:pt x="427734" y="205232"/>
                </a:lnTo>
                <a:lnTo>
                  <a:pt x="418336" y="218312"/>
                </a:lnTo>
                <a:lnTo>
                  <a:pt x="410464" y="226188"/>
                </a:lnTo>
                <a:close/>
              </a:path>
              <a:path w="505714" h="478664">
                <a:moveTo>
                  <a:pt x="237744" y="208280"/>
                </a:moveTo>
                <a:lnTo>
                  <a:pt x="240410" y="188596"/>
                </a:lnTo>
                <a:lnTo>
                  <a:pt x="254126" y="169544"/>
                </a:lnTo>
                <a:lnTo>
                  <a:pt x="280034" y="170560"/>
                </a:lnTo>
                <a:lnTo>
                  <a:pt x="263906" y="179324"/>
                </a:lnTo>
                <a:lnTo>
                  <a:pt x="254508" y="196722"/>
                </a:lnTo>
                <a:lnTo>
                  <a:pt x="261874" y="214884"/>
                </a:lnTo>
                <a:lnTo>
                  <a:pt x="249048" y="227712"/>
                </a:lnTo>
                <a:close/>
              </a:path>
              <a:path w="505714" h="478664">
                <a:moveTo>
                  <a:pt x="338202" y="218566"/>
                </a:moveTo>
                <a:lnTo>
                  <a:pt x="327788" y="208788"/>
                </a:lnTo>
                <a:lnTo>
                  <a:pt x="312166" y="193166"/>
                </a:lnTo>
                <a:lnTo>
                  <a:pt x="303786" y="184658"/>
                </a:lnTo>
                <a:lnTo>
                  <a:pt x="298450" y="179198"/>
                </a:lnTo>
                <a:lnTo>
                  <a:pt x="280034" y="170560"/>
                </a:lnTo>
                <a:lnTo>
                  <a:pt x="254126" y="169544"/>
                </a:lnTo>
                <a:lnTo>
                  <a:pt x="266572" y="159258"/>
                </a:lnTo>
                <a:lnTo>
                  <a:pt x="280290" y="153670"/>
                </a:lnTo>
                <a:lnTo>
                  <a:pt x="295274" y="154940"/>
                </a:lnTo>
                <a:lnTo>
                  <a:pt x="311404" y="165988"/>
                </a:lnTo>
                <a:lnTo>
                  <a:pt x="362712" y="217298"/>
                </a:lnTo>
                <a:lnTo>
                  <a:pt x="350520" y="229616"/>
                </a:lnTo>
                <a:close/>
              </a:path>
              <a:path w="505714" h="478664">
                <a:moveTo>
                  <a:pt x="276478" y="262128"/>
                </a:moveTo>
                <a:lnTo>
                  <a:pt x="267208" y="240030"/>
                </a:lnTo>
                <a:lnTo>
                  <a:pt x="278258" y="214376"/>
                </a:lnTo>
                <a:lnTo>
                  <a:pt x="303786" y="184658"/>
                </a:lnTo>
                <a:lnTo>
                  <a:pt x="312166" y="193166"/>
                </a:lnTo>
                <a:lnTo>
                  <a:pt x="286004" y="227204"/>
                </a:lnTo>
                <a:lnTo>
                  <a:pt x="289052" y="248412"/>
                </a:lnTo>
                <a:lnTo>
                  <a:pt x="301878" y="254000"/>
                </a:lnTo>
                <a:lnTo>
                  <a:pt x="316104" y="246634"/>
                </a:lnTo>
                <a:lnTo>
                  <a:pt x="326644" y="228728"/>
                </a:lnTo>
                <a:lnTo>
                  <a:pt x="327788" y="208788"/>
                </a:lnTo>
                <a:lnTo>
                  <a:pt x="338202" y="218566"/>
                </a:lnTo>
                <a:lnTo>
                  <a:pt x="335408" y="240284"/>
                </a:lnTo>
                <a:lnTo>
                  <a:pt x="322708" y="260222"/>
                </a:lnTo>
                <a:lnTo>
                  <a:pt x="308102" y="269748"/>
                </a:lnTo>
                <a:lnTo>
                  <a:pt x="291846" y="271144"/>
                </a:lnTo>
                <a:close/>
              </a:path>
              <a:path w="505714" h="478664">
                <a:moveTo>
                  <a:pt x="251842" y="305816"/>
                </a:moveTo>
                <a:lnTo>
                  <a:pt x="240158" y="294004"/>
                </a:lnTo>
                <a:lnTo>
                  <a:pt x="210566" y="264414"/>
                </a:lnTo>
                <a:lnTo>
                  <a:pt x="191390" y="262256"/>
                </a:lnTo>
                <a:lnTo>
                  <a:pt x="178690" y="252222"/>
                </a:lnTo>
                <a:lnTo>
                  <a:pt x="198248" y="252096"/>
                </a:lnTo>
                <a:lnTo>
                  <a:pt x="156846" y="210820"/>
                </a:lnTo>
                <a:lnTo>
                  <a:pt x="170054" y="197612"/>
                </a:lnTo>
                <a:lnTo>
                  <a:pt x="276224" y="303912"/>
                </a:lnTo>
                <a:lnTo>
                  <a:pt x="263778" y="316356"/>
                </a:lnTo>
                <a:close/>
              </a:path>
              <a:path w="505714" h="478664">
                <a:moveTo>
                  <a:pt x="193928" y="353188"/>
                </a:moveTo>
                <a:lnTo>
                  <a:pt x="168020" y="334772"/>
                </a:lnTo>
                <a:lnTo>
                  <a:pt x="150114" y="308992"/>
                </a:lnTo>
                <a:lnTo>
                  <a:pt x="148084" y="284480"/>
                </a:lnTo>
                <a:lnTo>
                  <a:pt x="160784" y="262890"/>
                </a:lnTo>
                <a:lnTo>
                  <a:pt x="178690" y="252222"/>
                </a:lnTo>
                <a:lnTo>
                  <a:pt x="191390" y="262256"/>
                </a:lnTo>
                <a:lnTo>
                  <a:pt x="173862" y="271272"/>
                </a:lnTo>
                <a:lnTo>
                  <a:pt x="165608" y="294640"/>
                </a:lnTo>
                <a:lnTo>
                  <a:pt x="181610" y="321184"/>
                </a:lnTo>
                <a:lnTo>
                  <a:pt x="208408" y="337948"/>
                </a:lnTo>
                <a:lnTo>
                  <a:pt x="230634" y="330708"/>
                </a:lnTo>
                <a:lnTo>
                  <a:pt x="240664" y="312674"/>
                </a:lnTo>
                <a:lnTo>
                  <a:pt x="240158" y="294004"/>
                </a:lnTo>
                <a:lnTo>
                  <a:pt x="251842" y="305816"/>
                </a:lnTo>
                <a:lnTo>
                  <a:pt x="250444" y="325500"/>
                </a:lnTo>
                <a:lnTo>
                  <a:pt x="238760" y="344298"/>
                </a:lnTo>
                <a:lnTo>
                  <a:pt x="217934" y="355980"/>
                </a:lnTo>
                <a:close/>
              </a:path>
              <a:path w="505714" h="478664">
                <a:moveTo>
                  <a:pt x="15748" y="423800"/>
                </a:moveTo>
                <a:lnTo>
                  <a:pt x="2412" y="401956"/>
                </a:lnTo>
                <a:lnTo>
                  <a:pt x="2284" y="377824"/>
                </a:lnTo>
                <a:lnTo>
                  <a:pt x="16510" y="354712"/>
                </a:lnTo>
                <a:lnTo>
                  <a:pt x="43182" y="357760"/>
                </a:lnTo>
                <a:lnTo>
                  <a:pt x="28066" y="365888"/>
                </a:lnTo>
                <a:lnTo>
                  <a:pt x="18286" y="388366"/>
                </a:lnTo>
                <a:lnTo>
                  <a:pt x="29082" y="409702"/>
                </a:lnTo>
                <a:lnTo>
                  <a:pt x="49150" y="419734"/>
                </a:lnTo>
                <a:lnTo>
                  <a:pt x="68836" y="411100"/>
                </a:lnTo>
                <a:lnTo>
                  <a:pt x="79120" y="396366"/>
                </a:lnTo>
                <a:lnTo>
                  <a:pt x="82550" y="381380"/>
                </a:lnTo>
                <a:lnTo>
                  <a:pt x="93376" y="384332"/>
                </a:lnTo>
                <a:lnTo>
                  <a:pt x="93600" y="391288"/>
                </a:lnTo>
                <a:lnTo>
                  <a:pt x="89534" y="408052"/>
                </a:lnTo>
                <a:lnTo>
                  <a:pt x="78484" y="424054"/>
                </a:lnTo>
                <a:lnTo>
                  <a:pt x="58548" y="436626"/>
                </a:lnTo>
                <a:lnTo>
                  <a:pt x="36832" y="436880"/>
                </a:lnTo>
                <a:close/>
              </a:path>
              <a:path w="505714" h="478664">
                <a:moveTo>
                  <a:pt x="61596" y="469138"/>
                </a:moveTo>
                <a:lnTo>
                  <a:pt x="74932" y="455804"/>
                </a:lnTo>
                <a:lnTo>
                  <a:pt x="91948" y="460376"/>
                </a:lnTo>
                <a:lnTo>
                  <a:pt x="109094" y="451358"/>
                </a:lnTo>
                <a:lnTo>
                  <a:pt x="118110" y="422784"/>
                </a:lnTo>
                <a:lnTo>
                  <a:pt x="93600" y="384556"/>
                </a:lnTo>
                <a:lnTo>
                  <a:pt x="93376" y="384332"/>
                </a:lnTo>
                <a:lnTo>
                  <a:pt x="82550" y="381380"/>
                </a:lnTo>
                <a:lnTo>
                  <a:pt x="82322" y="375038"/>
                </a:lnTo>
                <a:lnTo>
                  <a:pt x="63500" y="361060"/>
                </a:lnTo>
                <a:lnTo>
                  <a:pt x="43182" y="357760"/>
                </a:lnTo>
                <a:lnTo>
                  <a:pt x="16510" y="354712"/>
                </a:lnTo>
                <a:lnTo>
                  <a:pt x="40894" y="340868"/>
                </a:lnTo>
                <a:lnTo>
                  <a:pt x="70994" y="344298"/>
                </a:lnTo>
                <a:lnTo>
                  <a:pt x="106046" y="369698"/>
                </a:lnTo>
                <a:lnTo>
                  <a:pt x="131446" y="404876"/>
                </a:lnTo>
                <a:lnTo>
                  <a:pt x="135256" y="436118"/>
                </a:lnTo>
                <a:lnTo>
                  <a:pt x="120396" y="462660"/>
                </a:lnTo>
                <a:lnTo>
                  <a:pt x="101600" y="475360"/>
                </a:lnTo>
                <a:lnTo>
                  <a:pt x="81408" y="477774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7" name="object 57"/>
          <p:cNvSpPr/>
          <p:nvPr/>
        </p:nvSpPr>
        <p:spPr>
          <a:xfrm>
            <a:off x="9853196" y="5536458"/>
            <a:ext cx="187158" cy="174856"/>
          </a:xfrm>
          <a:custGeom>
            <a:avLst/>
            <a:gdLst/>
            <a:ahLst/>
            <a:cxnLst/>
            <a:rect l="l" t="t" r="r" b="b"/>
            <a:pathLst>
              <a:path w="583568" h="545210">
                <a:moveTo>
                  <a:pt x="511174" y="17016"/>
                </a:moveTo>
                <a:lnTo>
                  <a:pt x="485902" y="15620"/>
                </a:lnTo>
                <a:lnTo>
                  <a:pt x="498728" y="5588"/>
                </a:lnTo>
                <a:lnTo>
                  <a:pt x="512572" y="634"/>
                </a:lnTo>
                <a:lnTo>
                  <a:pt x="526672" y="1904"/>
                </a:lnTo>
                <a:lnTo>
                  <a:pt x="540386" y="10920"/>
                </a:lnTo>
                <a:lnTo>
                  <a:pt x="527686" y="23748"/>
                </a:lnTo>
                <a:close/>
              </a:path>
              <a:path w="583568" h="545210">
                <a:moveTo>
                  <a:pt x="477776" y="65276"/>
                </a:moveTo>
                <a:lnTo>
                  <a:pt x="470916" y="54100"/>
                </a:lnTo>
                <a:lnTo>
                  <a:pt x="470408" y="41528"/>
                </a:lnTo>
                <a:lnTo>
                  <a:pt x="475744" y="28320"/>
                </a:lnTo>
                <a:lnTo>
                  <a:pt x="485902" y="15620"/>
                </a:lnTo>
                <a:lnTo>
                  <a:pt x="511174" y="17016"/>
                </a:lnTo>
                <a:lnTo>
                  <a:pt x="495808" y="25526"/>
                </a:lnTo>
                <a:lnTo>
                  <a:pt x="486792" y="39624"/>
                </a:lnTo>
                <a:lnTo>
                  <a:pt x="490348" y="51942"/>
                </a:lnTo>
                <a:lnTo>
                  <a:pt x="497460" y="55116"/>
                </a:lnTo>
                <a:lnTo>
                  <a:pt x="508000" y="52324"/>
                </a:lnTo>
                <a:lnTo>
                  <a:pt x="524128" y="43432"/>
                </a:lnTo>
                <a:lnTo>
                  <a:pt x="548896" y="50672"/>
                </a:lnTo>
                <a:lnTo>
                  <a:pt x="528066" y="60704"/>
                </a:lnTo>
                <a:lnTo>
                  <a:pt x="508000" y="70864"/>
                </a:lnTo>
                <a:lnTo>
                  <a:pt x="491746" y="73024"/>
                </a:lnTo>
                <a:close/>
              </a:path>
              <a:path w="583568" h="545210">
                <a:moveTo>
                  <a:pt x="522988" y="109728"/>
                </a:moveTo>
                <a:lnTo>
                  <a:pt x="508382" y="100202"/>
                </a:lnTo>
                <a:lnTo>
                  <a:pt x="521082" y="87502"/>
                </a:lnTo>
                <a:lnTo>
                  <a:pt x="539372" y="94488"/>
                </a:lnTo>
                <a:lnTo>
                  <a:pt x="556896" y="84328"/>
                </a:lnTo>
                <a:lnTo>
                  <a:pt x="566420" y="69088"/>
                </a:lnTo>
                <a:lnTo>
                  <a:pt x="561724" y="54736"/>
                </a:lnTo>
                <a:lnTo>
                  <a:pt x="548896" y="50672"/>
                </a:lnTo>
                <a:lnTo>
                  <a:pt x="524128" y="43432"/>
                </a:lnTo>
                <a:lnTo>
                  <a:pt x="543434" y="33908"/>
                </a:lnTo>
                <a:lnTo>
                  <a:pt x="559562" y="32384"/>
                </a:lnTo>
                <a:lnTo>
                  <a:pt x="573914" y="40766"/>
                </a:lnTo>
                <a:lnTo>
                  <a:pt x="581914" y="53466"/>
                </a:lnTo>
                <a:lnTo>
                  <a:pt x="582678" y="67182"/>
                </a:lnTo>
                <a:lnTo>
                  <a:pt x="577090" y="81026"/>
                </a:lnTo>
                <a:lnTo>
                  <a:pt x="566420" y="94360"/>
                </a:lnTo>
                <a:lnTo>
                  <a:pt x="552704" y="105282"/>
                </a:lnTo>
                <a:lnTo>
                  <a:pt x="537972" y="110996"/>
                </a:lnTo>
                <a:close/>
              </a:path>
              <a:path w="583568" h="545210">
                <a:moveTo>
                  <a:pt x="478538" y="214248"/>
                </a:moveTo>
                <a:lnTo>
                  <a:pt x="485014" y="207772"/>
                </a:lnTo>
                <a:lnTo>
                  <a:pt x="490220" y="197738"/>
                </a:lnTo>
                <a:lnTo>
                  <a:pt x="487554" y="184404"/>
                </a:lnTo>
                <a:lnTo>
                  <a:pt x="483490" y="174370"/>
                </a:lnTo>
                <a:lnTo>
                  <a:pt x="375920" y="128270"/>
                </a:lnTo>
                <a:lnTo>
                  <a:pt x="389892" y="114300"/>
                </a:lnTo>
                <a:lnTo>
                  <a:pt x="476632" y="153416"/>
                </a:lnTo>
                <a:lnTo>
                  <a:pt x="435610" y="68580"/>
                </a:lnTo>
                <a:lnTo>
                  <a:pt x="449072" y="55116"/>
                </a:lnTo>
                <a:lnTo>
                  <a:pt x="497080" y="160908"/>
                </a:lnTo>
                <a:lnTo>
                  <a:pt x="502666" y="173862"/>
                </a:lnTo>
                <a:lnTo>
                  <a:pt x="508000" y="190626"/>
                </a:lnTo>
                <a:lnTo>
                  <a:pt x="506604" y="204088"/>
                </a:lnTo>
                <a:lnTo>
                  <a:pt x="497206" y="217296"/>
                </a:lnTo>
                <a:lnTo>
                  <a:pt x="489332" y="225044"/>
                </a:lnTo>
                <a:close/>
              </a:path>
              <a:path w="583568" h="545210">
                <a:moveTo>
                  <a:pt x="315596" y="208280"/>
                </a:moveTo>
                <a:lnTo>
                  <a:pt x="318262" y="188594"/>
                </a:lnTo>
                <a:lnTo>
                  <a:pt x="331980" y="169544"/>
                </a:lnTo>
                <a:lnTo>
                  <a:pt x="357888" y="170560"/>
                </a:lnTo>
                <a:lnTo>
                  <a:pt x="341758" y="179324"/>
                </a:lnTo>
                <a:lnTo>
                  <a:pt x="332360" y="196722"/>
                </a:lnTo>
                <a:lnTo>
                  <a:pt x="339598" y="214884"/>
                </a:lnTo>
                <a:lnTo>
                  <a:pt x="326898" y="227710"/>
                </a:lnTo>
                <a:close/>
              </a:path>
              <a:path w="583568" h="545210">
                <a:moveTo>
                  <a:pt x="416052" y="218566"/>
                </a:moveTo>
                <a:lnTo>
                  <a:pt x="405640" y="208788"/>
                </a:lnTo>
                <a:lnTo>
                  <a:pt x="390020" y="193166"/>
                </a:lnTo>
                <a:lnTo>
                  <a:pt x="381636" y="184656"/>
                </a:lnTo>
                <a:lnTo>
                  <a:pt x="376302" y="179196"/>
                </a:lnTo>
                <a:lnTo>
                  <a:pt x="357888" y="170560"/>
                </a:lnTo>
                <a:lnTo>
                  <a:pt x="331980" y="169544"/>
                </a:lnTo>
                <a:lnTo>
                  <a:pt x="344426" y="159256"/>
                </a:lnTo>
                <a:lnTo>
                  <a:pt x="358142" y="153670"/>
                </a:lnTo>
                <a:lnTo>
                  <a:pt x="373128" y="154938"/>
                </a:lnTo>
                <a:lnTo>
                  <a:pt x="389256" y="165988"/>
                </a:lnTo>
                <a:lnTo>
                  <a:pt x="440564" y="217424"/>
                </a:lnTo>
                <a:lnTo>
                  <a:pt x="428246" y="229616"/>
                </a:lnTo>
                <a:close/>
              </a:path>
              <a:path w="583568" h="545210">
                <a:moveTo>
                  <a:pt x="354204" y="262254"/>
                </a:moveTo>
                <a:lnTo>
                  <a:pt x="345060" y="240028"/>
                </a:lnTo>
                <a:lnTo>
                  <a:pt x="355982" y="214376"/>
                </a:lnTo>
                <a:lnTo>
                  <a:pt x="381636" y="184656"/>
                </a:lnTo>
                <a:lnTo>
                  <a:pt x="390020" y="193166"/>
                </a:lnTo>
                <a:lnTo>
                  <a:pt x="363856" y="227202"/>
                </a:lnTo>
                <a:lnTo>
                  <a:pt x="366904" y="248412"/>
                </a:lnTo>
                <a:lnTo>
                  <a:pt x="379732" y="254000"/>
                </a:lnTo>
                <a:lnTo>
                  <a:pt x="393954" y="246632"/>
                </a:lnTo>
                <a:lnTo>
                  <a:pt x="404496" y="228726"/>
                </a:lnTo>
                <a:lnTo>
                  <a:pt x="405640" y="208788"/>
                </a:lnTo>
                <a:lnTo>
                  <a:pt x="416052" y="218566"/>
                </a:lnTo>
                <a:lnTo>
                  <a:pt x="413258" y="240284"/>
                </a:lnTo>
                <a:lnTo>
                  <a:pt x="400558" y="260222"/>
                </a:lnTo>
                <a:lnTo>
                  <a:pt x="385954" y="269874"/>
                </a:lnTo>
                <a:lnTo>
                  <a:pt x="369698" y="271144"/>
                </a:lnTo>
                <a:close/>
              </a:path>
              <a:path w="583568" h="545210">
                <a:moveTo>
                  <a:pt x="329694" y="305816"/>
                </a:moveTo>
                <a:lnTo>
                  <a:pt x="318008" y="294132"/>
                </a:lnTo>
                <a:lnTo>
                  <a:pt x="288292" y="264414"/>
                </a:lnTo>
                <a:lnTo>
                  <a:pt x="269114" y="262254"/>
                </a:lnTo>
                <a:lnTo>
                  <a:pt x="276098" y="252220"/>
                </a:lnTo>
                <a:lnTo>
                  <a:pt x="234698" y="210820"/>
                </a:lnTo>
                <a:lnTo>
                  <a:pt x="247904" y="197612"/>
                </a:lnTo>
                <a:lnTo>
                  <a:pt x="354078" y="303910"/>
                </a:lnTo>
                <a:lnTo>
                  <a:pt x="341632" y="316356"/>
                </a:lnTo>
                <a:close/>
              </a:path>
              <a:path w="583568" h="545210">
                <a:moveTo>
                  <a:pt x="271654" y="353186"/>
                </a:moveTo>
                <a:lnTo>
                  <a:pt x="245746" y="334772"/>
                </a:lnTo>
                <a:lnTo>
                  <a:pt x="227968" y="308990"/>
                </a:lnTo>
                <a:lnTo>
                  <a:pt x="225934" y="284480"/>
                </a:lnTo>
                <a:lnTo>
                  <a:pt x="238634" y="262888"/>
                </a:lnTo>
                <a:lnTo>
                  <a:pt x="256542" y="252220"/>
                </a:lnTo>
                <a:lnTo>
                  <a:pt x="276098" y="252220"/>
                </a:lnTo>
                <a:lnTo>
                  <a:pt x="269114" y="262254"/>
                </a:lnTo>
                <a:lnTo>
                  <a:pt x="251714" y="271272"/>
                </a:lnTo>
                <a:lnTo>
                  <a:pt x="243460" y="294638"/>
                </a:lnTo>
                <a:lnTo>
                  <a:pt x="259336" y="321182"/>
                </a:lnTo>
                <a:lnTo>
                  <a:pt x="286132" y="337946"/>
                </a:lnTo>
                <a:lnTo>
                  <a:pt x="308356" y="330834"/>
                </a:lnTo>
                <a:lnTo>
                  <a:pt x="318516" y="312800"/>
                </a:lnTo>
                <a:lnTo>
                  <a:pt x="318008" y="294132"/>
                </a:lnTo>
                <a:lnTo>
                  <a:pt x="329694" y="305816"/>
                </a:lnTo>
                <a:lnTo>
                  <a:pt x="328296" y="325500"/>
                </a:lnTo>
                <a:lnTo>
                  <a:pt x="316486" y="344296"/>
                </a:lnTo>
                <a:lnTo>
                  <a:pt x="295784" y="355980"/>
                </a:lnTo>
                <a:close/>
              </a:path>
              <a:path w="583568" h="545210">
                <a:moveTo>
                  <a:pt x="157990" y="472058"/>
                </a:moveTo>
                <a:lnTo>
                  <a:pt x="135256" y="461264"/>
                </a:lnTo>
                <a:lnTo>
                  <a:pt x="112778" y="442594"/>
                </a:lnTo>
                <a:lnTo>
                  <a:pt x="93854" y="419860"/>
                </a:lnTo>
                <a:lnTo>
                  <a:pt x="82932" y="397000"/>
                </a:lnTo>
                <a:lnTo>
                  <a:pt x="82550" y="374648"/>
                </a:lnTo>
                <a:lnTo>
                  <a:pt x="95250" y="353820"/>
                </a:lnTo>
                <a:lnTo>
                  <a:pt x="121032" y="358266"/>
                </a:lnTo>
                <a:lnTo>
                  <a:pt x="106808" y="365378"/>
                </a:lnTo>
                <a:lnTo>
                  <a:pt x="99568" y="379728"/>
                </a:lnTo>
                <a:lnTo>
                  <a:pt x="102490" y="395858"/>
                </a:lnTo>
                <a:lnTo>
                  <a:pt x="112524" y="412368"/>
                </a:lnTo>
                <a:lnTo>
                  <a:pt x="126622" y="428370"/>
                </a:lnTo>
                <a:lnTo>
                  <a:pt x="142496" y="442468"/>
                </a:lnTo>
                <a:lnTo>
                  <a:pt x="159132" y="452500"/>
                </a:lnTo>
                <a:lnTo>
                  <a:pt x="175260" y="455420"/>
                </a:lnTo>
                <a:lnTo>
                  <a:pt x="189612" y="448182"/>
                </a:lnTo>
                <a:lnTo>
                  <a:pt x="196722" y="433832"/>
                </a:lnTo>
                <a:lnTo>
                  <a:pt x="193802" y="417828"/>
                </a:lnTo>
                <a:lnTo>
                  <a:pt x="183644" y="401320"/>
                </a:lnTo>
                <a:lnTo>
                  <a:pt x="169546" y="385444"/>
                </a:lnTo>
                <a:lnTo>
                  <a:pt x="153670" y="371348"/>
                </a:lnTo>
                <a:lnTo>
                  <a:pt x="137034" y="361188"/>
                </a:lnTo>
                <a:lnTo>
                  <a:pt x="121032" y="358266"/>
                </a:lnTo>
                <a:lnTo>
                  <a:pt x="95250" y="353820"/>
                </a:lnTo>
                <a:lnTo>
                  <a:pt x="116080" y="341120"/>
                </a:lnTo>
                <a:lnTo>
                  <a:pt x="138304" y="341502"/>
                </a:lnTo>
                <a:lnTo>
                  <a:pt x="161164" y="352424"/>
                </a:lnTo>
                <a:lnTo>
                  <a:pt x="183772" y="371348"/>
                </a:lnTo>
                <a:lnTo>
                  <a:pt x="202568" y="393826"/>
                </a:lnTo>
                <a:lnTo>
                  <a:pt x="213488" y="416686"/>
                </a:lnTo>
                <a:lnTo>
                  <a:pt x="213742" y="438912"/>
                </a:lnTo>
                <a:lnTo>
                  <a:pt x="201042" y="459738"/>
                </a:lnTo>
                <a:lnTo>
                  <a:pt x="180214" y="472438"/>
                </a:lnTo>
                <a:close/>
              </a:path>
              <a:path w="583568" h="545210">
                <a:moveTo>
                  <a:pt x="0" y="487172"/>
                </a:moveTo>
                <a:lnTo>
                  <a:pt x="8256" y="470916"/>
                </a:lnTo>
                <a:lnTo>
                  <a:pt x="11432" y="454278"/>
                </a:lnTo>
                <a:lnTo>
                  <a:pt x="26290" y="458724"/>
                </a:lnTo>
                <a:lnTo>
                  <a:pt x="25908" y="470406"/>
                </a:lnTo>
                <a:lnTo>
                  <a:pt x="21464" y="484504"/>
                </a:lnTo>
                <a:lnTo>
                  <a:pt x="12572" y="499616"/>
                </a:lnTo>
                <a:close/>
              </a:path>
              <a:path w="583568" h="545210">
                <a:moveTo>
                  <a:pt x="26290" y="458724"/>
                </a:moveTo>
                <a:lnTo>
                  <a:pt x="11432" y="454278"/>
                </a:lnTo>
                <a:lnTo>
                  <a:pt x="10924" y="440182"/>
                </a:lnTo>
                <a:lnTo>
                  <a:pt x="23114" y="427988"/>
                </a:lnTo>
                <a:lnTo>
                  <a:pt x="126622" y="531368"/>
                </a:lnTo>
                <a:lnTo>
                  <a:pt x="112778" y="54521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8" name="object 58"/>
          <p:cNvSpPr/>
          <p:nvPr/>
        </p:nvSpPr>
        <p:spPr>
          <a:xfrm>
            <a:off x="10019499" y="5536458"/>
            <a:ext cx="187156" cy="174856"/>
          </a:xfrm>
          <a:custGeom>
            <a:avLst/>
            <a:gdLst/>
            <a:ahLst/>
            <a:cxnLst/>
            <a:rect l="l" t="t" r="r" b="b"/>
            <a:pathLst>
              <a:path w="583564" h="545210">
                <a:moveTo>
                  <a:pt x="511174" y="17016"/>
                </a:moveTo>
                <a:lnTo>
                  <a:pt x="485902" y="15620"/>
                </a:lnTo>
                <a:lnTo>
                  <a:pt x="498728" y="5588"/>
                </a:lnTo>
                <a:lnTo>
                  <a:pt x="512572" y="634"/>
                </a:lnTo>
                <a:lnTo>
                  <a:pt x="526668" y="1904"/>
                </a:lnTo>
                <a:lnTo>
                  <a:pt x="540386" y="10920"/>
                </a:lnTo>
                <a:lnTo>
                  <a:pt x="527686" y="23748"/>
                </a:lnTo>
                <a:close/>
              </a:path>
              <a:path w="583564" h="545210">
                <a:moveTo>
                  <a:pt x="477776" y="65276"/>
                </a:moveTo>
                <a:lnTo>
                  <a:pt x="470916" y="54100"/>
                </a:lnTo>
                <a:lnTo>
                  <a:pt x="470408" y="41528"/>
                </a:lnTo>
                <a:lnTo>
                  <a:pt x="475742" y="28320"/>
                </a:lnTo>
                <a:lnTo>
                  <a:pt x="485902" y="15620"/>
                </a:lnTo>
                <a:lnTo>
                  <a:pt x="511174" y="17016"/>
                </a:lnTo>
                <a:lnTo>
                  <a:pt x="495808" y="25526"/>
                </a:lnTo>
                <a:lnTo>
                  <a:pt x="486792" y="39624"/>
                </a:lnTo>
                <a:lnTo>
                  <a:pt x="490348" y="51942"/>
                </a:lnTo>
                <a:lnTo>
                  <a:pt x="497458" y="55116"/>
                </a:lnTo>
                <a:lnTo>
                  <a:pt x="507872" y="52324"/>
                </a:lnTo>
                <a:lnTo>
                  <a:pt x="524128" y="43432"/>
                </a:lnTo>
                <a:lnTo>
                  <a:pt x="548894" y="50672"/>
                </a:lnTo>
                <a:lnTo>
                  <a:pt x="528066" y="60704"/>
                </a:lnTo>
                <a:lnTo>
                  <a:pt x="508000" y="70864"/>
                </a:lnTo>
                <a:lnTo>
                  <a:pt x="491616" y="73024"/>
                </a:lnTo>
                <a:close/>
              </a:path>
              <a:path w="583564" h="545210">
                <a:moveTo>
                  <a:pt x="522984" y="109728"/>
                </a:moveTo>
                <a:lnTo>
                  <a:pt x="508382" y="100202"/>
                </a:lnTo>
                <a:lnTo>
                  <a:pt x="521082" y="87502"/>
                </a:lnTo>
                <a:lnTo>
                  <a:pt x="539368" y="94488"/>
                </a:lnTo>
                <a:lnTo>
                  <a:pt x="556896" y="84328"/>
                </a:lnTo>
                <a:lnTo>
                  <a:pt x="566420" y="69088"/>
                </a:lnTo>
                <a:lnTo>
                  <a:pt x="561720" y="54736"/>
                </a:lnTo>
                <a:lnTo>
                  <a:pt x="548894" y="50672"/>
                </a:lnTo>
                <a:lnTo>
                  <a:pt x="524128" y="43432"/>
                </a:lnTo>
                <a:lnTo>
                  <a:pt x="543434" y="33908"/>
                </a:lnTo>
                <a:lnTo>
                  <a:pt x="559562" y="32384"/>
                </a:lnTo>
                <a:lnTo>
                  <a:pt x="573912" y="40766"/>
                </a:lnTo>
                <a:lnTo>
                  <a:pt x="581914" y="53466"/>
                </a:lnTo>
                <a:lnTo>
                  <a:pt x="582678" y="67182"/>
                </a:lnTo>
                <a:lnTo>
                  <a:pt x="577086" y="81026"/>
                </a:lnTo>
                <a:lnTo>
                  <a:pt x="566420" y="94360"/>
                </a:lnTo>
                <a:lnTo>
                  <a:pt x="552704" y="105282"/>
                </a:lnTo>
                <a:lnTo>
                  <a:pt x="537972" y="110996"/>
                </a:lnTo>
                <a:close/>
              </a:path>
              <a:path w="583564" h="545210">
                <a:moveTo>
                  <a:pt x="478408" y="214248"/>
                </a:moveTo>
                <a:lnTo>
                  <a:pt x="484884" y="207772"/>
                </a:lnTo>
                <a:lnTo>
                  <a:pt x="490094" y="197738"/>
                </a:lnTo>
                <a:lnTo>
                  <a:pt x="487428" y="184404"/>
                </a:lnTo>
                <a:lnTo>
                  <a:pt x="483490" y="174370"/>
                </a:lnTo>
                <a:lnTo>
                  <a:pt x="375920" y="128270"/>
                </a:lnTo>
                <a:lnTo>
                  <a:pt x="389890" y="114300"/>
                </a:lnTo>
                <a:lnTo>
                  <a:pt x="476630" y="153416"/>
                </a:lnTo>
                <a:lnTo>
                  <a:pt x="435610" y="68580"/>
                </a:lnTo>
                <a:lnTo>
                  <a:pt x="449072" y="55116"/>
                </a:lnTo>
                <a:lnTo>
                  <a:pt x="497080" y="160908"/>
                </a:lnTo>
                <a:lnTo>
                  <a:pt x="502666" y="173862"/>
                </a:lnTo>
                <a:lnTo>
                  <a:pt x="508000" y="190626"/>
                </a:lnTo>
                <a:lnTo>
                  <a:pt x="506604" y="204088"/>
                </a:lnTo>
                <a:lnTo>
                  <a:pt x="497206" y="217296"/>
                </a:lnTo>
                <a:lnTo>
                  <a:pt x="489330" y="225044"/>
                </a:lnTo>
                <a:close/>
              </a:path>
              <a:path w="583564" h="545210">
                <a:moveTo>
                  <a:pt x="315596" y="208280"/>
                </a:moveTo>
                <a:lnTo>
                  <a:pt x="318262" y="188594"/>
                </a:lnTo>
                <a:lnTo>
                  <a:pt x="331980" y="169544"/>
                </a:lnTo>
                <a:lnTo>
                  <a:pt x="357758" y="170560"/>
                </a:lnTo>
                <a:lnTo>
                  <a:pt x="341756" y="179324"/>
                </a:lnTo>
                <a:lnTo>
                  <a:pt x="332358" y="196722"/>
                </a:lnTo>
                <a:lnTo>
                  <a:pt x="339598" y="214884"/>
                </a:lnTo>
                <a:lnTo>
                  <a:pt x="326770" y="227710"/>
                </a:lnTo>
                <a:close/>
              </a:path>
              <a:path w="583564" h="545210">
                <a:moveTo>
                  <a:pt x="416052" y="218566"/>
                </a:moveTo>
                <a:lnTo>
                  <a:pt x="405636" y="208788"/>
                </a:lnTo>
                <a:lnTo>
                  <a:pt x="390016" y="193166"/>
                </a:lnTo>
                <a:lnTo>
                  <a:pt x="381636" y="184656"/>
                </a:lnTo>
                <a:lnTo>
                  <a:pt x="376302" y="179196"/>
                </a:lnTo>
                <a:lnTo>
                  <a:pt x="357758" y="170560"/>
                </a:lnTo>
                <a:lnTo>
                  <a:pt x="331980" y="169544"/>
                </a:lnTo>
                <a:lnTo>
                  <a:pt x="344426" y="159256"/>
                </a:lnTo>
                <a:lnTo>
                  <a:pt x="358140" y="153670"/>
                </a:lnTo>
                <a:lnTo>
                  <a:pt x="373128" y="154938"/>
                </a:lnTo>
                <a:lnTo>
                  <a:pt x="389130" y="165988"/>
                </a:lnTo>
                <a:lnTo>
                  <a:pt x="440562" y="217424"/>
                </a:lnTo>
                <a:lnTo>
                  <a:pt x="428244" y="229616"/>
                </a:lnTo>
                <a:close/>
              </a:path>
              <a:path w="583564" h="545210">
                <a:moveTo>
                  <a:pt x="354204" y="262254"/>
                </a:moveTo>
                <a:lnTo>
                  <a:pt x="344930" y="240028"/>
                </a:lnTo>
                <a:lnTo>
                  <a:pt x="355982" y="214376"/>
                </a:lnTo>
                <a:lnTo>
                  <a:pt x="381636" y="184656"/>
                </a:lnTo>
                <a:lnTo>
                  <a:pt x="390016" y="193166"/>
                </a:lnTo>
                <a:lnTo>
                  <a:pt x="363856" y="227202"/>
                </a:lnTo>
                <a:lnTo>
                  <a:pt x="366904" y="248412"/>
                </a:lnTo>
                <a:lnTo>
                  <a:pt x="379732" y="254000"/>
                </a:lnTo>
                <a:lnTo>
                  <a:pt x="393954" y="246632"/>
                </a:lnTo>
                <a:lnTo>
                  <a:pt x="404368" y="228726"/>
                </a:lnTo>
                <a:lnTo>
                  <a:pt x="405636" y="208788"/>
                </a:lnTo>
                <a:lnTo>
                  <a:pt x="416052" y="218566"/>
                </a:lnTo>
                <a:lnTo>
                  <a:pt x="413258" y="240284"/>
                </a:lnTo>
                <a:lnTo>
                  <a:pt x="400558" y="260222"/>
                </a:lnTo>
                <a:lnTo>
                  <a:pt x="385954" y="269874"/>
                </a:lnTo>
                <a:lnTo>
                  <a:pt x="369698" y="271144"/>
                </a:lnTo>
                <a:close/>
              </a:path>
              <a:path w="583564" h="545210">
                <a:moveTo>
                  <a:pt x="329692" y="305816"/>
                </a:moveTo>
                <a:lnTo>
                  <a:pt x="317882" y="294132"/>
                </a:lnTo>
                <a:lnTo>
                  <a:pt x="288290" y="264414"/>
                </a:lnTo>
                <a:lnTo>
                  <a:pt x="269112" y="262254"/>
                </a:lnTo>
                <a:lnTo>
                  <a:pt x="275970" y="252220"/>
                </a:lnTo>
                <a:lnTo>
                  <a:pt x="234696" y="210820"/>
                </a:lnTo>
                <a:lnTo>
                  <a:pt x="247776" y="197612"/>
                </a:lnTo>
                <a:lnTo>
                  <a:pt x="354078" y="303910"/>
                </a:lnTo>
                <a:lnTo>
                  <a:pt x="341632" y="316356"/>
                </a:lnTo>
                <a:close/>
              </a:path>
              <a:path w="583564" h="545210">
                <a:moveTo>
                  <a:pt x="271654" y="353186"/>
                </a:moveTo>
                <a:lnTo>
                  <a:pt x="245746" y="334772"/>
                </a:lnTo>
                <a:lnTo>
                  <a:pt x="227964" y="308990"/>
                </a:lnTo>
                <a:lnTo>
                  <a:pt x="225934" y="284480"/>
                </a:lnTo>
                <a:lnTo>
                  <a:pt x="238634" y="262888"/>
                </a:lnTo>
                <a:lnTo>
                  <a:pt x="256412" y="252220"/>
                </a:lnTo>
                <a:lnTo>
                  <a:pt x="275970" y="252220"/>
                </a:lnTo>
                <a:lnTo>
                  <a:pt x="269112" y="262254"/>
                </a:lnTo>
                <a:lnTo>
                  <a:pt x="251714" y="271272"/>
                </a:lnTo>
                <a:lnTo>
                  <a:pt x="243330" y="294638"/>
                </a:lnTo>
                <a:lnTo>
                  <a:pt x="259332" y="321182"/>
                </a:lnTo>
                <a:lnTo>
                  <a:pt x="286130" y="337946"/>
                </a:lnTo>
                <a:lnTo>
                  <a:pt x="308356" y="330834"/>
                </a:lnTo>
                <a:lnTo>
                  <a:pt x="318390" y="312800"/>
                </a:lnTo>
                <a:lnTo>
                  <a:pt x="317882" y="294132"/>
                </a:lnTo>
                <a:lnTo>
                  <a:pt x="329692" y="305816"/>
                </a:lnTo>
                <a:lnTo>
                  <a:pt x="328168" y="325500"/>
                </a:lnTo>
                <a:lnTo>
                  <a:pt x="316482" y="344296"/>
                </a:lnTo>
                <a:lnTo>
                  <a:pt x="295784" y="355980"/>
                </a:lnTo>
                <a:close/>
              </a:path>
              <a:path w="583564" h="545210">
                <a:moveTo>
                  <a:pt x="86234" y="400938"/>
                </a:moveTo>
                <a:lnTo>
                  <a:pt x="94360" y="384682"/>
                </a:lnTo>
                <a:lnTo>
                  <a:pt x="97662" y="368044"/>
                </a:lnTo>
                <a:lnTo>
                  <a:pt x="112396" y="372490"/>
                </a:lnTo>
                <a:lnTo>
                  <a:pt x="112014" y="384174"/>
                </a:lnTo>
                <a:lnTo>
                  <a:pt x="107568" y="398272"/>
                </a:lnTo>
                <a:lnTo>
                  <a:pt x="98678" y="413384"/>
                </a:lnTo>
                <a:close/>
              </a:path>
              <a:path w="583564" h="545210">
                <a:moveTo>
                  <a:pt x="112396" y="372490"/>
                </a:moveTo>
                <a:lnTo>
                  <a:pt x="97662" y="368044"/>
                </a:lnTo>
                <a:lnTo>
                  <a:pt x="97156" y="354076"/>
                </a:lnTo>
                <a:lnTo>
                  <a:pt x="109348" y="341756"/>
                </a:lnTo>
                <a:lnTo>
                  <a:pt x="212724" y="445134"/>
                </a:lnTo>
                <a:lnTo>
                  <a:pt x="198880" y="458976"/>
                </a:lnTo>
                <a:close/>
              </a:path>
              <a:path w="583564" h="545210">
                <a:moveTo>
                  <a:pt x="0" y="487172"/>
                </a:moveTo>
                <a:lnTo>
                  <a:pt x="8130" y="470916"/>
                </a:lnTo>
                <a:lnTo>
                  <a:pt x="11432" y="454278"/>
                </a:lnTo>
                <a:lnTo>
                  <a:pt x="26162" y="458724"/>
                </a:lnTo>
                <a:lnTo>
                  <a:pt x="25782" y="470406"/>
                </a:lnTo>
                <a:lnTo>
                  <a:pt x="21462" y="484504"/>
                </a:lnTo>
                <a:lnTo>
                  <a:pt x="12446" y="499616"/>
                </a:lnTo>
                <a:close/>
              </a:path>
              <a:path w="583564" h="545210">
                <a:moveTo>
                  <a:pt x="26162" y="458724"/>
                </a:moveTo>
                <a:lnTo>
                  <a:pt x="11432" y="454278"/>
                </a:lnTo>
                <a:lnTo>
                  <a:pt x="10922" y="440182"/>
                </a:lnTo>
                <a:lnTo>
                  <a:pt x="23114" y="427988"/>
                </a:lnTo>
                <a:lnTo>
                  <a:pt x="126492" y="531368"/>
                </a:lnTo>
                <a:lnTo>
                  <a:pt x="112778" y="54521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9" name="object 59"/>
          <p:cNvSpPr/>
          <p:nvPr/>
        </p:nvSpPr>
        <p:spPr>
          <a:xfrm>
            <a:off x="10185802" y="5536458"/>
            <a:ext cx="187156" cy="174856"/>
          </a:xfrm>
          <a:custGeom>
            <a:avLst/>
            <a:gdLst/>
            <a:ahLst/>
            <a:cxnLst/>
            <a:rect l="l" t="t" r="r" b="b"/>
            <a:pathLst>
              <a:path w="583564" h="545210">
                <a:moveTo>
                  <a:pt x="511048" y="17016"/>
                </a:moveTo>
                <a:lnTo>
                  <a:pt x="485902" y="15620"/>
                </a:lnTo>
                <a:lnTo>
                  <a:pt x="498728" y="5588"/>
                </a:lnTo>
                <a:lnTo>
                  <a:pt x="512442" y="634"/>
                </a:lnTo>
                <a:lnTo>
                  <a:pt x="526668" y="1904"/>
                </a:lnTo>
                <a:lnTo>
                  <a:pt x="540386" y="10920"/>
                </a:lnTo>
                <a:lnTo>
                  <a:pt x="527558" y="23748"/>
                </a:lnTo>
                <a:close/>
              </a:path>
              <a:path w="583564" h="545210">
                <a:moveTo>
                  <a:pt x="477772" y="65276"/>
                </a:moveTo>
                <a:lnTo>
                  <a:pt x="470790" y="54100"/>
                </a:lnTo>
                <a:lnTo>
                  <a:pt x="470408" y="41528"/>
                </a:lnTo>
                <a:lnTo>
                  <a:pt x="475742" y="28320"/>
                </a:lnTo>
                <a:lnTo>
                  <a:pt x="485902" y="15620"/>
                </a:lnTo>
                <a:lnTo>
                  <a:pt x="511048" y="17016"/>
                </a:lnTo>
                <a:lnTo>
                  <a:pt x="495808" y="25526"/>
                </a:lnTo>
                <a:lnTo>
                  <a:pt x="486788" y="39624"/>
                </a:lnTo>
                <a:lnTo>
                  <a:pt x="490218" y="51942"/>
                </a:lnTo>
                <a:lnTo>
                  <a:pt x="497458" y="55116"/>
                </a:lnTo>
                <a:lnTo>
                  <a:pt x="507872" y="52324"/>
                </a:lnTo>
                <a:lnTo>
                  <a:pt x="524002" y="43432"/>
                </a:lnTo>
                <a:lnTo>
                  <a:pt x="548894" y="50672"/>
                </a:lnTo>
                <a:lnTo>
                  <a:pt x="528064" y="60704"/>
                </a:lnTo>
                <a:lnTo>
                  <a:pt x="508000" y="70864"/>
                </a:lnTo>
                <a:lnTo>
                  <a:pt x="491616" y="73024"/>
                </a:lnTo>
                <a:close/>
              </a:path>
              <a:path w="583564" h="545210">
                <a:moveTo>
                  <a:pt x="522984" y="109728"/>
                </a:moveTo>
                <a:lnTo>
                  <a:pt x="508380" y="100202"/>
                </a:lnTo>
                <a:lnTo>
                  <a:pt x="521080" y="87502"/>
                </a:lnTo>
                <a:lnTo>
                  <a:pt x="539242" y="94488"/>
                </a:lnTo>
                <a:lnTo>
                  <a:pt x="556892" y="84328"/>
                </a:lnTo>
                <a:lnTo>
                  <a:pt x="566290" y="69088"/>
                </a:lnTo>
                <a:lnTo>
                  <a:pt x="561720" y="54736"/>
                </a:lnTo>
                <a:lnTo>
                  <a:pt x="548894" y="50672"/>
                </a:lnTo>
                <a:lnTo>
                  <a:pt x="524002" y="43432"/>
                </a:lnTo>
                <a:lnTo>
                  <a:pt x="543434" y="33908"/>
                </a:lnTo>
                <a:lnTo>
                  <a:pt x="559436" y="32384"/>
                </a:lnTo>
                <a:lnTo>
                  <a:pt x="573784" y="40766"/>
                </a:lnTo>
                <a:lnTo>
                  <a:pt x="581914" y="53466"/>
                </a:lnTo>
                <a:lnTo>
                  <a:pt x="582548" y="67182"/>
                </a:lnTo>
                <a:lnTo>
                  <a:pt x="577086" y="81026"/>
                </a:lnTo>
                <a:lnTo>
                  <a:pt x="566290" y="94360"/>
                </a:lnTo>
                <a:lnTo>
                  <a:pt x="552704" y="105282"/>
                </a:lnTo>
                <a:lnTo>
                  <a:pt x="537970" y="110996"/>
                </a:lnTo>
                <a:close/>
              </a:path>
              <a:path w="583564" h="545210">
                <a:moveTo>
                  <a:pt x="478408" y="214248"/>
                </a:moveTo>
                <a:lnTo>
                  <a:pt x="484884" y="207772"/>
                </a:lnTo>
                <a:lnTo>
                  <a:pt x="490090" y="197738"/>
                </a:lnTo>
                <a:lnTo>
                  <a:pt x="487424" y="184404"/>
                </a:lnTo>
                <a:lnTo>
                  <a:pt x="483490" y="174370"/>
                </a:lnTo>
                <a:lnTo>
                  <a:pt x="375918" y="128270"/>
                </a:lnTo>
                <a:lnTo>
                  <a:pt x="389888" y="114300"/>
                </a:lnTo>
                <a:lnTo>
                  <a:pt x="476504" y="153416"/>
                </a:lnTo>
                <a:lnTo>
                  <a:pt x="435610" y="68580"/>
                </a:lnTo>
                <a:lnTo>
                  <a:pt x="448942" y="55116"/>
                </a:lnTo>
                <a:lnTo>
                  <a:pt x="496950" y="160908"/>
                </a:lnTo>
                <a:lnTo>
                  <a:pt x="502664" y="173862"/>
                </a:lnTo>
                <a:lnTo>
                  <a:pt x="508000" y="190626"/>
                </a:lnTo>
                <a:lnTo>
                  <a:pt x="506602" y="204088"/>
                </a:lnTo>
                <a:lnTo>
                  <a:pt x="497204" y="217296"/>
                </a:lnTo>
                <a:lnTo>
                  <a:pt x="489330" y="225044"/>
                </a:lnTo>
                <a:close/>
              </a:path>
              <a:path w="583564" h="545210">
                <a:moveTo>
                  <a:pt x="315592" y="208280"/>
                </a:moveTo>
                <a:lnTo>
                  <a:pt x="318262" y="188594"/>
                </a:lnTo>
                <a:lnTo>
                  <a:pt x="331976" y="169544"/>
                </a:lnTo>
                <a:lnTo>
                  <a:pt x="357758" y="170560"/>
                </a:lnTo>
                <a:lnTo>
                  <a:pt x="341756" y="179324"/>
                </a:lnTo>
                <a:lnTo>
                  <a:pt x="332358" y="196722"/>
                </a:lnTo>
                <a:lnTo>
                  <a:pt x="339598" y="214884"/>
                </a:lnTo>
                <a:lnTo>
                  <a:pt x="326770" y="227710"/>
                </a:lnTo>
                <a:close/>
              </a:path>
              <a:path w="583564" h="545210">
                <a:moveTo>
                  <a:pt x="416052" y="218566"/>
                </a:moveTo>
                <a:lnTo>
                  <a:pt x="405510" y="208788"/>
                </a:lnTo>
                <a:lnTo>
                  <a:pt x="389888" y="193166"/>
                </a:lnTo>
                <a:lnTo>
                  <a:pt x="381636" y="184656"/>
                </a:lnTo>
                <a:lnTo>
                  <a:pt x="376172" y="179196"/>
                </a:lnTo>
                <a:lnTo>
                  <a:pt x="357758" y="170560"/>
                </a:lnTo>
                <a:lnTo>
                  <a:pt x="331976" y="169544"/>
                </a:lnTo>
                <a:lnTo>
                  <a:pt x="344422" y="159256"/>
                </a:lnTo>
                <a:lnTo>
                  <a:pt x="358140" y="153670"/>
                </a:lnTo>
                <a:lnTo>
                  <a:pt x="373124" y="154938"/>
                </a:lnTo>
                <a:lnTo>
                  <a:pt x="389126" y="165988"/>
                </a:lnTo>
                <a:lnTo>
                  <a:pt x="440562" y="217424"/>
                </a:lnTo>
                <a:lnTo>
                  <a:pt x="428244" y="229616"/>
                </a:lnTo>
                <a:close/>
              </a:path>
              <a:path w="583564" h="545210">
                <a:moveTo>
                  <a:pt x="354202" y="262254"/>
                </a:moveTo>
                <a:lnTo>
                  <a:pt x="344930" y="240028"/>
                </a:lnTo>
                <a:lnTo>
                  <a:pt x="355980" y="214376"/>
                </a:lnTo>
                <a:lnTo>
                  <a:pt x="381636" y="184656"/>
                </a:lnTo>
                <a:lnTo>
                  <a:pt x="389888" y="193166"/>
                </a:lnTo>
                <a:lnTo>
                  <a:pt x="363726" y="227202"/>
                </a:lnTo>
                <a:lnTo>
                  <a:pt x="366774" y="248412"/>
                </a:lnTo>
                <a:lnTo>
                  <a:pt x="379728" y="254000"/>
                </a:lnTo>
                <a:lnTo>
                  <a:pt x="393954" y="246632"/>
                </a:lnTo>
                <a:lnTo>
                  <a:pt x="404366" y="228726"/>
                </a:lnTo>
                <a:lnTo>
                  <a:pt x="405510" y="208788"/>
                </a:lnTo>
                <a:lnTo>
                  <a:pt x="416052" y="218566"/>
                </a:lnTo>
                <a:lnTo>
                  <a:pt x="413258" y="240284"/>
                </a:lnTo>
                <a:lnTo>
                  <a:pt x="400558" y="260222"/>
                </a:lnTo>
                <a:lnTo>
                  <a:pt x="385824" y="269874"/>
                </a:lnTo>
                <a:lnTo>
                  <a:pt x="369694" y="271144"/>
                </a:lnTo>
                <a:close/>
              </a:path>
              <a:path w="583564" h="545210">
                <a:moveTo>
                  <a:pt x="329692" y="305816"/>
                </a:moveTo>
                <a:lnTo>
                  <a:pt x="317880" y="294132"/>
                </a:lnTo>
                <a:lnTo>
                  <a:pt x="288288" y="264414"/>
                </a:lnTo>
                <a:lnTo>
                  <a:pt x="269112" y="262254"/>
                </a:lnTo>
                <a:lnTo>
                  <a:pt x="275970" y="252220"/>
                </a:lnTo>
                <a:lnTo>
                  <a:pt x="234568" y="210820"/>
                </a:lnTo>
                <a:lnTo>
                  <a:pt x="247776" y="197612"/>
                </a:lnTo>
                <a:lnTo>
                  <a:pt x="354074" y="303910"/>
                </a:lnTo>
                <a:lnTo>
                  <a:pt x="341628" y="316356"/>
                </a:lnTo>
                <a:close/>
              </a:path>
              <a:path w="583564" h="545210">
                <a:moveTo>
                  <a:pt x="271652" y="353186"/>
                </a:moveTo>
                <a:lnTo>
                  <a:pt x="245742" y="334772"/>
                </a:lnTo>
                <a:lnTo>
                  <a:pt x="227836" y="308990"/>
                </a:lnTo>
                <a:lnTo>
                  <a:pt x="225934" y="284480"/>
                </a:lnTo>
                <a:lnTo>
                  <a:pt x="238634" y="262888"/>
                </a:lnTo>
                <a:lnTo>
                  <a:pt x="256412" y="252220"/>
                </a:lnTo>
                <a:lnTo>
                  <a:pt x="275970" y="252220"/>
                </a:lnTo>
                <a:lnTo>
                  <a:pt x="269112" y="262254"/>
                </a:lnTo>
                <a:lnTo>
                  <a:pt x="251714" y="271272"/>
                </a:lnTo>
                <a:lnTo>
                  <a:pt x="243330" y="294638"/>
                </a:lnTo>
                <a:lnTo>
                  <a:pt x="259332" y="321182"/>
                </a:lnTo>
                <a:lnTo>
                  <a:pt x="286130" y="337946"/>
                </a:lnTo>
                <a:lnTo>
                  <a:pt x="308356" y="330834"/>
                </a:lnTo>
                <a:lnTo>
                  <a:pt x="318390" y="312800"/>
                </a:lnTo>
                <a:lnTo>
                  <a:pt x="317880" y="294132"/>
                </a:lnTo>
                <a:lnTo>
                  <a:pt x="329692" y="305816"/>
                </a:lnTo>
                <a:lnTo>
                  <a:pt x="328166" y="325500"/>
                </a:lnTo>
                <a:lnTo>
                  <a:pt x="316482" y="344296"/>
                </a:lnTo>
                <a:lnTo>
                  <a:pt x="295656" y="355980"/>
                </a:lnTo>
                <a:close/>
              </a:path>
              <a:path w="583564" h="545210">
                <a:moveTo>
                  <a:pt x="80642" y="398780"/>
                </a:moveTo>
                <a:lnTo>
                  <a:pt x="80770" y="376300"/>
                </a:lnTo>
                <a:lnTo>
                  <a:pt x="95630" y="353568"/>
                </a:lnTo>
                <a:lnTo>
                  <a:pt x="126618" y="356488"/>
                </a:lnTo>
                <a:lnTo>
                  <a:pt x="107314" y="365378"/>
                </a:lnTo>
                <a:lnTo>
                  <a:pt x="97280" y="386968"/>
                </a:lnTo>
                <a:lnTo>
                  <a:pt x="106932" y="406144"/>
                </a:lnTo>
                <a:lnTo>
                  <a:pt x="93724" y="419352"/>
                </a:lnTo>
                <a:close/>
              </a:path>
              <a:path w="583564" h="545210">
                <a:moveTo>
                  <a:pt x="153414" y="483742"/>
                </a:moveTo>
                <a:lnTo>
                  <a:pt x="156464" y="413764"/>
                </a:lnTo>
                <a:lnTo>
                  <a:pt x="154684" y="384428"/>
                </a:lnTo>
                <a:lnTo>
                  <a:pt x="144142" y="365378"/>
                </a:lnTo>
                <a:lnTo>
                  <a:pt x="126618" y="356488"/>
                </a:lnTo>
                <a:lnTo>
                  <a:pt x="95630" y="353568"/>
                </a:lnTo>
                <a:lnTo>
                  <a:pt x="116712" y="339850"/>
                </a:lnTo>
                <a:lnTo>
                  <a:pt x="137920" y="339216"/>
                </a:lnTo>
                <a:lnTo>
                  <a:pt x="157352" y="351154"/>
                </a:lnTo>
                <a:lnTo>
                  <a:pt x="168910" y="368934"/>
                </a:lnTo>
                <a:lnTo>
                  <a:pt x="172972" y="389762"/>
                </a:lnTo>
                <a:lnTo>
                  <a:pt x="172844" y="413004"/>
                </a:lnTo>
                <a:lnTo>
                  <a:pt x="170052" y="464438"/>
                </a:lnTo>
                <a:lnTo>
                  <a:pt x="223390" y="411226"/>
                </a:lnTo>
                <a:lnTo>
                  <a:pt x="235076" y="422782"/>
                </a:lnTo>
                <a:lnTo>
                  <a:pt x="163828" y="494156"/>
                </a:lnTo>
                <a:close/>
              </a:path>
              <a:path w="583564" h="545210">
                <a:moveTo>
                  <a:pt x="0" y="487172"/>
                </a:moveTo>
                <a:lnTo>
                  <a:pt x="8126" y="470916"/>
                </a:lnTo>
                <a:lnTo>
                  <a:pt x="11428" y="454278"/>
                </a:lnTo>
                <a:lnTo>
                  <a:pt x="26162" y="458724"/>
                </a:lnTo>
                <a:lnTo>
                  <a:pt x="25780" y="470406"/>
                </a:lnTo>
                <a:lnTo>
                  <a:pt x="21334" y="484504"/>
                </a:lnTo>
                <a:lnTo>
                  <a:pt x="12446" y="499616"/>
                </a:lnTo>
                <a:close/>
              </a:path>
              <a:path w="583564" h="545210">
                <a:moveTo>
                  <a:pt x="26162" y="458724"/>
                </a:moveTo>
                <a:lnTo>
                  <a:pt x="11428" y="454278"/>
                </a:lnTo>
                <a:lnTo>
                  <a:pt x="10920" y="440182"/>
                </a:lnTo>
                <a:lnTo>
                  <a:pt x="23114" y="427988"/>
                </a:lnTo>
                <a:lnTo>
                  <a:pt x="126492" y="531368"/>
                </a:lnTo>
                <a:lnTo>
                  <a:pt x="112648" y="54521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0" name="object 60"/>
          <p:cNvSpPr/>
          <p:nvPr/>
        </p:nvSpPr>
        <p:spPr>
          <a:xfrm>
            <a:off x="10311212" y="5536296"/>
            <a:ext cx="228131" cy="218274"/>
          </a:xfrm>
          <a:custGeom>
            <a:avLst/>
            <a:gdLst/>
            <a:ahLst/>
            <a:cxnLst/>
            <a:rect l="l" t="t" r="r" b="b"/>
            <a:pathLst>
              <a:path w="711326" h="680592">
                <a:moveTo>
                  <a:pt x="638934" y="17144"/>
                </a:moveTo>
                <a:lnTo>
                  <a:pt x="613660" y="15746"/>
                </a:lnTo>
                <a:lnTo>
                  <a:pt x="626488" y="5714"/>
                </a:lnTo>
                <a:lnTo>
                  <a:pt x="640332" y="760"/>
                </a:lnTo>
                <a:lnTo>
                  <a:pt x="654554" y="2032"/>
                </a:lnTo>
                <a:lnTo>
                  <a:pt x="668272" y="11048"/>
                </a:lnTo>
                <a:lnTo>
                  <a:pt x="655444" y="23876"/>
                </a:lnTo>
                <a:close/>
              </a:path>
              <a:path w="711326" h="680592">
                <a:moveTo>
                  <a:pt x="605534" y="65404"/>
                </a:moveTo>
                <a:lnTo>
                  <a:pt x="598676" y="54100"/>
                </a:lnTo>
                <a:lnTo>
                  <a:pt x="598294" y="41528"/>
                </a:lnTo>
                <a:lnTo>
                  <a:pt x="603630" y="28446"/>
                </a:lnTo>
                <a:lnTo>
                  <a:pt x="613660" y="15746"/>
                </a:lnTo>
                <a:lnTo>
                  <a:pt x="638934" y="17144"/>
                </a:lnTo>
                <a:lnTo>
                  <a:pt x="623694" y="25652"/>
                </a:lnTo>
                <a:lnTo>
                  <a:pt x="614678" y="39750"/>
                </a:lnTo>
                <a:lnTo>
                  <a:pt x="618108" y="52068"/>
                </a:lnTo>
                <a:lnTo>
                  <a:pt x="625346" y="55244"/>
                </a:lnTo>
                <a:lnTo>
                  <a:pt x="635758" y="52450"/>
                </a:lnTo>
                <a:lnTo>
                  <a:pt x="651888" y="43560"/>
                </a:lnTo>
                <a:lnTo>
                  <a:pt x="676780" y="50672"/>
                </a:lnTo>
                <a:lnTo>
                  <a:pt x="655952" y="60832"/>
                </a:lnTo>
                <a:lnTo>
                  <a:pt x="635886" y="70992"/>
                </a:lnTo>
                <a:lnTo>
                  <a:pt x="619506" y="73152"/>
                </a:lnTo>
                <a:close/>
              </a:path>
              <a:path w="711326" h="680592">
                <a:moveTo>
                  <a:pt x="650874" y="109854"/>
                </a:moveTo>
                <a:lnTo>
                  <a:pt x="636268" y="100202"/>
                </a:lnTo>
                <a:lnTo>
                  <a:pt x="648968" y="87502"/>
                </a:lnTo>
                <a:lnTo>
                  <a:pt x="667130" y="94614"/>
                </a:lnTo>
                <a:lnTo>
                  <a:pt x="684782" y="84454"/>
                </a:lnTo>
                <a:lnTo>
                  <a:pt x="694180" y="69214"/>
                </a:lnTo>
                <a:lnTo>
                  <a:pt x="689606" y="54736"/>
                </a:lnTo>
                <a:lnTo>
                  <a:pt x="676780" y="50672"/>
                </a:lnTo>
                <a:lnTo>
                  <a:pt x="651888" y="43560"/>
                </a:lnTo>
                <a:lnTo>
                  <a:pt x="671320" y="33908"/>
                </a:lnTo>
                <a:lnTo>
                  <a:pt x="687322" y="32512"/>
                </a:lnTo>
                <a:lnTo>
                  <a:pt x="701674" y="40892"/>
                </a:lnTo>
                <a:lnTo>
                  <a:pt x="709800" y="53592"/>
                </a:lnTo>
                <a:lnTo>
                  <a:pt x="710436" y="67308"/>
                </a:lnTo>
                <a:lnTo>
                  <a:pt x="704976" y="81152"/>
                </a:lnTo>
                <a:lnTo>
                  <a:pt x="694180" y="94488"/>
                </a:lnTo>
                <a:lnTo>
                  <a:pt x="680590" y="105408"/>
                </a:lnTo>
                <a:lnTo>
                  <a:pt x="665860" y="111124"/>
                </a:lnTo>
                <a:close/>
              </a:path>
              <a:path w="711326" h="680592">
                <a:moveTo>
                  <a:pt x="560194" y="145796"/>
                </a:moveTo>
                <a:lnTo>
                  <a:pt x="480692" y="92708"/>
                </a:lnTo>
                <a:lnTo>
                  <a:pt x="493900" y="79500"/>
                </a:lnTo>
                <a:lnTo>
                  <a:pt x="559432" y="145160"/>
                </a:lnTo>
                <a:lnTo>
                  <a:pt x="557910" y="74168"/>
                </a:lnTo>
                <a:lnTo>
                  <a:pt x="573530" y="58672"/>
                </a:lnTo>
                <a:lnTo>
                  <a:pt x="574802" y="129412"/>
                </a:lnTo>
                <a:lnTo>
                  <a:pt x="653540" y="132334"/>
                </a:lnTo>
                <a:lnTo>
                  <a:pt x="637158" y="148716"/>
                </a:lnTo>
                <a:close/>
              </a:path>
              <a:path w="711326" h="680592">
                <a:moveTo>
                  <a:pt x="480692" y="92708"/>
                </a:moveTo>
                <a:lnTo>
                  <a:pt x="560194" y="145796"/>
                </a:lnTo>
                <a:lnTo>
                  <a:pt x="600074" y="185800"/>
                </a:lnTo>
                <a:lnTo>
                  <a:pt x="586866" y="199008"/>
                </a:lnTo>
                <a:close/>
              </a:path>
              <a:path w="711326" h="680592">
                <a:moveTo>
                  <a:pt x="483232" y="266444"/>
                </a:moveTo>
                <a:lnTo>
                  <a:pt x="458976" y="250062"/>
                </a:lnTo>
                <a:lnTo>
                  <a:pt x="442084" y="225552"/>
                </a:lnTo>
                <a:lnTo>
                  <a:pt x="439418" y="200024"/>
                </a:lnTo>
                <a:lnTo>
                  <a:pt x="453896" y="175512"/>
                </a:lnTo>
                <a:lnTo>
                  <a:pt x="484630" y="176402"/>
                </a:lnTo>
                <a:lnTo>
                  <a:pt x="464054" y="185546"/>
                </a:lnTo>
                <a:lnTo>
                  <a:pt x="454530" y="206374"/>
                </a:lnTo>
                <a:lnTo>
                  <a:pt x="464690" y="229108"/>
                </a:lnTo>
                <a:lnTo>
                  <a:pt x="506728" y="187196"/>
                </a:lnTo>
                <a:lnTo>
                  <a:pt x="484630" y="176402"/>
                </a:lnTo>
                <a:lnTo>
                  <a:pt x="453896" y="175512"/>
                </a:lnTo>
                <a:lnTo>
                  <a:pt x="488060" y="160400"/>
                </a:lnTo>
                <a:lnTo>
                  <a:pt x="524256" y="178688"/>
                </a:lnTo>
                <a:lnTo>
                  <a:pt x="526922" y="181482"/>
                </a:lnTo>
                <a:lnTo>
                  <a:pt x="528952" y="184148"/>
                </a:lnTo>
                <a:lnTo>
                  <a:pt x="474216" y="238886"/>
                </a:lnTo>
                <a:lnTo>
                  <a:pt x="490472" y="250190"/>
                </a:lnTo>
                <a:lnTo>
                  <a:pt x="507872" y="252984"/>
                </a:lnTo>
                <a:lnTo>
                  <a:pt x="525016" y="243332"/>
                </a:lnTo>
                <a:lnTo>
                  <a:pt x="534668" y="225424"/>
                </a:lnTo>
                <a:lnTo>
                  <a:pt x="527936" y="208280"/>
                </a:lnTo>
                <a:lnTo>
                  <a:pt x="540890" y="195198"/>
                </a:lnTo>
                <a:lnTo>
                  <a:pt x="550796" y="213486"/>
                </a:lnTo>
                <a:lnTo>
                  <a:pt x="548766" y="233552"/>
                </a:lnTo>
                <a:lnTo>
                  <a:pt x="535176" y="253618"/>
                </a:lnTo>
                <a:lnTo>
                  <a:pt x="509394" y="268858"/>
                </a:lnTo>
                <a:close/>
              </a:path>
              <a:path w="711326" h="680592">
                <a:moveTo>
                  <a:pt x="398016" y="351536"/>
                </a:moveTo>
                <a:lnTo>
                  <a:pt x="373886" y="335152"/>
                </a:lnTo>
                <a:lnTo>
                  <a:pt x="356868" y="310640"/>
                </a:lnTo>
                <a:lnTo>
                  <a:pt x="354328" y="285240"/>
                </a:lnTo>
                <a:lnTo>
                  <a:pt x="368804" y="260602"/>
                </a:lnTo>
                <a:lnTo>
                  <a:pt x="399540" y="261492"/>
                </a:lnTo>
                <a:lnTo>
                  <a:pt x="378966" y="270764"/>
                </a:lnTo>
                <a:lnTo>
                  <a:pt x="369440" y="291464"/>
                </a:lnTo>
                <a:lnTo>
                  <a:pt x="379600" y="314324"/>
                </a:lnTo>
                <a:lnTo>
                  <a:pt x="421512" y="272288"/>
                </a:lnTo>
                <a:lnTo>
                  <a:pt x="399540" y="261492"/>
                </a:lnTo>
                <a:lnTo>
                  <a:pt x="368804" y="260602"/>
                </a:lnTo>
                <a:lnTo>
                  <a:pt x="402970" y="245490"/>
                </a:lnTo>
                <a:lnTo>
                  <a:pt x="439036" y="263778"/>
                </a:lnTo>
                <a:lnTo>
                  <a:pt x="441830" y="266700"/>
                </a:lnTo>
                <a:lnTo>
                  <a:pt x="443864" y="269240"/>
                </a:lnTo>
                <a:lnTo>
                  <a:pt x="389126" y="323976"/>
                </a:lnTo>
                <a:lnTo>
                  <a:pt x="405254" y="335406"/>
                </a:lnTo>
                <a:lnTo>
                  <a:pt x="422780" y="338072"/>
                </a:lnTo>
                <a:lnTo>
                  <a:pt x="439798" y="328548"/>
                </a:lnTo>
                <a:lnTo>
                  <a:pt x="449578" y="310514"/>
                </a:lnTo>
                <a:lnTo>
                  <a:pt x="442720" y="293368"/>
                </a:lnTo>
                <a:lnTo>
                  <a:pt x="455800" y="280414"/>
                </a:lnTo>
                <a:lnTo>
                  <a:pt x="465580" y="298576"/>
                </a:lnTo>
                <a:lnTo>
                  <a:pt x="463676" y="318642"/>
                </a:lnTo>
                <a:lnTo>
                  <a:pt x="450086" y="338708"/>
                </a:lnTo>
                <a:lnTo>
                  <a:pt x="424178" y="353948"/>
                </a:lnTo>
                <a:close/>
              </a:path>
              <a:path w="711326" h="680592">
                <a:moveTo>
                  <a:pt x="283206" y="377444"/>
                </a:moveTo>
                <a:lnTo>
                  <a:pt x="261872" y="370204"/>
                </a:lnTo>
                <a:lnTo>
                  <a:pt x="276478" y="355600"/>
                </a:lnTo>
                <a:lnTo>
                  <a:pt x="357122" y="398906"/>
                </a:lnTo>
                <a:lnTo>
                  <a:pt x="313308" y="318896"/>
                </a:lnTo>
                <a:lnTo>
                  <a:pt x="326262" y="305942"/>
                </a:lnTo>
                <a:lnTo>
                  <a:pt x="378584" y="407288"/>
                </a:lnTo>
                <a:lnTo>
                  <a:pt x="364616" y="421258"/>
                </a:lnTo>
                <a:close/>
              </a:path>
              <a:path w="711326" h="680592">
                <a:moveTo>
                  <a:pt x="211580" y="420624"/>
                </a:moveTo>
                <a:lnTo>
                  <a:pt x="225296" y="406908"/>
                </a:lnTo>
                <a:lnTo>
                  <a:pt x="305558" y="450596"/>
                </a:lnTo>
                <a:lnTo>
                  <a:pt x="261872" y="370204"/>
                </a:lnTo>
                <a:lnTo>
                  <a:pt x="283206" y="377444"/>
                </a:lnTo>
                <a:lnTo>
                  <a:pt x="327024" y="458850"/>
                </a:lnTo>
                <a:lnTo>
                  <a:pt x="312926" y="472946"/>
                </a:lnTo>
                <a:close/>
              </a:path>
              <a:path w="711326" h="680592">
                <a:moveTo>
                  <a:pt x="92074" y="515238"/>
                </a:moveTo>
                <a:lnTo>
                  <a:pt x="92328" y="492758"/>
                </a:lnTo>
                <a:lnTo>
                  <a:pt x="107060" y="470152"/>
                </a:lnTo>
                <a:lnTo>
                  <a:pt x="138046" y="472946"/>
                </a:lnTo>
                <a:lnTo>
                  <a:pt x="118870" y="481836"/>
                </a:lnTo>
                <a:lnTo>
                  <a:pt x="108708" y="503428"/>
                </a:lnTo>
                <a:lnTo>
                  <a:pt x="118360" y="522604"/>
                </a:lnTo>
                <a:lnTo>
                  <a:pt x="105156" y="535812"/>
                </a:lnTo>
                <a:close/>
              </a:path>
              <a:path w="711326" h="680592">
                <a:moveTo>
                  <a:pt x="164844" y="600200"/>
                </a:moveTo>
                <a:lnTo>
                  <a:pt x="168020" y="530224"/>
                </a:lnTo>
                <a:lnTo>
                  <a:pt x="166114" y="500888"/>
                </a:lnTo>
                <a:lnTo>
                  <a:pt x="155574" y="481836"/>
                </a:lnTo>
                <a:lnTo>
                  <a:pt x="138046" y="472946"/>
                </a:lnTo>
                <a:lnTo>
                  <a:pt x="107060" y="470152"/>
                </a:lnTo>
                <a:lnTo>
                  <a:pt x="128140" y="456310"/>
                </a:lnTo>
                <a:lnTo>
                  <a:pt x="149478" y="455676"/>
                </a:lnTo>
                <a:lnTo>
                  <a:pt x="168780" y="467612"/>
                </a:lnTo>
                <a:lnTo>
                  <a:pt x="180338" y="485392"/>
                </a:lnTo>
                <a:lnTo>
                  <a:pt x="184404" y="506222"/>
                </a:lnTo>
                <a:lnTo>
                  <a:pt x="184404" y="529590"/>
                </a:lnTo>
                <a:lnTo>
                  <a:pt x="181606" y="580896"/>
                </a:lnTo>
                <a:lnTo>
                  <a:pt x="234822" y="527684"/>
                </a:lnTo>
                <a:lnTo>
                  <a:pt x="246506" y="539368"/>
                </a:lnTo>
                <a:lnTo>
                  <a:pt x="175256" y="610614"/>
                </a:lnTo>
                <a:close/>
              </a:path>
              <a:path w="711326" h="680592">
                <a:moveTo>
                  <a:pt x="0" y="604520"/>
                </a:moveTo>
                <a:lnTo>
                  <a:pt x="98930" y="566800"/>
                </a:lnTo>
                <a:lnTo>
                  <a:pt x="109726" y="577596"/>
                </a:lnTo>
                <a:lnTo>
                  <a:pt x="109696" y="577608"/>
                </a:lnTo>
                <a:lnTo>
                  <a:pt x="113410" y="581278"/>
                </a:lnTo>
                <a:lnTo>
                  <a:pt x="97764" y="582278"/>
                </a:lnTo>
                <a:lnTo>
                  <a:pt x="11428" y="616076"/>
                </a:lnTo>
                <a:close/>
              </a:path>
              <a:path w="711326" h="680592">
                <a:moveTo>
                  <a:pt x="64386" y="668908"/>
                </a:moveTo>
                <a:lnTo>
                  <a:pt x="97764" y="582278"/>
                </a:lnTo>
                <a:lnTo>
                  <a:pt x="113410" y="581278"/>
                </a:lnTo>
                <a:lnTo>
                  <a:pt x="75944" y="680592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69" name="text 1"/>
          <p:cNvSpPr txBox="1"/>
          <p:nvPr/>
        </p:nvSpPr>
        <p:spPr>
          <a:xfrm>
            <a:off x="8687245" y="4169070"/>
            <a:ext cx="1407245" cy="1016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61" spc="3" dirty="0">
                <a:solidFill>
                  <a:srgbClr val="6C6C6C"/>
                </a:solidFill>
                <a:latin typeface="Arial"/>
                <a:cs typeface="Arial"/>
              </a:rPr>
              <a:t>Time from referal until 1st Audiogram</a:t>
            </a:r>
            <a:endParaRPr sz="641">
              <a:latin typeface="Arial"/>
              <a:cs typeface="Arial"/>
            </a:endParaRPr>
          </a:p>
        </p:txBody>
      </p:sp>
      <p:sp>
        <p:nvSpPr>
          <p:cNvPr id="170" name="text 1"/>
          <p:cNvSpPr txBox="1"/>
          <p:nvPr/>
        </p:nvSpPr>
        <p:spPr>
          <a:xfrm>
            <a:off x="8232407" y="5816073"/>
            <a:ext cx="2423677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Arial"/>
                <a:cs typeface="Arial"/>
              </a:rPr>
              <a:t>Figure 3: Bar graph demonstrating time in days from referral to first audiogram</a:t>
            </a:r>
            <a:endParaRPr sz="51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1"/>
          <p:cNvSpPr/>
          <p:nvPr/>
        </p:nvSpPr>
        <p:spPr>
          <a:xfrm>
            <a:off x="3667757" y="0"/>
            <a:ext cx="4855620" cy="6857134"/>
          </a:xfrm>
          <a:custGeom>
            <a:avLst/>
            <a:gdLst/>
            <a:ahLst/>
            <a:cxnLst/>
            <a:rect l="l" t="t" r="r" b="b"/>
            <a:pathLst>
              <a:path w="14234161" h="20101560">
                <a:moveTo>
                  <a:pt x="0" y="0"/>
                </a:moveTo>
                <a:lnTo>
                  <a:pt x="14234161" y="0"/>
                </a:lnTo>
                <a:lnTo>
                  <a:pt x="14234161" y="20101560"/>
                </a:lnTo>
                <a:lnTo>
                  <a:pt x="0" y="201015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" name="object 2"/>
          <p:cNvSpPr/>
          <p:nvPr/>
        </p:nvSpPr>
        <p:spPr>
          <a:xfrm>
            <a:off x="3667757" y="0"/>
            <a:ext cx="4856486" cy="6858000"/>
          </a:xfrm>
          <a:custGeom>
            <a:avLst/>
            <a:gdLst/>
            <a:ahLst/>
            <a:cxnLst/>
            <a:rect l="l" t="t" r="r" b="b"/>
            <a:pathLst>
              <a:path w="14236700" h="20104100">
                <a:moveTo>
                  <a:pt x="0" y="0"/>
                </a:moveTo>
                <a:lnTo>
                  <a:pt x="14236700" y="0"/>
                </a:lnTo>
                <a:lnTo>
                  <a:pt x="14236700" y="20104100"/>
                </a:lnTo>
                <a:lnTo>
                  <a:pt x="0" y="20104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" name="object 3"/>
          <p:cNvSpPr/>
          <p:nvPr/>
        </p:nvSpPr>
        <p:spPr>
          <a:xfrm>
            <a:off x="3705942" y="4083608"/>
            <a:ext cx="4785324" cy="2727498"/>
          </a:xfrm>
          <a:custGeom>
            <a:avLst/>
            <a:gdLst/>
            <a:ahLst/>
            <a:cxnLst/>
            <a:rect l="l" t="t" r="r" b="b"/>
            <a:pathLst>
              <a:path w="14028089" h="7995611">
                <a:moveTo>
                  <a:pt x="0" y="7995611"/>
                </a:moveTo>
                <a:lnTo>
                  <a:pt x="14028089" y="7995611"/>
                </a:lnTo>
                <a:lnTo>
                  <a:pt x="14028089" y="0"/>
                </a:lnTo>
                <a:lnTo>
                  <a:pt x="0" y="0"/>
                </a:lnTo>
                <a:close/>
              </a:path>
            </a:pathLst>
          </a:custGeom>
          <a:solidFill>
            <a:srgbClr val="EFB6BE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" name="object 4"/>
          <p:cNvSpPr/>
          <p:nvPr/>
        </p:nvSpPr>
        <p:spPr>
          <a:xfrm>
            <a:off x="3710523" y="1371396"/>
            <a:ext cx="4771578" cy="2684731"/>
          </a:xfrm>
          <a:custGeom>
            <a:avLst/>
            <a:gdLst/>
            <a:ahLst/>
            <a:cxnLst/>
            <a:rect l="l" t="t" r="r" b="b"/>
            <a:pathLst>
              <a:path w="13987794" h="7870239">
                <a:moveTo>
                  <a:pt x="1" y="7870239"/>
                </a:moveTo>
                <a:lnTo>
                  <a:pt x="13987794" y="7870239"/>
                </a:lnTo>
                <a:lnTo>
                  <a:pt x="13987794" y="0"/>
                </a:lnTo>
                <a:lnTo>
                  <a:pt x="1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" name="object 5"/>
          <p:cNvSpPr/>
          <p:nvPr/>
        </p:nvSpPr>
        <p:spPr>
          <a:xfrm>
            <a:off x="3705941" y="645984"/>
            <a:ext cx="4771578" cy="650568"/>
          </a:xfrm>
          <a:custGeom>
            <a:avLst/>
            <a:gdLst/>
            <a:ahLst/>
            <a:cxnLst/>
            <a:rect l="l" t="t" r="r" b="b"/>
            <a:pathLst>
              <a:path w="13987792" h="1907128">
                <a:moveTo>
                  <a:pt x="0" y="1907128"/>
                </a:moveTo>
                <a:lnTo>
                  <a:pt x="13987792" y="1907128"/>
                </a:lnTo>
                <a:lnTo>
                  <a:pt x="13987792" y="0"/>
                </a:lnTo>
                <a:lnTo>
                  <a:pt x="0" y="0"/>
                </a:lnTo>
                <a:close/>
              </a:path>
            </a:pathLst>
          </a:custGeom>
          <a:solidFill>
            <a:srgbClr val="EFB6BE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" name="object 6"/>
          <p:cNvSpPr/>
          <p:nvPr/>
        </p:nvSpPr>
        <p:spPr>
          <a:xfrm>
            <a:off x="3667757" y="0"/>
            <a:ext cx="4855403" cy="604726"/>
          </a:xfrm>
          <a:custGeom>
            <a:avLst/>
            <a:gdLst/>
            <a:ahLst/>
            <a:cxnLst/>
            <a:rect l="l" t="t" r="r" b="b"/>
            <a:pathLst>
              <a:path w="14233525" h="1772742">
                <a:moveTo>
                  <a:pt x="0" y="1772742"/>
                </a:moveTo>
                <a:lnTo>
                  <a:pt x="14233525" y="1772742"/>
                </a:lnTo>
                <a:lnTo>
                  <a:pt x="14233525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E2C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73" name="text 1"/>
          <p:cNvSpPr txBox="1"/>
          <p:nvPr/>
        </p:nvSpPr>
        <p:spPr>
          <a:xfrm>
            <a:off x="3747369" y="369174"/>
            <a:ext cx="188193" cy="472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7" b="1" spc="3" dirty="0">
                <a:solidFill>
                  <a:srgbClr val="FFFFFF"/>
                </a:solidFill>
                <a:latin typeface="Arial"/>
                <a:cs typeface="Arial"/>
              </a:rPr>
              <a:t>J . Cronin</a:t>
            </a:r>
            <a:endParaRPr sz="307">
              <a:latin typeface="Arial"/>
              <a:cs typeface="Arial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3917953" y="367420"/>
            <a:ext cx="33214" cy="268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4" b="1" spc="3" dirty="0">
                <a:solidFill>
                  <a:srgbClr val="FFFFFF"/>
                </a:solidFill>
                <a:latin typeface="Arial"/>
                <a:cs typeface="Arial"/>
              </a:rPr>
              <a:t>1,2</a:t>
            </a:r>
            <a:endParaRPr sz="171">
              <a:latin typeface="Arial"/>
              <a:cs typeface="Arial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3952070" y="369174"/>
            <a:ext cx="250646" cy="439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86" b="1" spc="3" dirty="0">
                <a:solidFill>
                  <a:srgbClr val="FFFFFF"/>
                </a:solidFill>
                <a:latin typeface="Arial"/>
                <a:cs typeface="Arial"/>
              </a:rPr>
              <a:t>, C. McCarrick</a:t>
            </a:r>
            <a:endParaRPr sz="273">
              <a:latin typeface="Arial"/>
              <a:cs typeface="Arial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4197926" y="367420"/>
            <a:ext cx="33214" cy="268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4" b="1" spc="3" dirty="0">
                <a:solidFill>
                  <a:srgbClr val="FFFFFF"/>
                </a:solidFill>
                <a:latin typeface="Arial"/>
                <a:cs typeface="Arial"/>
              </a:rPr>
              <a:t>1,3</a:t>
            </a:r>
            <a:endParaRPr sz="171">
              <a:latin typeface="Arial"/>
              <a:cs typeface="Arial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4232043" y="369175"/>
            <a:ext cx="219419" cy="472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7" b="1" spc="3" dirty="0">
                <a:solidFill>
                  <a:srgbClr val="FFFFFF"/>
                </a:solidFill>
                <a:latin typeface="Arial"/>
                <a:cs typeface="Arial"/>
              </a:rPr>
              <a:t>, O. Shelley</a:t>
            </a:r>
            <a:endParaRPr sz="307">
              <a:latin typeface="Arial"/>
              <a:cs typeface="Arial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4441617" y="367420"/>
            <a:ext cx="33214" cy="268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4" b="1" spc="3" dirty="0">
                <a:solidFill>
                  <a:srgbClr val="FFFFFF"/>
                </a:solidFill>
                <a:latin typeface="Arial"/>
                <a:cs typeface="Arial"/>
              </a:rPr>
              <a:t>1,3</a:t>
            </a:r>
            <a:endParaRPr sz="171">
              <a:latin typeface="Arial"/>
              <a:cs typeface="Arial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3737188" y="411805"/>
            <a:ext cx="1108573" cy="897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08" spc="3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276" spc="3" dirty="0">
                <a:solidFill>
                  <a:srgbClr val="FFFFFF"/>
                </a:solidFill>
                <a:latin typeface="Arial"/>
                <a:cs typeface="Arial"/>
              </a:rPr>
              <a:t>Royal College of Surgeons, Ireland, 123 St. Stephen’s Green, Dublin</a:t>
            </a:r>
            <a:endParaRPr sz="273">
              <a:latin typeface="Arial"/>
              <a:cs typeface="Arial"/>
            </a:endParaRPr>
          </a:p>
          <a:p>
            <a:r>
              <a:rPr sz="239" spc="3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307" spc="3" dirty="0">
                <a:solidFill>
                  <a:srgbClr val="FFFFFF"/>
                </a:solidFill>
                <a:latin typeface="Arial"/>
                <a:cs typeface="Arial"/>
              </a:rPr>
              <a:t>University Hospital Limerick, Dooradoyle, Co. Limerick</a:t>
            </a:r>
            <a:endParaRPr sz="307">
              <a:latin typeface="Arial"/>
              <a:cs typeface="Arial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3718619" y="1798"/>
            <a:ext cx="4042325" cy="2625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spc="3" dirty="0">
                <a:solidFill>
                  <a:srgbClr val="FFFFFF"/>
                </a:solidFill>
                <a:latin typeface="Arial"/>
                <a:cs typeface="Arial"/>
              </a:rPr>
              <a:t>A Retrospective Cohort Study of the Timing &amp; Outcomes of Surgical Tracheostomy</a:t>
            </a:r>
            <a:endParaRPr sz="853">
              <a:latin typeface="Arial"/>
              <a:cs typeface="Arial"/>
            </a:endParaRPr>
          </a:p>
          <a:p>
            <a:r>
              <a:rPr sz="853" spc="3" dirty="0">
                <a:solidFill>
                  <a:srgbClr val="FFFFFF"/>
                </a:solidFill>
                <a:latin typeface="Arial"/>
                <a:cs typeface="Arial"/>
              </a:rPr>
              <a:t>Placement in the National Burns Unit from 2011 to 2024</a:t>
            </a:r>
            <a:endParaRPr sz="853">
              <a:latin typeface="Arial"/>
              <a:cs typeface="Arial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3741479" y="682833"/>
            <a:ext cx="645048" cy="131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b="1" spc="3" dirty="0">
                <a:latin typeface="Arial"/>
                <a:cs typeface="Arial"/>
              </a:rPr>
              <a:t>Background</a:t>
            </a:r>
            <a:endParaRPr sz="853">
              <a:latin typeface="Arial"/>
              <a:cs typeface="Arial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3741479" y="1441848"/>
            <a:ext cx="454740" cy="131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b="1" spc="3" dirty="0">
                <a:latin typeface="Arial"/>
                <a:cs typeface="Arial"/>
              </a:rPr>
              <a:t>Methods</a:t>
            </a:r>
            <a:endParaRPr sz="853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38017" y="276424"/>
            <a:ext cx="3169343" cy="32069"/>
          </a:xfrm>
          <a:custGeom>
            <a:avLst/>
            <a:gdLst/>
            <a:ahLst/>
            <a:cxnLst/>
            <a:rect l="l" t="t" r="r" b="b"/>
            <a:pathLst>
              <a:path w="9290869" h="94010">
                <a:moveTo>
                  <a:pt x="0" y="94010"/>
                </a:moveTo>
                <a:lnTo>
                  <a:pt x="9290869" y="94010"/>
                </a:lnTo>
                <a:lnTo>
                  <a:pt x="929086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83" name="text 1"/>
          <p:cNvSpPr txBox="1"/>
          <p:nvPr/>
        </p:nvSpPr>
        <p:spPr>
          <a:xfrm>
            <a:off x="6301392" y="666196"/>
            <a:ext cx="207942" cy="131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b="1" spc="3" dirty="0">
                <a:latin typeface="Arial"/>
                <a:cs typeface="Arial"/>
              </a:rPr>
              <a:t>Aim</a:t>
            </a:r>
            <a:endParaRPr sz="85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38017" y="818541"/>
            <a:ext cx="2405715" cy="402460"/>
          </a:xfrm>
          <a:custGeom>
            <a:avLst/>
            <a:gdLst/>
            <a:ahLst/>
            <a:cxnLst/>
            <a:rect l="l" t="t" r="r" b="b"/>
            <a:pathLst>
              <a:path w="7052309" h="1179805">
                <a:moveTo>
                  <a:pt x="0" y="0"/>
                </a:moveTo>
                <a:lnTo>
                  <a:pt x="7052309" y="0"/>
                </a:lnTo>
                <a:lnTo>
                  <a:pt x="7052309" y="1179805"/>
                </a:lnTo>
                <a:lnTo>
                  <a:pt x="0" y="1179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84" name="text 1"/>
          <p:cNvSpPr txBox="1"/>
          <p:nvPr/>
        </p:nvSpPr>
        <p:spPr>
          <a:xfrm>
            <a:off x="3767910" y="833293"/>
            <a:ext cx="2250937" cy="3940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A tracheostomy is a significant intervention performed to secure airway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management in a substantial proportion of burn patients. Tracheostomy is a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common surgical intervention in burn patients who have suffered a smoke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inhalation injury (SII) and or severe facial and or neck burns. Currently, there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are no guidelines as to the timing of tracheostomies in burn patients</a:t>
            </a:r>
            <a:endParaRPr sz="51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4146" y="815136"/>
            <a:ext cx="2199266" cy="397435"/>
          </a:xfrm>
          <a:custGeom>
            <a:avLst/>
            <a:gdLst/>
            <a:ahLst/>
            <a:cxnLst/>
            <a:rect l="l" t="t" r="r" b="b"/>
            <a:pathLst>
              <a:path w="6447109" h="1165072">
                <a:moveTo>
                  <a:pt x="0" y="0"/>
                </a:moveTo>
                <a:lnTo>
                  <a:pt x="6447109" y="0"/>
                </a:lnTo>
                <a:lnTo>
                  <a:pt x="6447109" y="1165072"/>
                </a:lnTo>
                <a:lnTo>
                  <a:pt x="0" y="1165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85" name="text 1"/>
          <p:cNvSpPr txBox="1"/>
          <p:nvPr/>
        </p:nvSpPr>
        <p:spPr>
          <a:xfrm>
            <a:off x="6259524" y="824975"/>
            <a:ext cx="2165273" cy="2364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solidFill>
                  <a:srgbClr val="222222"/>
                </a:solidFill>
                <a:latin typeface="Arial"/>
                <a:cs typeface="Arial"/>
              </a:rPr>
              <a:t>To assess the incidence, timing &amp; complications of surgical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solidFill>
                  <a:srgbClr val="222222"/>
                </a:solidFill>
                <a:latin typeface="Arial"/>
                <a:cs typeface="Arial"/>
              </a:rPr>
              <a:t>tracheostomies over a 13 year period in the National Burns Unit of Ireland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solidFill>
                  <a:srgbClr val="222222"/>
                </a:solidFill>
                <a:latin typeface="Arial"/>
                <a:cs typeface="Arial"/>
              </a:rPr>
              <a:t>(n=52). We examined whether there were differences in 3 distinct</a:t>
            </a:r>
            <a:endParaRPr sz="512">
              <a:latin typeface="Arial"/>
              <a:cs typeface="Arial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6259524" y="1136899"/>
            <a:ext cx="1454372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solidFill>
                  <a:srgbClr val="222222"/>
                </a:solidFill>
                <a:latin typeface="Arial"/>
                <a:cs typeface="Arial"/>
              </a:rPr>
              <a:t>associated pneumonia (VAP) &amp; tracheal stenosis.</a:t>
            </a:r>
            <a:endParaRPr sz="512">
              <a:latin typeface="Arial"/>
              <a:cs typeface="Arial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7331263" y="1521043"/>
            <a:ext cx="845873" cy="892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b="1" spc="3" dirty="0">
                <a:latin typeface="Arial"/>
                <a:cs typeface="Arial"/>
              </a:rPr>
              <a:t>1. </a:t>
            </a:r>
            <a:r>
              <a:rPr sz="443" spc="3" dirty="0">
                <a:latin typeface="Arial"/>
                <a:cs typeface="Arial"/>
              </a:rPr>
              <a:t>Education was provided to all</a:t>
            </a:r>
            <a:endParaRPr sz="443">
              <a:latin typeface="Arial"/>
              <a:cs typeface="Arial"/>
            </a:endParaRPr>
          </a:p>
        </p:txBody>
      </p:sp>
      <p:sp>
        <p:nvSpPr>
          <p:cNvPr id="88" name="text 1"/>
          <p:cNvSpPr txBox="1"/>
          <p:nvPr/>
        </p:nvSpPr>
        <p:spPr>
          <a:xfrm>
            <a:off x="7331263" y="1609507"/>
            <a:ext cx="1042465" cy="1363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3" spc="3" dirty="0">
                <a:latin typeface="Arial"/>
                <a:cs typeface="Arial"/>
              </a:rPr>
              <a:t>stakeholders at various intervals. Firstly,</a:t>
            </a:r>
            <a:endParaRPr sz="443">
              <a:latin typeface="Arial"/>
              <a:cs typeface="Arial"/>
            </a:endParaRPr>
          </a:p>
          <a:p>
            <a:r>
              <a:rPr sz="443" spc="3" dirty="0">
                <a:latin typeface="Arial"/>
                <a:cs typeface="Arial"/>
              </a:rPr>
              <a:t>didactic teaching was conducted at</a:t>
            </a:r>
            <a:endParaRPr sz="443">
              <a:latin typeface="Arial"/>
              <a:cs typeface="Arial"/>
            </a:endParaRPr>
          </a:p>
        </p:txBody>
      </p:sp>
      <p:sp>
        <p:nvSpPr>
          <p:cNvPr id="89" name="text 1"/>
          <p:cNvSpPr txBox="1"/>
          <p:nvPr/>
        </p:nvSpPr>
        <p:spPr>
          <a:xfrm>
            <a:off x="7331262" y="1817457"/>
            <a:ext cx="1047338" cy="1363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3" spc="3" dirty="0">
                <a:latin typeface="Arial"/>
                <a:cs typeface="Arial"/>
              </a:rPr>
              <a:t>rounds. This was followed by an audit</a:t>
            </a:r>
            <a:endParaRPr sz="443">
              <a:latin typeface="Arial"/>
              <a:cs typeface="Arial"/>
            </a:endParaRPr>
          </a:p>
          <a:p>
            <a:r>
              <a:rPr sz="443" spc="3" dirty="0">
                <a:latin typeface="Arial"/>
                <a:cs typeface="Arial"/>
              </a:rPr>
              <a:t>period of two-weeks. Secondly, teaching</a:t>
            </a:r>
            <a:endParaRPr sz="443">
              <a:latin typeface="Arial"/>
              <a:cs typeface="Arial"/>
            </a:endParaRPr>
          </a:p>
        </p:txBody>
      </p:sp>
      <p:sp>
        <p:nvSpPr>
          <p:cNvPr id="90" name="text 1"/>
          <p:cNvSpPr txBox="1"/>
          <p:nvPr/>
        </p:nvSpPr>
        <p:spPr>
          <a:xfrm>
            <a:off x="7331263" y="2021247"/>
            <a:ext cx="1048492" cy="1363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43" spc="3" dirty="0">
                <a:latin typeface="Arial"/>
                <a:cs typeface="Arial"/>
              </a:rPr>
              <a:t>anaesthetics journal club. Following this,</a:t>
            </a:r>
            <a:endParaRPr sz="443">
              <a:latin typeface="Arial"/>
              <a:cs typeface="Arial"/>
            </a:endParaRPr>
          </a:p>
          <a:p>
            <a:r>
              <a:rPr sz="443" spc="3" dirty="0">
                <a:latin typeface="Arial"/>
                <a:cs typeface="Arial"/>
              </a:rPr>
              <a:t>an audit period was again conducted.</a:t>
            </a:r>
            <a:endParaRPr sz="443">
              <a:latin typeface="Arial"/>
              <a:cs typeface="Arial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3739830" y="1581348"/>
            <a:ext cx="2310376" cy="1769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0" spc="3" dirty="0">
                <a:latin typeface="Arial"/>
                <a:cs typeface="Arial"/>
              </a:rPr>
              <a:t>•   13-year, retrospective cohort study of all tracheostomies undertaken</a:t>
            </a:r>
            <a:endParaRPr sz="546">
              <a:latin typeface="Arial"/>
              <a:cs typeface="Arial"/>
            </a:endParaRPr>
          </a:p>
          <a:p>
            <a:pPr marL="116963"/>
            <a:r>
              <a:rPr sz="580" spc="3" dirty="0">
                <a:latin typeface="Arial"/>
                <a:cs typeface="Arial"/>
              </a:rPr>
              <a:t>intheNationalBurnsUnitfrom March 2011 to January2024.</a:t>
            </a:r>
            <a:endParaRPr sz="580">
              <a:latin typeface="Arial"/>
              <a:cs typeface="Arial"/>
            </a:endParaRPr>
          </a:p>
        </p:txBody>
      </p:sp>
      <p:sp>
        <p:nvSpPr>
          <p:cNvPr id="92" name="text 1"/>
          <p:cNvSpPr txBox="1"/>
          <p:nvPr/>
        </p:nvSpPr>
        <p:spPr>
          <a:xfrm>
            <a:off x="3739831" y="1759144"/>
            <a:ext cx="21224" cy="735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78" spc="3" dirty="0">
                <a:latin typeface="Arial"/>
                <a:cs typeface="Arial"/>
              </a:rPr>
              <a:t>•</a:t>
            </a:r>
            <a:endParaRPr sz="478">
              <a:latin typeface="Arial"/>
              <a:cs typeface="Arial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4045473" y="1759144"/>
            <a:ext cx="1850635" cy="1785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spc="3" dirty="0">
                <a:latin typeface="Arial"/>
                <a:cs typeface="Arial"/>
              </a:rPr>
              <a:t>was sourced and corroboratedfromthefollowingsources:</a:t>
            </a:r>
            <a:endParaRPr sz="580">
              <a:latin typeface="Arial"/>
              <a:cs typeface="Arial"/>
            </a:endParaRPr>
          </a:p>
          <a:p>
            <a:pPr marL="1949"/>
            <a:r>
              <a:rPr sz="580" spc="3" dirty="0">
                <a:latin typeface="Arial"/>
                <a:cs typeface="Arial"/>
              </a:rPr>
              <a:t>ProspectiveBurnsRegisterfrom2011-2024</a:t>
            </a:r>
            <a:endParaRPr sz="580">
              <a:latin typeface="Arial"/>
              <a:cs typeface="Arial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4047422" y="2039876"/>
            <a:ext cx="1261820" cy="1785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spc="3" dirty="0">
                <a:latin typeface="Arial"/>
                <a:cs typeface="Arial"/>
              </a:rPr>
              <a:t>EPR(ElectronicPatientRecordSystem)</a:t>
            </a:r>
            <a:endParaRPr sz="580">
              <a:latin typeface="Arial"/>
              <a:cs typeface="Arial"/>
            </a:endParaRPr>
          </a:p>
          <a:p>
            <a:r>
              <a:rPr sz="580" spc="3" dirty="0">
                <a:latin typeface="Arial"/>
                <a:cs typeface="Arial"/>
              </a:rPr>
              <a:t>BurnsTheatreLogbook</a:t>
            </a:r>
            <a:endParaRPr sz="580">
              <a:latin typeface="Arial"/>
              <a:cs typeface="Arial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3739830" y="2317489"/>
            <a:ext cx="2289794" cy="1785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spc="3" dirty="0">
                <a:latin typeface="Arial"/>
                <a:cs typeface="Arial"/>
              </a:rPr>
              <a:t>•   Inclusion criteria: patients who underwent a surgical tracheostomy</a:t>
            </a:r>
            <a:endParaRPr sz="580">
              <a:latin typeface="Arial"/>
              <a:cs typeface="Arial"/>
            </a:endParaRPr>
          </a:p>
          <a:p>
            <a:pPr marL="116963"/>
            <a:r>
              <a:rPr sz="580" spc="3" dirty="0">
                <a:latin typeface="Arial"/>
                <a:cs typeface="Arial"/>
              </a:rPr>
              <a:t>throughout this thirteen-year period ano sustained an inhalational</a:t>
            </a:r>
            <a:endParaRPr sz="580">
              <a:latin typeface="Arial"/>
              <a:cs typeface="Arial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3739831" y="2673082"/>
            <a:ext cx="1181285" cy="892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spc="3" dirty="0">
                <a:latin typeface="Arial"/>
                <a:cs typeface="Arial"/>
              </a:rPr>
              <a:t>Subjectsweredividedintotwogroups:</a:t>
            </a:r>
            <a:endParaRPr sz="580">
              <a:latin typeface="Arial"/>
              <a:cs typeface="Arial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3856802" y="2850879"/>
            <a:ext cx="1243354" cy="892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spc="3" dirty="0">
                <a:latin typeface="Arial"/>
                <a:cs typeface="Arial"/>
              </a:rPr>
              <a:t>sustainaneckburnthatrequiredgrafting</a:t>
            </a:r>
            <a:endParaRPr sz="580">
              <a:latin typeface="Arial"/>
              <a:cs typeface="Arial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3739831" y="2941337"/>
            <a:ext cx="21224" cy="735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78" spc="3" dirty="0">
                <a:latin typeface="Arial"/>
                <a:cs typeface="Arial"/>
              </a:rPr>
              <a:t>•</a:t>
            </a:r>
            <a:endParaRPr sz="478">
              <a:latin typeface="Arial"/>
              <a:cs typeface="Arial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3856802" y="2941337"/>
            <a:ext cx="2282420" cy="1785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3601"/>
            <a:r>
              <a:rPr sz="580" spc="3" dirty="0">
                <a:latin typeface="Arial"/>
                <a:cs typeface="Arial"/>
              </a:rPr>
              <a:t>B) Patients that sustained SII and a neck burn which required</a:t>
            </a:r>
            <a:endParaRPr sz="580">
              <a:latin typeface="Arial"/>
              <a:cs typeface="Arial"/>
            </a:endParaRPr>
          </a:p>
          <a:p>
            <a:r>
              <a:rPr sz="580" spc="3" dirty="0">
                <a:latin typeface="Arial"/>
                <a:cs typeface="Arial"/>
              </a:rPr>
              <a:t>grafting</a:t>
            </a:r>
            <a:endParaRPr sz="580">
              <a:latin typeface="Arial"/>
              <a:cs typeface="Arial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3739831" y="3205433"/>
            <a:ext cx="2296783" cy="1753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9" spc="3" dirty="0">
                <a:latin typeface="Arial"/>
                <a:cs typeface="Arial"/>
              </a:rPr>
              <a:t>•  Tobiasen’s Abbreviated Burns Severity Index (ABSI) and the modified</a:t>
            </a:r>
            <a:endParaRPr sz="546">
              <a:latin typeface="Arial"/>
              <a:cs typeface="Arial"/>
            </a:endParaRPr>
          </a:p>
          <a:p>
            <a:pPr marL="97469"/>
            <a:r>
              <a:rPr sz="580" spc="3" dirty="0">
                <a:latin typeface="Arial"/>
                <a:cs typeface="Arial"/>
              </a:rPr>
              <a:t>Bauxscoresonadmissionwereusedaspredictorsofmortality.</a:t>
            </a:r>
            <a:endParaRPr sz="580">
              <a:latin typeface="Arial"/>
              <a:cs typeface="Arial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3739831" y="3469528"/>
            <a:ext cx="21224" cy="735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78" spc="3" dirty="0">
                <a:latin typeface="Arial"/>
                <a:cs typeface="Arial"/>
              </a:rPr>
              <a:t>•</a:t>
            </a:r>
            <a:endParaRPr sz="478">
              <a:latin typeface="Arial"/>
              <a:cs typeface="Arial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3837307" y="3469528"/>
            <a:ext cx="2298834" cy="1785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0" spc="3" dirty="0">
                <a:latin typeface="Arial"/>
                <a:cs typeface="Arial"/>
              </a:rPr>
              <a:t>Age,ABSI,ModifiedBaux,timetotracheostomy,incidenceofmortality,</a:t>
            </a:r>
            <a:endParaRPr sz="580">
              <a:latin typeface="Arial"/>
              <a:cs typeface="Arial"/>
            </a:endParaRPr>
          </a:p>
          <a:p>
            <a:r>
              <a:rPr sz="580" spc="3" dirty="0">
                <a:latin typeface="Arial"/>
                <a:cs typeface="Arial"/>
              </a:rPr>
              <a:t>incidence ofventilator-associated pneumonia (VAP), and incidence of</a:t>
            </a:r>
            <a:endParaRPr sz="580">
              <a:latin typeface="Arial"/>
              <a:cs typeface="Arial"/>
            </a:endParaRPr>
          </a:p>
        </p:txBody>
      </p:sp>
      <p:sp>
        <p:nvSpPr>
          <p:cNvPr id="103" name="text 1"/>
          <p:cNvSpPr txBox="1"/>
          <p:nvPr/>
        </p:nvSpPr>
        <p:spPr>
          <a:xfrm>
            <a:off x="3739831" y="3825122"/>
            <a:ext cx="2289986" cy="1769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0" spc="3" dirty="0">
                <a:latin typeface="Arial"/>
                <a:cs typeface="Arial"/>
              </a:rPr>
              <a:t>•  A t-test was used to compare the rate of VAP between the early and</a:t>
            </a:r>
            <a:endParaRPr sz="546">
              <a:latin typeface="Arial"/>
              <a:cs typeface="Arial"/>
            </a:endParaRPr>
          </a:p>
          <a:p>
            <a:pPr marL="97469"/>
            <a:r>
              <a:rPr sz="580" spc="3" dirty="0">
                <a:latin typeface="Arial"/>
                <a:cs typeface="Arial"/>
              </a:rPr>
              <a:t>latesubgroups,inbothGroupAandGroupB,respectively.</a:t>
            </a:r>
            <a:endParaRPr sz="580">
              <a:latin typeface="Arial"/>
              <a:cs typeface="Arial"/>
            </a:endParaRPr>
          </a:p>
        </p:txBody>
      </p:sp>
      <p:sp>
        <p:nvSpPr>
          <p:cNvPr id="104" name="text 1"/>
          <p:cNvSpPr txBox="1"/>
          <p:nvPr/>
        </p:nvSpPr>
        <p:spPr>
          <a:xfrm>
            <a:off x="3715055" y="4134793"/>
            <a:ext cx="398635" cy="131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b="1" spc="3" dirty="0">
                <a:latin typeface="Arial"/>
                <a:cs typeface="Arial"/>
              </a:rPr>
              <a:t>Results</a:t>
            </a:r>
            <a:endParaRPr sz="85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85311" y="6811107"/>
            <a:ext cx="1392984" cy="6871"/>
          </a:xfrm>
          <a:custGeom>
            <a:avLst/>
            <a:gdLst/>
            <a:ahLst/>
            <a:cxnLst/>
            <a:rect l="l" t="t" r="r" b="b"/>
            <a:pathLst>
              <a:path w="4083506" h="20142">
                <a:moveTo>
                  <a:pt x="0" y="20142"/>
                </a:moveTo>
                <a:lnTo>
                  <a:pt x="4083506" y="20142"/>
                </a:lnTo>
                <a:lnTo>
                  <a:pt x="408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1" name="object 11"/>
          <p:cNvSpPr/>
          <p:nvPr/>
        </p:nvSpPr>
        <p:spPr>
          <a:xfrm>
            <a:off x="7087592" y="5636724"/>
            <a:ext cx="1389929" cy="1174383"/>
          </a:xfrm>
          <a:custGeom>
            <a:avLst/>
            <a:gdLst/>
            <a:ahLst/>
            <a:cxnLst/>
            <a:rect l="l" t="t" r="r" b="b"/>
            <a:pathLst>
              <a:path w="4074552" h="3442682">
                <a:moveTo>
                  <a:pt x="0" y="3442682"/>
                </a:moveTo>
                <a:lnTo>
                  <a:pt x="4074552" y="3442682"/>
                </a:lnTo>
                <a:lnTo>
                  <a:pt x="4074552" y="0"/>
                </a:lnTo>
                <a:lnTo>
                  <a:pt x="0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05" name="text 1"/>
          <p:cNvSpPr txBox="1"/>
          <p:nvPr/>
        </p:nvSpPr>
        <p:spPr>
          <a:xfrm>
            <a:off x="8052909" y="6766264"/>
            <a:ext cx="367921" cy="335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18" b="1" spc="3" dirty="0">
                <a:solidFill>
                  <a:srgbClr val="CE2E2C"/>
                </a:solidFill>
                <a:latin typeface="Arial"/>
                <a:cs typeface="Arial"/>
              </a:rPr>
              <a:t>josephcronin24@rcsi.com</a:t>
            </a:r>
            <a:endParaRPr sz="205">
              <a:latin typeface="Arial"/>
              <a:cs typeface="Arial"/>
            </a:endParaRPr>
          </a:p>
        </p:txBody>
      </p:sp>
      <p:pic>
        <p:nvPicPr>
          <p:cNvPr id="10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09" y="6585791"/>
            <a:ext cx="361992" cy="167987"/>
          </a:xfrm>
          <a:prstGeom prst="rect">
            <a:avLst/>
          </a:prstGeom>
        </p:spPr>
      </p:pic>
      <p:sp>
        <p:nvSpPr>
          <p:cNvPr id="107" name="text 1"/>
          <p:cNvSpPr txBox="1"/>
          <p:nvPr/>
        </p:nvSpPr>
        <p:spPr>
          <a:xfrm>
            <a:off x="7110198" y="5687137"/>
            <a:ext cx="588944" cy="131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3" b="1" spc="3" dirty="0">
                <a:latin typeface="Arial"/>
                <a:cs typeface="Arial"/>
              </a:rPr>
              <a:t>Discussion</a:t>
            </a:r>
            <a:endParaRPr sz="85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04317" y="5825283"/>
            <a:ext cx="1342140" cy="748273"/>
          </a:xfrm>
          <a:custGeom>
            <a:avLst/>
            <a:gdLst/>
            <a:ahLst/>
            <a:cxnLst/>
            <a:rect l="l" t="t" r="r" b="b"/>
            <a:pathLst>
              <a:path w="3934459" h="2193548">
                <a:moveTo>
                  <a:pt x="0" y="0"/>
                </a:moveTo>
                <a:lnTo>
                  <a:pt x="3934459" y="0"/>
                </a:lnTo>
                <a:lnTo>
                  <a:pt x="3934459" y="2193548"/>
                </a:lnTo>
                <a:lnTo>
                  <a:pt x="0" y="2193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08" name="text 1"/>
          <p:cNvSpPr txBox="1"/>
          <p:nvPr/>
        </p:nvSpPr>
        <p:spPr>
          <a:xfrm>
            <a:off x="7121213" y="5870868"/>
            <a:ext cx="1302921" cy="5516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Early tracheostomy is indicated in those with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a significant inhalational injury to reduce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complications. Higher modified Baux and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ABSI score consistent with higher mortality.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Higher complication rate in late intervention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re VAP, but significance differs between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groups. Early recognition and management</a:t>
            </a:r>
            <a:endParaRPr sz="512">
              <a:latin typeface="Arial"/>
              <a:cs typeface="Arial"/>
            </a:endParaRPr>
          </a:p>
        </p:txBody>
      </p:sp>
      <p:sp>
        <p:nvSpPr>
          <p:cNvPr id="109" name="text 1"/>
          <p:cNvSpPr txBox="1"/>
          <p:nvPr/>
        </p:nvSpPr>
        <p:spPr>
          <a:xfrm>
            <a:off x="7121213" y="6494717"/>
            <a:ext cx="347275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importance.</a:t>
            </a:r>
            <a:endParaRPr sz="512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87768" y="5717166"/>
            <a:ext cx="755742" cy="727100"/>
          </a:xfrm>
          <a:custGeom>
            <a:avLst/>
            <a:gdLst/>
            <a:ahLst/>
            <a:cxnLst/>
            <a:rect l="l" t="t" r="r" b="b"/>
            <a:pathLst>
              <a:path w="2215445" h="2131480">
                <a:moveTo>
                  <a:pt x="0" y="0"/>
                </a:moveTo>
                <a:lnTo>
                  <a:pt x="2215445" y="0"/>
                </a:lnTo>
                <a:lnTo>
                  <a:pt x="2215445" y="2131480"/>
                </a:lnTo>
                <a:lnTo>
                  <a:pt x="0" y="2131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10" name="text 1"/>
          <p:cNvSpPr txBox="1"/>
          <p:nvPr/>
        </p:nvSpPr>
        <p:spPr>
          <a:xfrm>
            <a:off x="6207046" y="5724265"/>
            <a:ext cx="345287" cy="1576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b="1" spc="3" dirty="0">
                <a:latin typeface="Arial"/>
                <a:cs typeface="Arial"/>
              </a:rPr>
              <a:t>Ventilator-</a:t>
            </a:r>
            <a:endParaRPr sz="512">
              <a:latin typeface="Arial"/>
              <a:cs typeface="Arial"/>
            </a:endParaRPr>
          </a:p>
          <a:p>
            <a:r>
              <a:rPr sz="512" b="1" spc="3" dirty="0">
                <a:latin typeface="Arial"/>
                <a:cs typeface="Arial"/>
              </a:rPr>
              <a:t>associated</a:t>
            </a:r>
            <a:endParaRPr sz="512">
              <a:latin typeface="Arial"/>
              <a:cs typeface="Arial"/>
            </a:endParaRPr>
          </a:p>
        </p:txBody>
      </p:sp>
      <p:sp>
        <p:nvSpPr>
          <p:cNvPr id="111" name="text 1"/>
          <p:cNvSpPr txBox="1"/>
          <p:nvPr/>
        </p:nvSpPr>
        <p:spPr>
          <a:xfrm>
            <a:off x="6207046" y="5966525"/>
            <a:ext cx="501869" cy="1576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Higher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complication rate</a:t>
            </a:r>
            <a:endParaRPr sz="512">
              <a:latin typeface="Arial"/>
              <a:cs typeface="Arial"/>
            </a:endParaRPr>
          </a:p>
        </p:txBody>
      </p:sp>
      <p:sp>
        <p:nvSpPr>
          <p:cNvPr id="112" name="text 1"/>
          <p:cNvSpPr txBox="1"/>
          <p:nvPr/>
        </p:nvSpPr>
        <p:spPr>
          <a:xfrm>
            <a:off x="6207046" y="6204628"/>
            <a:ext cx="544701" cy="1576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tracheostomy but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significance differs</a:t>
            </a:r>
            <a:endParaRPr sz="512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13913" y="4115211"/>
            <a:ext cx="1249163" cy="557979"/>
          </a:xfrm>
          <a:custGeom>
            <a:avLst/>
            <a:gdLst/>
            <a:ahLst/>
            <a:cxnLst/>
            <a:rect l="l" t="t" r="r" b="b"/>
            <a:pathLst>
              <a:path w="3661899" h="1635704">
                <a:moveTo>
                  <a:pt x="0" y="0"/>
                </a:moveTo>
                <a:lnTo>
                  <a:pt x="3661899" y="0"/>
                </a:lnTo>
                <a:lnTo>
                  <a:pt x="3661899" y="1635704"/>
                </a:lnTo>
                <a:lnTo>
                  <a:pt x="0" y="1635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13" name="text 1"/>
          <p:cNvSpPr txBox="1"/>
          <p:nvPr/>
        </p:nvSpPr>
        <p:spPr>
          <a:xfrm>
            <a:off x="7235140" y="4140729"/>
            <a:ext cx="569195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b="1" spc="3" dirty="0">
                <a:latin typeface="Arial"/>
                <a:cs typeface="Arial"/>
              </a:rPr>
              <a:t>Tracheal Stenosis</a:t>
            </a:r>
            <a:endParaRPr sz="512">
              <a:latin typeface="Arial"/>
              <a:cs typeface="Arial"/>
            </a:endParaRPr>
          </a:p>
        </p:txBody>
      </p:sp>
      <p:sp>
        <p:nvSpPr>
          <p:cNvPr id="114" name="text 1"/>
          <p:cNvSpPr txBox="1"/>
          <p:nvPr/>
        </p:nvSpPr>
        <p:spPr>
          <a:xfrm>
            <a:off x="7332616" y="4240544"/>
            <a:ext cx="704552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3 incidences in Group A</a:t>
            </a:r>
            <a:endParaRPr sz="512">
              <a:latin typeface="Arial"/>
              <a:cs typeface="Arial"/>
            </a:endParaRPr>
          </a:p>
        </p:txBody>
      </p:sp>
      <p:sp>
        <p:nvSpPr>
          <p:cNvPr id="115" name="text 1"/>
          <p:cNvSpPr txBox="1"/>
          <p:nvPr/>
        </p:nvSpPr>
        <p:spPr>
          <a:xfrm>
            <a:off x="7235140" y="4340360"/>
            <a:ext cx="22827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•</a:t>
            </a:r>
            <a:endParaRPr sz="512">
              <a:latin typeface="Arial"/>
              <a:cs typeface="Arial"/>
            </a:endParaRPr>
          </a:p>
        </p:txBody>
      </p:sp>
      <p:sp>
        <p:nvSpPr>
          <p:cNvPr id="116" name="text 1"/>
          <p:cNvSpPr txBox="1"/>
          <p:nvPr/>
        </p:nvSpPr>
        <p:spPr>
          <a:xfrm>
            <a:off x="7332616" y="4340360"/>
            <a:ext cx="868764" cy="1576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18393"/>
            <a:r>
              <a:rPr sz="512" spc="3" dirty="0">
                <a:latin typeface="Arial"/>
                <a:cs typeface="Arial"/>
              </a:rPr>
              <a:t>late post-operative</a:t>
            </a:r>
            <a:endParaRPr sz="512">
              <a:latin typeface="Arial"/>
              <a:cs typeface="Arial"/>
            </a:endParaRPr>
          </a:p>
          <a:p>
            <a:r>
              <a:rPr sz="512" spc="3" dirty="0">
                <a:latin typeface="Arial"/>
                <a:cs typeface="Arial"/>
              </a:rPr>
              <a:t>complication</a:t>
            </a:r>
            <a:endParaRPr sz="512">
              <a:latin typeface="Arial"/>
              <a:cs typeface="Arial"/>
            </a:endParaRPr>
          </a:p>
        </p:txBody>
      </p:sp>
      <p:sp>
        <p:nvSpPr>
          <p:cNvPr id="117" name="text 1"/>
          <p:cNvSpPr txBox="1"/>
          <p:nvPr/>
        </p:nvSpPr>
        <p:spPr>
          <a:xfrm>
            <a:off x="7235140" y="4518157"/>
            <a:ext cx="22827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•</a:t>
            </a:r>
            <a:endParaRPr sz="512">
              <a:latin typeface="Arial"/>
              <a:cs typeface="Arial"/>
            </a:endParaRPr>
          </a:p>
        </p:txBody>
      </p:sp>
      <p:sp>
        <p:nvSpPr>
          <p:cNvPr id="118" name="text 1"/>
          <p:cNvSpPr txBox="1"/>
          <p:nvPr/>
        </p:nvSpPr>
        <p:spPr>
          <a:xfrm>
            <a:off x="7918540" y="4518157"/>
            <a:ext cx="388953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between 3%-</a:t>
            </a:r>
            <a:endParaRPr sz="512">
              <a:latin typeface="Arial"/>
              <a:cs typeface="Arial"/>
            </a:endParaRPr>
          </a:p>
        </p:txBody>
      </p:sp>
      <p:sp>
        <p:nvSpPr>
          <p:cNvPr id="119" name="text 1"/>
          <p:cNvSpPr txBox="1"/>
          <p:nvPr/>
        </p:nvSpPr>
        <p:spPr>
          <a:xfrm>
            <a:off x="7332616" y="4596138"/>
            <a:ext cx="132600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spc="3" dirty="0">
                <a:latin typeface="Arial"/>
                <a:cs typeface="Arial"/>
              </a:rPr>
              <a:t>12%</a:t>
            </a:r>
            <a:endParaRPr sz="512">
              <a:latin typeface="Arial"/>
              <a:cs typeface="Arial"/>
            </a:endParaRPr>
          </a:p>
        </p:txBody>
      </p:sp>
      <p:pic>
        <p:nvPicPr>
          <p:cNvPr id="12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82" y="291932"/>
            <a:ext cx="990704" cy="244656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47" y="6539284"/>
            <a:ext cx="593940" cy="311808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20" y="1322629"/>
            <a:ext cx="2299615" cy="2742682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24" y="4696688"/>
            <a:ext cx="1168539" cy="88444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071375" y="1443169"/>
            <a:ext cx="807725" cy="314970"/>
          </a:xfrm>
          <a:custGeom>
            <a:avLst/>
            <a:gdLst/>
            <a:ahLst/>
            <a:cxnLst/>
            <a:rect l="l" t="t" r="r" b="b"/>
            <a:pathLst>
              <a:path w="2367832" h="923328">
                <a:moveTo>
                  <a:pt x="0" y="0"/>
                </a:moveTo>
                <a:lnTo>
                  <a:pt x="2367832" y="0"/>
                </a:lnTo>
                <a:lnTo>
                  <a:pt x="2367832" y="923328"/>
                </a:lnTo>
                <a:lnTo>
                  <a:pt x="0" y="923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24" name="text 1"/>
          <p:cNvSpPr txBox="1"/>
          <p:nvPr/>
        </p:nvSpPr>
        <p:spPr>
          <a:xfrm>
            <a:off x="7102568" y="1466174"/>
            <a:ext cx="68377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Admissions to the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National Burns Unit</a:t>
            </a:r>
            <a:endParaRPr sz="614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52112" y="2179882"/>
            <a:ext cx="653155" cy="314970"/>
          </a:xfrm>
          <a:custGeom>
            <a:avLst/>
            <a:gdLst/>
            <a:ahLst/>
            <a:cxnLst/>
            <a:rect l="l" t="t" r="r" b="b"/>
            <a:pathLst>
              <a:path w="1914711" h="923328">
                <a:moveTo>
                  <a:pt x="0" y="0"/>
                </a:moveTo>
                <a:lnTo>
                  <a:pt x="1914711" y="0"/>
                </a:lnTo>
                <a:lnTo>
                  <a:pt x="1914711" y="923328"/>
                </a:lnTo>
                <a:lnTo>
                  <a:pt x="0" y="923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25" name="text 1"/>
          <p:cNvSpPr txBox="1"/>
          <p:nvPr/>
        </p:nvSpPr>
        <p:spPr>
          <a:xfrm>
            <a:off x="7083304" y="2203355"/>
            <a:ext cx="564835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Tracheostomies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performed+ SII</a:t>
            </a:r>
            <a:endParaRPr sz="614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09411" y="2909381"/>
            <a:ext cx="617519" cy="314971"/>
          </a:xfrm>
          <a:custGeom>
            <a:avLst/>
            <a:gdLst/>
            <a:ahLst/>
            <a:cxnLst/>
            <a:rect l="l" t="t" r="r" b="b"/>
            <a:pathLst>
              <a:path w="1810245" h="923332">
                <a:moveTo>
                  <a:pt x="0" y="0"/>
                </a:moveTo>
                <a:lnTo>
                  <a:pt x="1810245" y="0"/>
                </a:lnTo>
                <a:lnTo>
                  <a:pt x="1810245" y="923332"/>
                </a:lnTo>
                <a:lnTo>
                  <a:pt x="0" y="923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26" name="text 1"/>
          <p:cNvSpPr txBox="1"/>
          <p:nvPr/>
        </p:nvSpPr>
        <p:spPr>
          <a:xfrm>
            <a:off x="6740604" y="2932218"/>
            <a:ext cx="44223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Group A,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without neck</a:t>
            </a:r>
            <a:endParaRPr sz="614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513945" y="2909381"/>
            <a:ext cx="653154" cy="314971"/>
          </a:xfrm>
          <a:custGeom>
            <a:avLst/>
            <a:gdLst/>
            <a:ahLst/>
            <a:cxnLst/>
            <a:rect l="l" t="t" r="r" b="b"/>
            <a:pathLst>
              <a:path w="1914710" h="923332">
                <a:moveTo>
                  <a:pt x="0" y="0"/>
                </a:moveTo>
                <a:lnTo>
                  <a:pt x="1914710" y="0"/>
                </a:lnTo>
                <a:lnTo>
                  <a:pt x="1914710" y="923332"/>
                </a:lnTo>
                <a:lnTo>
                  <a:pt x="0" y="923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27" name="text 1"/>
          <p:cNvSpPr txBox="1"/>
          <p:nvPr/>
        </p:nvSpPr>
        <p:spPr>
          <a:xfrm>
            <a:off x="7545137" y="2932218"/>
            <a:ext cx="481094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Group B, with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neck burn</a:t>
            </a:r>
            <a:endParaRPr sz="614">
              <a:latin typeface="Arial"/>
              <a:cs typeface="Arial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6375275" y="3778572"/>
            <a:ext cx="41017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Early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intervention</a:t>
            </a:r>
            <a:endParaRPr sz="614">
              <a:latin typeface="Arial"/>
              <a:cs typeface="Arial"/>
            </a:endParaRPr>
          </a:p>
        </p:txBody>
      </p:sp>
      <p:sp>
        <p:nvSpPr>
          <p:cNvPr id="129" name="text 1"/>
          <p:cNvSpPr txBox="1"/>
          <p:nvPr/>
        </p:nvSpPr>
        <p:spPr>
          <a:xfrm>
            <a:off x="6999846" y="3786890"/>
            <a:ext cx="41017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Late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intervention</a:t>
            </a:r>
            <a:endParaRPr sz="614">
              <a:latin typeface="Arial"/>
              <a:cs typeface="Arial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7503013" y="3802486"/>
            <a:ext cx="41017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Early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intervention</a:t>
            </a:r>
            <a:endParaRPr sz="614">
              <a:latin typeface="Arial"/>
              <a:cs typeface="Arial"/>
            </a:endParaRPr>
          </a:p>
        </p:txBody>
      </p:sp>
      <p:sp>
        <p:nvSpPr>
          <p:cNvPr id="131" name="text 1"/>
          <p:cNvSpPr txBox="1"/>
          <p:nvPr/>
        </p:nvSpPr>
        <p:spPr>
          <a:xfrm>
            <a:off x="8060360" y="3692273"/>
            <a:ext cx="41017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Arial"/>
                <a:cs typeface="Arial"/>
              </a:rPr>
              <a:t>Late</a:t>
            </a:r>
            <a:endParaRPr sz="614">
              <a:latin typeface="Arial"/>
              <a:cs typeface="Arial"/>
            </a:endParaRPr>
          </a:p>
          <a:p>
            <a:r>
              <a:rPr sz="614" spc="3" dirty="0">
                <a:latin typeface="Arial"/>
                <a:cs typeface="Arial"/>
              </a:rPr>
              <a:t>intervention</a:t>
            </a:r>
            <a:endParaRPr sz="614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50928" y="4280357"/>
            <a:ext cx="721917" cy="147826"/>
          </a:xfrm>
          <a:custGeom>
            <a:avLst/>
            <a:gdLst/>
            <a:ahLst/>
            <a:cxnLst/>
            <a:rect l="l" t="t" r="r" b="b"/>
            <a:pathLst>
              <a:path w="2116286" h="433348">
                <a:moveTo>
                  <a:pt x="1" y="433348"/>
                </a:moveTo>
                <a:lnTo>
                  <a:pt x="2116286" y="433348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0" name="object 20"/>
          <p:cNvSpPr/>
          <p:nvPr/>
        </p:nvSpPr>
        <p:spPr>
          <a:xfrm>
            <a:off x="4472844" y="4280357"/>
            <a:ext cx="721917" cy="147826"/>
          </a:xfrm>
          <a:custGeom>
            <a:avLst/>
            <a:gdLst/>
            <a:ahLst/>
            <a:cxnLst/>
            <a:rect l="l" t="t" r="r" b="b"/>
            <a:pathLst>
              <a:path w="2116285" h="433348">
                <a:moveTo>
                  <a:pt x="0" y="433348"/>
                </a:moveTo>
                <a:lnTo>
                  <a:pt x="2116285" y="433348"/>
                </a:lnTo>
                <a:lnTo>
                  <a:pt x="2116285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1" name="object 21"/>
          <p:cNvSpPr/>
          <p:nvPr/>
        </p:nvSpPr>
        <p:spPr>
          <a:xfrm>
            <a:off x="5194761" y="4280357"/>
            <a:ext cx="721917" cy="147826"/>
          </a:xfrm>
          <a:custGeom>
            <a:avLst/>
            <a:gdLst/>
            <a:ahLst/>
            <a:cxnLst/>
            <a:rect l="l" t="t" r="r" b="b"/>
            <a:pathLst>
              <a:path w="2116286" h="433348">
                <a:moveTo>
                  <a:pt x="1" y="433348"/>
                </a:moveTo>
                <a:lnTo>
                  <a:pt x="2116286" y="433348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2" name="object 22"/>
          <p:cNvSpPr/>
          <p:nvPr/>
        </p:nvSpPr>
        <p:spPr>
          <a:xfrm>
            <a:off x="3750928" y="4428183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3" name="object 23"/>
          <p:cNvSpPr/>
          <p:nvPr/>
        </p:nvSpPr>
        <p:spPr>
          <a:xfrm>
            <a:off x="4472844" y="4428183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5" h="365760">
                <a:moveTo>
                  <a:pt x="0" y="365760"/>
                </a:moveTo>
                <a:lnTo>
                  <a:pt x="2116285" y="365760"/>
                </a:lnTo>
                <a:lnTo>
                  <a:pt x="211628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4" name="object 24"/>
          <p:cNvSpPr/>
          <p:nvPr/>
        </p:nvSpPr>
        <p:spPr>
          <a:xfrm>
            <a:off x="5194761" y="4428183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5" name="object 25"/>
          <p:cNvSpPr/>
          <p:nvPr/>
        </p:nvSpPr>
        <p:spPr>
          <a:xfrm>
            <a:off x="3750928" y="455295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6" name="object 26"/>
          <p:cNvSpPr/>
          <p:nvPr/>
        </p:nvSpPr>
        <p:spPr>
          <a:xfrm>
            <a:off x="4472844" y="455295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5" h="365760">
                <a:moveTo>
                  <a:pt x="0" y="365760"/>
                </a:moveTo>
                <a:lnTo>
                  <a:pt x="2116285" y="365760"/>
                </a:lnTo>
                <a:lnTo>
                  <a:pt x="211628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7" name="object 27"/>
          <p:cNvSpPr/>
          <p:nvPr/>
        </p:nvSpPr>
        <p:spPr>
          <a:xfrm>
            <a:off x="5194761" y="455295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8" name="object 28"/>
          <p:cNvSpPr/>
          <p:nvPr/>
        </p:nvSpPr>
        <p:spPr>
          <a:xfrm>
            <a:off x="3750928" y="467772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29" name="object 29"/>
          <p:cNvSpPr/>
          <p:nvPr/>
        </p:nvSpPr>
        <p:spPr>
          <a:xfrm>
            <a:off x="4472844" y="467772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5" h="365760">
                <a:moveTo>
                  <a:pt x="0" y="365760"/>
                </a:moveTo>
                <a:lnTo>
                  <a:pt x="2116285" y="365760"/>
                </a:lnTo>
                <a:lnTo>
                  <a:pt x="211628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0" name="object 30"/>
          <p:cNvSpPr/>
          <p:nvPr/>
        </p:nvSpPr>
        <p:spPr>
          <a:xfrm>
            <a:off x="5194761" y="467772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1" name="object 31"/>
          <p:cNvSpPr/>
          <p:nvPr/>
        </p:nvSpPr>
        <p:spPr>
          <a:xfrm>
            <a:off x="3750928" y="480249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2" name="object 32"/>
          <p:cNvSpPr/>
          <p:nvPr/>
        </p:nvSpPr>
        <p:spPr>
          <a:xfrm>
            <a:off x="4472844" y="480249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5" h="365760">
                <a:moveTo>
                  <a:pt x="0" y="365760"/>
                </a:moveTo>
                <a:lnTo>
                  <a:pt x="2116285" y="365760"/>
                </a:lnTo>
                <a:lnTo>
                  <a:pt x="211628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3" name="object 33"/>
          <p:cNvSpPr/>
          <p:nvPr/>
        </p:nvSpPr>
        <p:spPr>
          <a:xfrm>
            <a:off x="5194761" y="4802492"/>
            <a:ext cx="721917" cy="124770"/>
          </a:xfrm>
          <a:custGeom>
            <a:avLst/>
            <a:gdLst/>
            <a:ahLst/>
            <a:cxnLst/>
            <a:rect l="l" t="t" r="r" b="b"/>
            <a:pathLst>
              <a:path w="2116286" h="365760">
                <a:moveTo>
                  <a:pt x="1" y="365760"/>
                </a:moveTo>
                <a:lnTo>
                  <a:pt x="2116286" y="36576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4" name="object 34"/>
          <p:cNvSpPr/>
          <p:nvPr/>
        </p:nvSpPr>
        <p:spPr>
          <a:xfrm>
            <a:off x="3750928" y="4927262"/>
            <a:ext cx="721917" cy="218347"/>
          </a:xfrm>
          <a:custGeom>
            <a:avLst/>
            <a:gdLst/>
            <a:ahLst/>
            <a:cxnLst/>
            <a:rect l="l" t="t" r="r" b="b"/>
            <a:pathLst>
              <a:path w="2116286" h="640080">
                <a:moveTo>
                  <a:pt x="1" y="640080"/>
                </a:moveTo>
                <a:lnTo>
                  <a:pt x="2116286" y="64008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5" name="object 35"/>
          <p:cNvSpPr/>
          <p:nvPr/>
        </p:nvSpPr>
        <p:spPr>
          <a:xfrm>
            <a:off x="4472844" y="4927262"/>
            <a:ext cx="721917" cy="218347"/>
          </a:xfrm>
          <a:custGeom>
            <a:avLst/>
            <a:gdLst/>
            <a:ahLst/>
            <a:cxnLst/>
            <a:rect l="l" t="t" r="r" b="b"/>
            <a:pathLst>
              <a:path w="2116285" h="640080">
                <a:moveTo>
                  <a:pt x="0" y="640080"/>
                </a:moveTo>
                <a:lnTo>
                  <a:pt x="2116285" y="640080"/>
                </a:lnTo>
                <a:lnTo>
                  <a:pt x="211628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6" name="object 36"/>
          <p:cNvSpPr/>
          <p:nvPr/>
        </p:nvSpPr>
        <p:spPr>
          <a:xfrm>
            <a:off x="5194761" y="4927262"/>
            <a:ext cx="721917" cy="218347"/>
          </a:xfrm>
          <a:custGeom>
            <a:avLst/>
            <a:gdLst/>
            <a:ahLst/>
            <a:cxnLst/>
            <a:rect l="l" t="t" r="r" b="b"/>
            <a:pathLst>
              <a:path w="2116286" h="640080">
                <a:moveTo>
                  <a:pt x="1" y="640080"/>
                </a:moveTo>
                <a:lnTo>
                  <a:pt x="2116286" y="640080"/>
                </a:lnTo>
                <a:lnTo>
                  <a:pt x="211628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32" name="text 1"/>
          <p:cNvSpPr txBox="1"/>
          <p:nvPr/>
        </p:nvSpPr>
        <p:spPr>
          <a:xfrm>
            <a:off x="4504037" y="4290679"/>
            <a:ext cx="569195" cy="881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3" b="1" spc="3" dirty="0">
                <a:solidFill>
                  <a:srgbClr val="FFFFFF"/>
                </a:solidFill>
                <a:latin typeface="Arial"/>
                <a:cs typeface="Arial"/>
              </a:rPr>
              <a:t>Mortalities (n=8)</a:t>
            </a:r>
            <a:endParaRPr sz="546">
              <a:latin typeface="Arial"/>
              <a:cs typeface="Arial"/>
            </a:endParaRPr>
          </a:p>
        </p:txBody>
      </p:sp>
      <p:sp>
        <p:nvSpPr>
          <p:cNvPr id="133" name="text 1"/>
          <p:cNvSpPr txBox="1"/>
          <p:nvPr/>
        </p:nvSpPr>
        <p:spPr>
          <a:xfrm>
            <a:off x="5225954" y="4290679"/>
            <a:ext cx="482696" cy="881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3" b="1" spc="3" dirty="0">
                <a:solidFill>
                  <a:srgbClr val="FFFFFF"/>
                </a:solidFill>
                <a:latin typeface="Arial"/>
                <a:cs typeface="Arial"/>
              </a:rPr>
              <a:t>Cohort (n=52)</a:t>
            </a:r>
            <a:endParaRPr sz="546">
              <a:latin typeface="Arial"/>
              <a:cs typeface="Arial"/>
            </a:endParaRPr>
          </a:p>
        </p:txBody>
      </p:sp>
      <p:sp>
        <p:nvSpPr>
          <p:cNvPr id="134" name="text 1"/>
          <p:cNvSpPr txBox="1"/>
          <p:nvPr/>
        </p:nvSpPr>
        <p:spPr>
          <a:xfrm>
            <a:off x="3782120" y="4441840"/>
            <a:ext cx="445058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Mean TBSA %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Mean Age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4504037" y="4441840"/>
            <a:ext cx="155427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46 %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57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5225953" y="4441840"/>
            <a:ext cx="197490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35.8%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50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3782120" y="4816149"/>
            <a:ext cx="498726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Mean ABSI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Mean Modified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4504037" y="4816149"/>
            <a:ext cx="181460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11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114.7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39" name="text 1"/>
          <p:cNvSpPr txBox="1"/>
          <p:nvPr/>
        </p:nvSpPr>
        <p:spPr>
          <a:xfrm>
            <a:off x="5225954" y="4816149"/>
            <a:ext cx="181460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9.3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101.6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25274" y="5217542"/>
            <a:ext cx="617277" cy="218347"/>
          </a:xfrm>
          <a:custGeom>
            <a:avLst/>
            <a:gdLst/>
            <a:ahLst/>
            <a:cxnLst/>
            <a:rect l="l" t="t" r="r" b="b"/>
            <a:pathLst>
              <a:path w="1809536" h="640080">
                <a:moveTo>
                  <a:pt x="0" y="640080"/>
                </a:moveTo>
                <a:lnTo>
                  <a:pt x="1809535" y="64008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8" name="object 38"/>
          <p:cNvSpPr/>
          <p:nvPr/>
        </p:nvSpPr>
        <p:spPr>
          <a:xfrm>
            <a:off x="4342551" y="5217542"/>
            <a:ext cx="331014" cy="218347"/>
          </a:xfrm>
          <a:custGeom>
            <a:avLst/>
            <a:gdLst/>
            <a:ahLst/>
            <a:cxnLst/>
            <a:rect l="l" t="t" r="r" b="b"/>
            <a:pathLst>
              <a:path w="970361" h="640080">
                <a:moveTo>
                  <a:pt x="1" y="640080"/>
                </a:moveTo>
                <a:lnTo>
                  <a:pt x="970361" y="640080"/>
                </a:lnTo>
                <a:lnTo>
                  <a:pt x="970361" y="0"/>
                </a:lnTo>
                <a:lnTo>
                  <a:pt x="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39" name="object 39"/>
          <p:cNvSpPr/>
          <p:nvPr/>
        </p:nvSpPr>
        <p:spPr>
          <a:xfrm>
            <a:off x="4673564" y="5217542"/>
            <a:ext cx="474146" cy="218347"/>
          </a:xfrm>
          <a:custGeom>
            <a:avLst/>
            <a:gdLst/>
            <a:ahLst/>
            <a:cxnLst/>
            <a:rect l="l" t="t" r="r" b="b"/>
            <a:pathLst>
              <a:path w="1389949" h="640080">
                <a:moveTo>
                  <a:pt x="1" y="640080"/>
                </a:moveTo>
                <a:lnTo>
                  <a:pt x="1389949" y="640080"/>
                </a:lnTo>
                <a:lnTo>
                  <a:pt x="1389949" y="0"/>
                </a:lnTo>
                <a:lnTo>
                  <a:pt x="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0" name="object 40"/>
          <p:cNvSpPr/>
          <p:nvPr/>
        </p:nvSpPr>
        <p:spPr>
          <a:xfrm>
            <a:off x="5147709" y="5217542"/>
            <a:ext cx="474145" cy="218347"/>
          </a:xfrm>
          <a:custGeom>
            <a:avLst/>
            <a:gdLst/>
            <a:ahLst/>
            <a:cxnLst/>
            <a:rect l="l" t="t" r="r" b="b"/>
            <a:pathLst>
              <a:path w="1389948" h="640080">
                <a:moveTo>
                  <a:pt x="1" y="640080"/>
                </a:moveTo>
                <a:lnTo>
                  <a:pt x="1389948" y="64008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1" name="object 41"/>
          <p:cNvSpPr/>
          <p:nvPr/>
        </p:nvSpPr>
        <p:spPr>
          <a:xfrm>
            <a:off x="5621855" y="5217542"/>
            <a:ext cx="474145" cy="218347"/>
          </a:xfrm>
          <a:custGeom>
            <a:avLst/>
            <a:gdLst/>
            <a:ahLst/>
            <a:cxnLst/>
            <a:rect l="l" t="t" r="r" b="b"/>
            <a:pathLst>
              <a:path w="1389948" h="640080">
                <a:moveTo>
                  <a:pt x="1" y="640080"/>
                </a:moveTo>
                <a:lnTo>
                  <a:pt x="1389948" y="64008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2" name="object 42"/>
          <p:cNvSpPr/>
          <p:nvPr/>
        </p:nvSpPr>
        <p:spPr>
          <a:xfrm>
            <a:off x="3725274" y="5435889"/>
            <a:ext cx="617277" cy="124770"/>
          </a:xfrm>
          <a:custGeom>
            <a:avLst/>
            <a:gdLst/>
            <a:ahLst/>
            <a:cxnLst/>
            <a:rect l="l" t="t" r="r" b="b"/>
            <a:pathLst>
              <a:path w="1809536" h="365760">
                <a:moveTo>
                  <a:pt x="0" y="365760"/>
                </a:moveTo>
                <a:lnTo>
                  <a:pt x="1809535" y="36576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3" name="object 43"/>
          <p:cNvSpPr/>
          <p:nvPr/>
        </p:nvSpPr>
        <p:spPr>
          <a:xfrm>
            <a:off x="4342551" y="5435889"/>
            <a:ext cx="331014" cy="124770"/>
          </a:xfrm>
          <a:custGeom>
            <a:avLst/>
            <a:gdLst/>
            <a:ahLst/>
            <a:cxnLst/>
            <a:rect l="l" t="t" r="r" b="b"/>
            <a:pathLst>
              <a:path w="970361" h="365760">
                <a:moveTo>
                  <a:pt x="1" y="365760"/>
                </a:moveTo>
                <a:lnTo>
                  <a:pt x="970361" y="365760"/>
                </a:lnTo>
                <a:lnTo>
                  <a:pt x="970361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4" name="object 44"/>
          <p:cNvSpPr/>
          <p:nvPr/>
        </p:nvSpPr>
        <p:spPr>
          <a:xfrm>
            <a:off x="4673564" y="5435889"/>
            <a:ext cx="474146" cy="124770"/>
          </a:xfrm>
          <a:custGeom>
            <a:avLst/>
            <a:gdLst/>
            <a:ahLst/>
            <a:cxnLst/>
            <a:rect l="l" t="t" r="r" b="b"/>
            <a:pathLst>
              <a:path w="1389949" h="365760">
                <a:moveTo>
                  <a:pt x="1" y="365760"/>
                </a:moveTo>
                <a:lnTo>
                  <a:pt x="1389949" y="365760"/>
                </a:lnTo>
                <a:lnTo>
                  <a:pt x="1389949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5" name="object 45"/>
          <p:cNvSpPr/>
          <p:nvPr/>
        </p:nvSpPr>
        <p:spPr>
          <a:xfrm>
            <a:off x="5147709" y="5435889"/>
            <a:ext cx="474145" cy="124770"/>
          </a:xfrm>
          <a:custGeom>
            <a:avLst/>
            <a:gdLst/>
            <a:ahLst/>
            <a:cxnLst/>
            <a:rect l="l" t="t" r="r" b="b"/>
            <a:pathLst>
              <a:path w="1389948" h="365760">
                <a:moveTo>
                  <a:pt x="1" y="365760"/>
                </a:moveTo>
                <a:lnTo>
                  <a:pt x="1389948" y="36576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6" name="object 46"/>
          <p:cNvSpPr/>
          <p:nvPr/>
        </p:nvSpPr>
        <p:spPr>
          <a:xfrm>
            <a:off x="5621855" y="5435889"/>
            <a:ext cx="474145" cy="124770"/>
          </a:xfrm>
          <a:custGeom>
            <a:avLst/>
            <a:gdLst/>
            <a:ahLst/>
            <a:cxnLst/>
            <a:rect l="l" t="t" r="r" b="b"/>
            <a:pathLst>
              <a:path w="1389948" h="365760">
                <a:moveTo>
                  <a:pt x="1" y="365760"/>
                </a:moveTo>
                <a:lnTo>
                  <a:pt x="1389948" y="36576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7" name="object 47"/>
          <p:cNvSpPr/>
          <p:nvPr/>
        </p:nvSpPr>
        <p:spPr>
          <a:xfrm>
            <a:off x="3725274" y="5560659"/>
            <a:ext cx="617277" cy="218347"/>
          </a:xfrm>
          <a:custGeom>
            <a:avLst/>
            <a:gdLst/>
            <a:ahLst/>
            <a:cxnLst/>
            <a:rect l="l" t="t" r="r" b="b"/>
            <a:pathLst>
              <a:path w="1809536" h="640080">
                <a:moveTo>
                  <a:pt x="0" y="640080"/>
                </a:moveTo>
                <a:lnTo>
                  <a:pt x="1809535" y="64008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8" name="object 48"/>
          <p:cNvSpPr/>
          <p:nvPr/>
        </p:nvSpPr>
        <p:spPr>
          <a:xfrm>
            <a:off x="4342551" y="5560659"/>
            <a:ext cx="331014" cy="218347"/>
          </a:xfrm>
          <a:custGeom>
            <a:avLst/>
            <a:gdLst/>
            <a:ahLst/>
            <a:cxnLst/>
            <a:rect l="l" t="t" r="r" b="b"/>
            <a:pathLst>
              <a:path w="970361" h="640080">
                <a:moveTo>
                  <a:pt x="1" y="640080"/>
                </a:moveTo>
                <a:lnTo>
                  <a:pt x="970361" y="640080"/>
                </a:lnTo>
                <a:lnTo>
                  <a:pt x="970361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49" name="object 49"/>
          <p:cNvSpPr/>
          <p:nvPr/>
        </p:nvSpPr>
        <p:spPr>
          <a:xfrm>
            <a:off x="4673564" y="5560659"/>
            <a:ext cx="474146" cy="218347"/>
          </a:xfrm>
          <a:custGeom>
            <a:avLst/>
            <a:gdLst/>
            <a:ahLst/>
            <a:cxnLst/>
            <a:rect l="l" t="t" r="r" b="b"/>
            <a:pathLst>
              <a:path w="1389949" h="640080">
                <a:moveTo>
                  <a:pt x="1" y="640080"/>
                </a:moveTo>
                <a:lnTo>
                  <a:pt x="1389949" y="640080"/>
                </a:lnTo>
                <a:lnTo>
                  <a:pt x="1389949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0" name="object 50"/>
          <p:cNvSpPr/>
          <p:nvPr/>
        </p:nvSpPr>
        <p:spPr>
          <a:xfrm>
            <a:off x="5147709" y="5560659"/>
            <a:ext cx="474145" cy="218347"/>
          </a:xfrm>
          <a:custGeom>
            <a:avLst/>
            <a:gdLst/>
            <a:ahLst/>
            <a:cxnLst/>
            <a:rect l="l" t="t" r="r" b="b"/>
            <a:pathLst>
              <a:path w="1389948" h="640080">
                <a:moveTo>
                  <a:pt x="1" y="640080"/>
                </a:moveTo>
                <a:lnTo>
                  <a:pt x="1389948" y="64008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1" name="object 51"/>
          <p:cNvSpPr/>
          <p:nvPr/>
        </p:nvSpPr>
        <p:spPr>
          <a:xfrm>
            <a:off x="5621855" y="5560659"/>
            <a:ext cx="474145" cy="218347"/>
          </a:xfrm>
          <a:custGeom>
            <a:avLst/>
            <a:gdLst/>
            <a:ahLst/>
            <a:cxnLst/>
            <a:rect l="l" t="t" r="r" b="b"/>
            <a:pathLst>
              <a:path w="1389948" h="640080">
                <a:moveTo>
                  <a:pt x="1" y="640080"/>
                </a:moveTo>
                <a:lnTo>
                  <a:pt x="1389948" y="64008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2" name="object 52"/>
          <p:cNvSpPr/>
          <p:nvPr/>
        </p:nvSpPr>
        <p:spPr>
          <a:xfrm>
            <a:off x="3725274" y="5779006"/>
            <a:ext cx="617277" cy="218347"/>
          </a:xfrm>
          <a:custGeom>
            <a:avLst/>
            <a:gdLst/>
            <a:ahLst/>
            <a:cxnLst/>
            <a:rect l="l" t="t" r="r" b="b"/>
            <a:pathLst>
              <a:path w="1809536" h="640080">
                <a:moveTo>
                  <a:pt x="0" y="640080"/>
                </a:moveTo>
                <a:lnTo>
                  <a:pt x="1809535" y="64008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3" name="object 53"/>
          <p:cNvSpPr/>
          <p:nvPr/>
        </p:nvSpPr>
        <p:spPr>
          <a:xfrm>
            <a:off x="4342551" y="5779006"/>
            <a:ext cx="805159" cy="218347"/>
          </a:xfrm>
          <a:custGeom>
            <a:avLst/>
            <a:gdLst/>
            <a:ahLst/>
            <a:cxnLst/>
            <a:rect l="l" t="t" r="r" b="b"/>
            <a:pathLst>
              <a:path w="2360309" h="640080">
                <a:moveTo>
                  <a:pt x="1" y="640080"/>
                </a:moveTo>
                <a:lnTo>
                  <a:pt x="2360309" y="640080"/>
                </a:lnTo>
                <a:lnTo>
                  <a:pt x="2360309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4" name="object 54"/>
          <p:cNvSpPr/>
          <p:nvPr/>
        </p:nvSpPr>
        <p:spPr>
          <a:xfrm>
            <a:off x="5147709" y="5779006"/>
            <a:ext cx="948290" cy="218347"/>
          </a:xfrm>
          <a:custGeom>
            <a:avLst/>
            <a:gdLst/>
            <a:ahLst/>
            <a:cxnLst/>
            <a:rect l="l" t="t" r="r" b="b"/>
            <a:pathLst>
              <a:path w="2779896" h="640080">
                <a:moveTo>
                  <a:pt x="1" y="640080"/>
                </a:moveTo>
                <a:lnTo>
                  <a:pt x="2779896" y="640080"/>
                </a:lnTo>
                <a:lnTo>
                  <a:pt x="277989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5" name="object 55"/>
          <p:cNvSpPr/>
          <p:nvPr/>
        </p:nvSpPr>
        <p:spPr>
          <a:xfrm>
            <a:off x="3725274" y="5997353"/>
            <a:ext cx="617277" cy="218347"/>
          </a:xfrm>
          <a:custGeom>
            <a:avLst/>
            <a:gdLst/>
            <a:ahLst/>
            <a:cxnLst/>
            <a:rect l="l" t="t" r="r" b="b"/>
            <a:pathLst>
              <a:path w="1809536" h="640080">
                <a:moveTo>
                  <a:pt x="0" y="640080"/>
                </a:moveTo>
                <a:lnTo>
                  <a:pt x="1809535" y="64008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6" name="object 56"/>
          <p:cNvSpPr/>
          <p:nvPr/>
        </p:nvSpPr>
        <p:spPr>
          <a:xfrm>
            <a:off x="4342551" y="5997353"/>
            <a:ext cx="331014" cy="218347"/>
          </a:xfrm>
          <a:custGeom>
            <a:avLst/>
            <a:gdLst/>
            <a:ahLst/>
            <a:cxnLst/>
            <a:rect l="l" t="t" r="r" b="b"/>
            <a:pathLst>
              <a:path w="970361" h="640080">
                <a:moveTo>
                  <a:pt x="1" y="640080"/>
                </a:moveTo>
                <a:lnTo>
                  <a:pt x="970361" y="640080"/>
                </a:lnTo>
                <a:lnTo>
                  <a:pt x="970361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7" name="object 57"/>
          <p:cNvSpPr/>
          <p:nvPr/>
        </p:nvSpPr>
        <p:spPr>
          <a:xfrm>
            <a:off x="4673564" y="5997353"/>
            <a:ext cx="474146" cy="218347"/>
          </a:xfrm>
          <a:custGeom>
            <a:avLst/>
            <a:gdLst/>
            <a:ahLst/>
            <a:cxnLst/>
            <a:rect l="l" t="t" r="r" b="b"/>
            <a:pathLst>
              <a:path w="1389949" h="640080">
                <a:moveTo>
                  <a:pt x="1" y="640080"/>
                </a:moveTo>
                <a:lnTo>
                  <a:pt x="1389949" y="640080"/>
                </a:lnTo>
                <a:lnTo>
                  <a:pt x="1389949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8" name="object 58"/>
          <p:cNvSpPr/>
          <p:nvPr/>
        </p:nvSpPr>
        <p:spPr>
          <a:xfrm>
            <a:off x="5147709" y="5997353"/>
            <a:ext cx="474145" cy="218347"/>
          </a:xfrm>
          <a:custGeom>
            <a:avLst/>
            <a:gdLst/>
            <a:ahLst/>
            <a:cxnLst/>
            <a:rect l="l" t="t" r="r" b="b"/>
            <a:pathLst>
              <a:path w="1389948" h="640080">
                <a:moveTo>
                  <a:pt x="1" y="640080"/>
                </a:moveTo>
                <a:lnTo>
                  <a:pt x="1389948" y="64008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59" name="object 59"/>
          <p:cNvSpPr/>
          <p:nvPr/>
        </p:nvSpPr>
        <p:spPr>
          <a:xfrm>
            <a:off x="5621855" y="5997353"/>
            <a:ext cx="474145" cy="218347"/>
          </a:xfrm>
          <a:custGeom>
            <a:avLst/>
            <a:gdLst/>
            <a:ahLst/>
            <a:cxnLst/>
            <a:rect l="l" t="t" r="r" b="b"/>
            <a:pathLst>
              <a:path w="1389948" h="640080">
                <a:moveTo>
                  <a:pt x="1" y="640080"/>
                </a:moveTo>
                <a:lnTo>
                  <a:pt x="1389948" y="64008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0" name="object 60"/>
          <p:cNvSpPr/>
          <p:nvPr/>
        </p:nvSpPr>
        <p:spPr>
          <a:xfrm>
            <a:off x="3725274" y="6215699"/>
            <a:ext cx="617277" cy="124770"/>
          </a:xfrm>
          <a:custGeom>
            <a:avLst/>
            <a:gdLst/>
            <a:ahLst/>
            <a:cxnLst/>
            <a:rect l="l" t="t" r="r" b="b"/>
            <a:pathLst>
              <a:path w="1809536" h="365760">
                <a:moveTo>
                  <a:pt x="0" y="365760"/>
                </a:moveTo>
                <a:lnTo>
                  <a:pt x="1809535" y="36576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1" name="object 61"/>
          <p:cNvSpPr/>
          <p:nvPr/>
        </p:nvSpPr>
        <p:spPr>
          <a:xfrm>
            <a:off x="4342551" y="6215699"/>
            <a:ext cx="331014" cy="124770"/>
          </a:xfrm>
          <a:custGeom>
            <a:avLst/>
            <a:gdLst/>
            <a:ahLst/>
            <a:cxnLst/>
            <a:rect l="l" t="t" r="r" b="b"/>
            <a:pathLst>
              <a:path w="970361" h="365760">
                <a:moveTo>
                  <a:pt x="1" y="365760"/>
                </a:moveTo>
                <a:lnTo>
                  <a:pt x="970361" y="365760"/>
                </a:lnTo>
                <a:lnTo>
                  <a:pt x="970361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2" name="object 62"/>
          <p:cNvSpPr/>
          <p:nvPr/>
        </p:nvSpPr>
        <p:spPr>
          <a:xfrm>
            <a:off x="4673564" y="6215699"/>
            <a:ext cx="474146" cy="124770"/>
          </a:xfrm>
          <a:custGeom>
            <a:avLst/>
            <a:gdLst/>
            <a:ahLst/>
            <a:cxnLst/>
            <a:rect l="l" t="t" r="r" b="b"/>
            <a:pathLst>
              <a:path w="1389949" h="365760">
                <a:moveTo>
                  <a:pt x="1" y="365760"/>
                </a:moveTo>
                <a:lnTo>
                  <a:pt x="1389949" y="365760"/>
                </a:lnTo>
                <a:lnTo>
                  <a:pt x="1389949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3" name="object 63"/>
          <p:cNvSpPr/>
          <p:nvPr/>
        </p:nvSpPr>
        <p:spPr>
          <a:xfrm>
            <a:off x="5147709" y="6215699"/>
            <a:ext cx="474145" cy="124770"/>
          </a:xfrm>
          <a:custGeom>
            <a:avLst/>
            <a:gdLst/>
            <a:ahLst/>
            <a:cxnLst/>
            <a:rect l="l" t="t" r="r" b="b"/>
            <a:pathLst>
              <a:path w="1389948" h="365760">
                <a:moveTo>
                  <a:pt x="1" y="365760"/>
                </a:moveTo>
                <a:lnTo>
                  <a:pt x="1389948" y="36576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4" name="object 64"/>
          <p:cNvSpPr/>
          <p:nvPr/>
        </p:nvSpPr>
        <p:spPr>
          <a:xfrm>
            <a:off x="5621855" y="6215699"/>
            <a:ext cx="474145" cy="124770"/>
          </a:xfrm>
          <a:custGeom>
            <a:avLst/>
            <a:gdLst/>
            <a:ahLst/>
            <a:cxnLst/>
            <a:rect l="l" t="t" r="r" b="b"/>
            <a:pathLst>
              <a:path w="1389948" h="365760">
                <a:moveTo>
                  <a:pt x="1" y="365760"/>
                </a:moveTo>
                <a:lnTo>
                  <a:pt x="1389948" y="365760"/>
                </a:lnTo>
                <a:lnTo>
                  <a:pt x="1389948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5" name="object 65"/>
          <p:cNvSpPr/>
          <p:nvPr/>
        </p:nvSpPr>
        <p:spPr>
          <a:xfrm>
            <a:off x="3725274" y="6340469"/>
            <a:ext cx="617277" cy="311924"/>
          </a:xfrm>
          <a:custGeom>
            <a:avLst/>
            <a:gdLst/>
            <a:ahLst/>
            <a:cxnLst/>
            <a:rect l="l" t="t" r="r" b="b"/>
            <a:pathLst>
              <a:path w="1809536" h="914400">
                <a:moveTo>
                  <a:pt x="0" y="914400"/>
                </a:moveTo>
                <a:lnTo>
                  <a:pt x="1809535" y="914400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6" name="object 66"/>
          <p:cNvSpPr/>
          <p:nvPr/>
        </p:nvSpPr>
        <p:spPr>
          <a:xfrm>
            <a:off x="4342551" y="6340469"/>
            <a:ext cx="805159" cy="311924"/>
          </a:xfrm>
          <a:custGeom>
            <a:avLst/>
            <a:gdLst/>
            <a:ahLst/>
            <a:cxnLst/>
            <a:rect l="l" t="t" r="r" b="b"/>
            <a:pathLst>
              <a:path w="2360309" h="914400">
                <a:moveTo>
                  <a:pt x="1" y="914400"/>
                </a:moveTo>
                <a:lnTo>
                  <a:pt x="2360309" y="914400"/>
                </a:lnTo>
                <a:lnTo>
                  <a:pt x="2360309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7" name="object 67"/>
          <p:cNvSpPr/>
          <p:nvPr/>
        </p:nvSpPr>
        <p:spPr>
          <a:xfrm>
            <a:off x="5147709" y="6340469"/>
            <a:ext cx="948290" cy="311924"/>
          </a:xfrm>
          <a:custGeom>
            <a:avLst/>
            <a:gdLst/>
            <a:ahLst/>
            <a:cxnLst/>
            <a:rect l="l" t="t" r="r" b="b"/>
            <a:pathLst>
              <a:path w="2779896" h="914400">
                <a:moveTo>
                  <a:pt x="1" y="914400"/>
                </a:moveTo>
                <a:lnTo>
                  <a:pt x="2779896" y="914400"/>
                </a:lnTo>
                <a:lnTo>
                  <a:pt x="2779896" y="0"/>
                </a:lnTo>
                <a:lnTo>
                  <a:pt x="1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8" name="object 68"/>
          <p:cNvSpPr/>
          <p:nvPr/>
        </p:nvSpPr>
        <p:spPr>
          <a:xfrm>
            <a:off x="3725274" y="6652393"/>
            <a:ext cx="617277" cy="124858"/>
          </a:xfrm>
          <a:custGeom>
            <a:avLst/>
            <a:gdLst/>
            <a:ahLst/>
            <a:cxnLst/>
            <a:rect l="l" t="t" r="r" b="b"/>
            <a:pathLst>
              <a:path w="1809536" h="366018">
                <a:moveTo>
                  <a:pt x="0" y="366018"/>
                </a:moveTo>
                <a:lnTo>
                  <a:pt x="1809535" y="366018"/>
                </a:lnTo>
                <a:lnTo>
                  <a:pt x="1809535" y="0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69" name="object 69"/>
          <p:cNvSpPr/>
          <p:nvPr/>
        </p:nvSpPr>
        <p:spPr>
          <a:xfrm>
            <a:off x="4342551" y="6652393"/>
            <a:ext cx="805159" cy="124858"/>
          </a:xfrm>
          <a:custGeom>
            <a:avLst/>
            <a:gdLst/>
            <a:ahLst/>
            <a:cxnLst/>
            <a:rect l="l" t="t" r="r" b="b"/>
            <a:pathLst>
              <a:path w="2360309" h="366018">
                <a:moveTo>
                  <a:pt x="1" y="366018"/>
                </a:moveTo>
                <a:lnTo>
                  <a:pt x="2360309" y="366018"/>
                </a:lnTo>
                <a:lnTo>
                  <a:pt x="2360309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70" name="object 70"/>
          <p:cNvSpPr/>
          <p:nvPr/>
        </p:nvSpPr>
        <p:spPr>
          <a:xfrm>
            <a:off x="5147709" y="6652393"/>
            <a:ext cx="948290" cy="124858"/>
          </a:xfrm>
          <a:custGeom>
            <a:avLst/>
            <a:gdLst/>
            <a:ahLst/>
            <a:cxnLst/>
            <a:rect l="l" t="t" r="r" b="b"/>
            <a:pathLst>
              <a:path w="2779896" h="366018">
                <a:moveTo>
                  <a:pt x="1" y="366018"/>
                </a:moveTo>
                <a:lnTo>
                  <a:pt x="2779896" y="366018"/>
                </a:lnTo>
                <a:lnTo>
                  <a:pt x="2779896" y="0"/>
                </a:lnTo>
                <a:lnTo>
                  <a:pt x="1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40" name="text 1"/>
          <p:cNvSpPr txBox="1"/>
          <p:nvPr/>
        </p:nvSpPr>
        <p:spPr>
          <a:xfrm>
            <a:off x="4373743" y="5227491"/>
            <a:ext cx="261162" cy="1779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b="1" spc="3" dirty="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endParaRPr sz="614">
              <a:latin typeface="Arial"/>
              <a:cs typeface="Arial"/>
            </a:endParaRPr>
          </a:p>
          <a:p>
            <a:r>
              <a:rPr sz="542" b="1" spc="3" dirty="0">
                <a:solidFill>
                  <a:srgbClr val="FFFFFF"/>
                </a:solidFill>
                <a:latin typeface="Arial"/>
                <a:cs typeface="Arial"/>
              </a:rPr>
              <a:t>A, Early</a:t>
            </a:r>
            <a:endParaRPr sz="512">
              <a:latin typeface="Arial"/>
              <a:cs typeface="Arial"/>
            </a:endParaRPr>
          </a:p>
        </p:txBody>
      </p:sp>
      <p:sp>
        <p:nvSpPr>
          <p:cNvPr id="141" name="text 1"/>
          <p:cNvSpPr txBox="1"/>
          <p:nvPr/>
        </p:nvSpPr>
        <p:spPr>
          <a:xfrm>
            <a:off x="4704757" y="5227492"/>
            <a:ext cx="318870" cy="182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3" b="1" spc="3" dirty="0">
                <a:solidFill>
                  <a:srgbClr val="FFFFFF"/>
                </a:solidFill>
                <a:latin typeface="Arial"/>
                <a:cs typeface="Arial"/>
              </a:rPr>
              <a:t>Group A,</a:t>
            </a:r>
            <a:endParaRPr sz="546">
              <a:latin typeface="Arial"/>
              <a:cs typeface="Arial"/>
            </a:endParaRPr>
          </a:p>
          <a:p>
            <a:r>
              <a:rPr sz="614" b="1" spc="3" dirty="0">
                <a:solidFill>
                  <a:srgbClr val="FFFFFF"/>
                </a:solidFill>
                <a:latin typeface="Arial"/>
                <a:cs typeface="Arial"/>
              </a:rPr>
              <a:t>Late</a:t>
            </a:r>
            <a:endParaRPr sz="614">
              <a:latin typeface="Arial"/>
              <a:cs typeface="Arial"/>
            </a:endParaRPr>
          </a:p>
        </p:txBody>
      </p:sp>
      <p:sp>
        <p:nvSpPr>
          <p:cNvPr id="142" name="text 1"/>
          <p:cNvSpPr txBox="1"/>
          <p:nvPr/>
        </p:nvSpPr>
        <p:spPr>
          <a:xfrm>
            <a:off x="5178902" y="5227491"/>
            <a:ext cx="298030" cy="1779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2" b="1" spc="3" dirty="0">
                <a:solidFill>
                  <a:srgbClr val="FFFFFF"/>
                </a:solidFill>
                <a:latin typeface="Arial"/>
                <a:cs typeface="Arial"/>
              </a:rPr>
              <a:t>Group B,</a:t>
            </a:r>
            <a:endParaRPr sz="512">
              <a:latin typeface="Arial"/>
              <a:cs typeface="Arial"/>
            </a:endParaRPr>
          </a:p>
          <a:p>
            <a:r>
              <a:rPr sz="614" b="1" spc="3" dirty="0">
                <a:solidFill>
                  <a:srgbClr val="FFFFFF"/>
                </a:solidFill>
                <a:latin typeface="Arial"/>
                <a:cs typeface="Arial"/>
              </a:rPr>
              <a:t>Early</a:t>
            </a:r>
            <a:endParaRPr sz="614">
              <a:latin typeface="Arial"/>
              <a:cs typeface="Arial"/>
            </a:endParaRPr>
          </a:p>
        </p:txBody>
      </p:sp>
      <p:sp>
        <p:nvSpPr>
          <p:cNvPr id="143" name="text 1"/>
          <p:cNvSpPr txBox="1"/>
          <p:nvPr/>
        </p:nvSpPr>
        <p:spPr>
          <a:xfrm>
            <a:off x="5653047" y="5227491"/>
            <a:ext cx="317651" cy="1779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2" b="1" spc="3" dirty="0">
                <a:solidFill>
                  <a:srgbClr val="FFFFFF"/>
                </a:solidFill>
                <a:latin typeface="Arial"/>
                <a:cs typeface="Arial"/>
              </a:rPr>
              <a:t>Group B ,</a:t>
            </a:r>
            <a:endParaRPr sz="512">
              <a:latin typeface="Arial"/>
              <a:cs typeface="Arial"/>
            </a:endParaRPr>
          </a:p>
          <a:p>
            <a:r>
              <a:rPr sz="614" b="1" spc="3" dirty="0">
                <a:solidFill>
                  <a:srgbClr val="FFFFFF"/>
                </a:solidFill>
                <a:latin typeface="Arial"/>
                <a:cs typeface="Arial"/>
              </a:rPr>
              <a:t>Late I</a:t>
            </a:r>
            <a:endParaRPr sz="614">
              <a:latin typeface="Arial"/>
              <a:cs typeface="Arial"/>
            </a:endParaRPr>
          </a:p>
        </p:txBody>
      </p:sp>
      <p:sp>
        <p:nvSpPr>
          <p:cNvPr id="144" name="text 1"/>
          <p:cNvSpPr txBox="1"/>
          <p:nvPr/>
        </p:nvSpPr>
        <p:spPr>
          <a:xfrm>
            <a:off x="3756466" y="5449355"/>
            <a:ext cx="498726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Mean ABSI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Mean Modified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45" name="text 1"/>
          <p:cNvSpPr txBox="1"/>
          <p:nvPr/>
        </p:nvSpPr>
        <p:spPr>
          <a:xfrm>
            <a:off x="4439012" y="5574124"/>
            <a:ext cx="141001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95.5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46" name="text 1"/>
          <p:cNvSpPr txBox="1"/>
          <p:nvPr/>
        </p:nvSpPr>
        <p:spPr>
          <a:xfrm>
            <a:off x="4841591" y="5574124"/>
            <a:ext cx="141001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98.4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47" name="text 1"/>
          <p:cNvSpPr txBox="1"/>
          <p:nvPr/>
        </p:nvSpPr>
        <p:spPr>
          <a:xfrm>
            <a:off x="5295970" y="5574124"/>
            <a:ext cx="181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104.6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48" name="text 1"/>
          <p:cNvSpPr txBox="1"/>
          <p:nvPr/>
        </p:nvSpPr>
        <p:spPr>
          <a:xfrm>
            <a:off x="5799629" y="5574124"/>
            <a:ext cx="12138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109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49" name="text 1"/>
          <p:cNvSpPr txBox="1"/>
          <p:nvPr/>
        </p:nvSpPr>
        <p:spPr>
          <a:xfrm>
            <a:off x="3756466" y="5792471"/>
            <a:ext cx="447045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Mean days to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tracheostomy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0" name="text 1"/>
          <p:cNvSpPr txBox="1"/>
          <p:nvPr/>
        </p:nvSpPr>
        <p:spPr>
          <a:xfrm>
            <a:off x="4705598" y="5792471"/>
            <a:ext cx="8092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11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1" name="text 1"/>
          <p:cNvSpPr txBox="1"/>
          <p:nvPr/>
        </p:nvSpPr>
        <p:spPr>
          <a:xfrm>
            <a:off x="5582323" y="5792471"/>
            <a:ext cx="8092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12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2" name="text 1"/>
          <p:cNvSpPr txBox="1"/>
          <p:nvPr/>
        </p:nvSpPr>
        <p:spPr>
          <a:xfrm>
            <a:off x="3756466" y="6010818"/>
            <a:ext cx="561179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Incidence of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Tracheal Stenosis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3" name="text 1"/>
          <p:cNvSpPr txBox="1"/>
          <p:nvPr/>
        </p:nvSpPr>
        <p:spPr>
          <a:xfrm>
            <a:off x="4488291" y="6010818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1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4" name="text 1"/>
          <p:cNvSpPr txBox="1"/>
          <p:nvPr/>
        </p:nvSpPr>
        <p:spPr>
          <a:xfrm>
            <a:off x="4890871" y="6010818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2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5372868" y="6010818"/>
            <a:ext cx="2443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-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6" name="text 1"/>
          <p:cNvSpPr txBox="1"/>
          <p:nvPr/>
        </p:nvSpPr>
        <p:spPr>
          <a:xfrm>
            <a:off x="5847013" y="6010818"/>
            <a:ext cx="2443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-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7" name="text 1"/>
          <p:cNvSpPr txBox="1"/>
          <p:nvPr/>
        </p:nvSpPr>
        <p:spPr>
          <a:xfrm>
            <a:off x="3756467" y="6229166"/>
            <a:ext cx="549959" cy="1890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Incidence of VAP</a:t>
            </a:r>
            <a:endParaRPr sz="614">
              <a:latin typeface="Calibri"/>
              <a:cs typeface="Calibri"/>
            </a:endParaRPr>
          </a:p>
          <a:p>
            <a:r>
              <a:rPr sz="614" spc="3" dirty="0">
                <a:latin typeface="Calibri"/>
                <a:cs typeface="Calibri"/>
              </a:rPr>
              <a:t>P-value of VAP in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4488291" y="6229166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2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59" name="text 1"/>
          <p:cNvSpPr txBox="1"/>
          <p:nvPr/>
        </p:nvSpPr>
        <p:spPr>
          <a:xfrm>
            <a:off x="4890871" y="6229166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7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5365016" y="6229166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2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5839161" y="6229166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3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3756466" y="6540050"/>
            <a:ext cx="397353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intervention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3" name="text 1"/>
          <p:cNvSpPr txBox="1"/>
          <p:nvPr/>
        </p:nvSpPr>
        <p:spPr>
          <a:xfrm>
            <a:off x="4656318" y="6353935"/>
            <a:ext cx="181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0.036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5552809" y="6353935"/>
            <a:ext cx="141001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0.08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3756466" y="6665859"/>
            <a:ext cx="300019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Mortality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4725364" y="6665859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4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167" name="text 1"/>
          <p:cNvSpPr txBox="1"/>
          <p:nvPr/>
        </p:nvSpPr>
        <p:spPr>
          <a:xfrm>
            <a:off x="5602088" y="6665859"/>
            <a:ext cx="40460" cy="945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14" spc="3" dirty="0">
                <a:latin typeface="Calibri"/>
                <a:cs typeface="Calibri"/>
              </a:rPr>
              <a:t>4</a:t>
            </a:r>
            <a:endParaRPr sz="614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987268" y="4280666"/>
            <a:ext cx="1042443" cy="694028"/>
          </a:xfrm>
          <a:custGeom>
            <a:avLst/>
            <a:gdLst/>
            <a:ahLst/>
            <a:cxnLst/>
            <a:rect l="l" t="t" r="r" b="b"/>
            <a:pathLst>
              <a:path w="3055901" h="2034530">
                <a:moveTo>
                  <a:pt x="0" y="0"/>
                </a:moveTo>
                <a:lnTo>
                  <a:pt x="3055901" y="0"/>
                </a:lnTo>
                <a:lnTo>
                  <a:pt x="3055901" y="2034530"/>
                </a:lnTo>
                <a:lnTo>
                  <a:pt x="0" y="2034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614"/>
          </a:p>
        </p:txBody>
      </p:sp>
      <p:sp>
        <p:nvSpPr>
          <p:cNvPr id="168" name="text 1"/>
          <p:cNvSpPr txBox="1"/>
          <p:nvPr/>
        </p:nvSpPr>
        <p:spPr>
          <a:xfrm>
            <a:off x="6027125" y="4300850"/>
            <a:ext cx="277576" cy="7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12" b="1" spc="3" dirty="0">
                <a:latin typeface="Arial"/>
                <a:cs typeface="Arial"/>
              </a:rPr>
              <a:t>Mortality</a:t>
            </a:r>
            <a:endParaRPr sz="512">
              <a:latin typeface="Arial"/>
              <a:cs typeface="Arial"/>
            </a:endParaRPr>
          </a:p>
        </p:txBody>
      </p:sp>
      <p:sp>
        <p:nvSpPr>
          <p:cNvPr id="169" name="text 1"/>
          <p:cNvSpPr txBox="1"/>
          <p:nvPr/>
        </p:nvSpPr>
        <p:spPr>
          <a:xfrm>
            <a:off x="6027125" y="4474726"/>
            <a:ext cx="888000" cy="251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6" spc="3" dirty="0">
                <a:latin typeface="Arial"/>
                <a:cs typeface="Arial"/>
              </a:rPr>
              <a:t>modified Baux score were</a:t>
            </a:r>
            <a:endParaRPr sz="546">
              <a:latin typeface="Arial"/>
              <a:cs typeface="Arial"/>
            </a:endParaRPr>
          </a:p>
          <a:p>
            <a:r>
              <a:rPr sz="546" spc="3" dirty="0">
                <a:latin typeface="Arial"/>
                <a:cs typeface="Arial"/>
              </a:rPr>
              <a:t>associated with the mortality</a:t>
            </a:r>
            <a:endParaRPr sz="546">
              <a:latin typeface="Arial"/>
              <a:cs typeface="Arial"/>
            </a:endParaRPr>
          </a:p>
          <a:p>
            <a:r>
              <a:rPr sz="546" spc="3" dirty="0">
                <a:latin typeface="Arial"/>
                <a:cs typeface="Arial"/>
              </a:rPr>
              <a:t>subgroup compared to the</a:t>
            </a:r>
            <a:endParaRPr sz="546">
              <a:latin typeface="Arial"/>
              <a:cs typeface="Arial"/>
            </a:endParaRPr>
          </a:p>
        </p:txBody>
      </p:sp>
      <p:sp>
        <p:nvSpPr>
          <p:cNvPr id="170" name="text 1"/>
          <p:cNvSpPr txBox="1"/>
          <p:nvPr/>
        </p:nvSpPr>
        <p:spPr>
          <a:xfrm>
            <a:off x="6027125" y="4808485"/>
            <a:ext cx="929678" cy="1679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46" spc="3" dirty="0">
                <a:latin typeface="Arial"/>
                <a:cs typeface="Arial"/>
              </a:rPr>
              <a:t>Supporting the predictive</a:t>
            </a:r>
            <a:endParaRPr sz="546">
              <a:latin typeface="Arial"/>
              <a:cs typeface="Arial"/>
            </a:endParaRPr>
          </a:p>
          <a:p>
            <a:r>
              <a:rPr sz="546" spc="3" dirty="0">
                <a:latin typeface="Arial"/>
                <a:cs typeface="Arial"/>
              </a:rPr>
              <a:t>value of both scoring systems</a:t>
            </a:r>
            <a:endParaRPr sz="546">
              <a:latin typeface="Arial"/>
              <a:cs typeface="Arial"/>
            </a:endParaRPr>
          </a:p>
        </p:txBody>
      </p:sp>
      <p:sp>
        <p:nvSpPr>
          <p:cNvPr id="171" name="text 1"/>
          <p:cNvSpPr txBox="1"/>
          <p:nvPr/>
        </p:nvSpPr>
        <p:spPr>
          <a:xfrm>
            <a:off x="6174722" y="6636772"/>
            <a:ext cx="612604" cy="929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297" spc="3" dirty="0">
                <a:latin typeface="Arial"/>
                <a:cs typeface="Arial"/>
              </a:rPr>
              <a:t>Figure 2: Breakdown of Findings by</a:t>
            </a:r>
            <a:endParaRPr sz="273">
              <a:latin typeface="Arial"/>
              <a:cs typeface="Arial"/>
            </a:endParaRPr>
          </a:p>
          <a:p>
            <a:r>
              <a:rPr sz="307" spc="3" dirty="0">
                <a:latin typeface="Arial"/>
                <a:cs typeface="Arial"/>
              </a:rPr>
              <a:t>subgroup</a:t>
            </a:r>
            <a:endParaRPr sz="307">
              <a:latin typeface="Arial"/>
              <a:cs typeface="Arial"/>
            </a:endParaRPr>
          </a:p>
        </p:txBody>
      </p:sp>
      <p:sp>
        <p:nvSpPr>
          <p:cNvPr id="172" name="text 1"/>
          <p:cNvSpPr txBox="1"/>
          <p:nvPr/>
        </p:nvSpPr>
        <p:spPr>
          <a:xfrm>
            <a:off x="4315157" y="4201121"/>
            <a:ext cx="1138004" cy="529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44" spc="3" dirty="0">
                <a:latin typeface="Arial"/>
                <a:cs typeface="Arial"/>
              </a:rPr>
              <a:t>Figure 1: Characteristics  of Mortality subgroup vs Cohort</a:t>
            </a:r>
            <a:endParaRPr sz="34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0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"/>
          <p:cNvSpPr/>
          <p:nvPr/>
        </p:nvSpPr>
        <p:spPr>
          <a:xfrm>
            <a:off x="0" y="0"/>
            <a:ext cx="12192000" cy="6855968"/>
          </a:xfrm>
          <a:custGeom>
            <a:avLst/>
            <a:gdLst/>
            <a:ahLst/>
            <a:cxnLst/>
            <a:rect l="l" t="t" r="r" b="b"/>
            <a:pathLst>
              <a:path w="9144000" h="5141976">
                <a:moveTo>
                  <a:pt x="0" y="0"/>
                </a:moveTo>
                <a:lnTo>
                  <a:pt x="9144000" y="0"/>
                </a:lnTo>
                <a:lnTo>
                  <a:pt x="9144000" y="5141976"/>
                </a:lnTo>
                <a:lnTo>
                  <a:pt x="0" y="514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" name="text 1"/>
          <p:cNvSpPr txBox="1"/>
          <p:nvPr/>
        </p:nvSpPr>
        <p:spPr>
          <a:xfrm>
            <a:off x="5351644" y="6549988"/>
            <a:ext cx="1556260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b="1" spc="13" dirty="0">
                <a:solidFill>
                  <a:srgbClr val="303334"/>
                </a:solidFill>
                <a:latin typeface="Arial"/>
                <a:cs typeface="Arial"/>
              </a:rPr>
              <a:t>Copyright © 2024 Sean A. Celli | scelli@tcd.ie</a:t>
            </a:r>
            <a:endParaRPr sz="5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19546" y="6602028"/>
            <a:ext cx="423333" cy="16933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0" y="12700"/>
                </a:moveTo>
                <a:lnTo>
                  <a:pt x="317500" y="12700"/>
                </a:lnTo>
                <a:lnTo>
                  <a:pt x="3175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03334"/>
          </a:solid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" name="text 1"/>
          <p:cNvSpPr txBox="1"/>
          <p:nvPr/>
        </p:nvSpPr>
        <p:spPr>
          <a:xfrm>
            <a:off x="624418" y="1732381"/>
            <a:ext cx="624138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S. Celli  , KMA. Rahman  , E. Finnegan  , H. Alsubaie  , J. Hintze  , I. O'Riordan  , J. Kinsella  , P. Lennon  , C. Timon  , C. Fitzgerald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48267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731434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402417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045883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562350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222750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809067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395383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5928783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6627283" y="172658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24418" y="1844445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</a:t>
            </a:r>
            <a:endParaRPr sz="533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624418" y="2255782"/>
            <a:ext cx="95160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solidFill>
                  <a:srgbClr val="212529"/>
                </a:solidFill>
                <a:latin typeface="Arial"/>
                <a:cs typeface="Arial"/>
              </a:rPr>
              <a:t>Background &amp; Aim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24417" y="2528926"/>
            <a:ext cx="253454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Solitary fibrous tumours (SFT) are rare. They have an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624418" y="2663038"/>
            <a:ext cx="254736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incidence rate of 1 per 1,000,000 per year with 6-18%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24418" y="2801213"/>
            <a:ext cx="169828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arising in the head and neck region.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2353140" y="2791357"/>
            <a:ext cx="101182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1,2</a:t>
            </a:r>
            <a:endParaRPr sz="533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2448391" y="2801214"/>
            <a:ext cx="62113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 We describe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624418" y="2935326"/>
            <a:ext cx="253928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the largest reported SFT in the parapharyngeal space</a:t>
            </a:r>
            <a:endParaRPr sz="800">
              <a:latin typeface="Arial"/>
              <a:cs typeface="Arial"/>
            </a:endParaRPr>
          </a:p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based on a literature review of this pathology.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624417" y="3324614"/>
            <a:ext cx="57772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solidFill>
                  <a:srgbClr val="303334"/>
                </a:solidFill>
                <a:latin typeface="Arial"/>
                <a:cs typeface="Arial"/>
              </a:rPr>
              <a:t>Case Study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624418" y="3597758"/>
            <a:ext cx="249446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We performed a retrospective chart review of a forty-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624417" y="3731870"/>
            <a:ext cx="242694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eight year old gentleman who presented with a four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624418" y="3865982"/>
            <a:ext cx="244932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month history of globus pharyngeus, dysphonia and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624418" y="4004158"/>
            <a:ext cx="243534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unilateral   nasal   obstruction.   No   complaints   of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624418" y="4138270"/>
            <a:ext cx="184255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dysphagia or odynophagia were noted.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624418" y="4410558"/>
            <a:ext cx="7059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949708" y="4410558"/>
            <a:ext cx="104983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transoral-transcervical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2212679" y="4410558"/>
            <a:ext cx="44454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approach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2897717" y="4410558"/>
            <a:ext cx="18941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624417" y="4544670"/>
            <a:ext cx="247343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mandibulotomy was undertaken for surgical excision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624418" y="4678782"/>
            <a:ext cx="243355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of  the  tumour.  The  patient  recovered  well  post-</a:t>
            </a:r>
            <a:endParaRPr sz="800">
              <a:latin typeface="Arial"/>
              <a:cs typeface="Arial"/>
            </a:endParaRPr>
          </a:p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operatively  with  optimal  cosmesis  and  functional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624417" y="4934814"/>
            <a:ext cx="161634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outcome at three month follow-up.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624418" y="5202182"/>
            <a:ext cx="57291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solidFill>
                  <a:srgbClr val="303334"/>
                </a:solidFill>
                <a:latin typeface="Arial"/>
                <a:cs typeface="Arial"/>
              </a:rPr>
              <a:t>References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624418" y="5469535"/>
            <a:ext cx="2577565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1 Martin-Broto J, Mondaza-Hernandez JL, Moura DS, Hindi N. A Comprehensive</a:t>
            </a:r>
            <a:endParaRPr sz="533">
              <a:latin typeface="Arial"/>
              <a:cs typeface="Arial"/>
            </a:endParaRPr>
          </a:p>
        </p:txBody>
      </p:sp>
      <p:sp>
        <p:nvSpPr>
          <p:cNvPr id="46" name="text 1"/>
          <p:cNvSpPr txBox="1"/>
          <p:nvPr/>
        </p:nvSpPr>
        <p:spPr>
          <a:xfrm>
            <a:off x="624418" y="5554877"/>
            <a:ext cx="2420343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Review on Solitary Fibrous Tumor: New Insights for New Horizons. Cancers</a:t>
            </a:r>
            <a:endParaRPr sz="533">
              <a:latin typeface="Arial"/>
              <a:cs typeface="Arial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624418" y="5656477"/>
            <a:ext cx="1161280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(Basel). 2021 Jun 10; 13 (12): 2913.</a:t>
            </a:r>
            <a:endParaRPr sz="533">
              <a:latin typeface="Arial"/>
              <a:cs typeface="Arial"/>
            </a:endParaRPr>
          </a:p>
        </p:txBody>
      </p:sp>
      <p:sp>
        <p:nvSpPr>
          <p:cNvPr id="48" name="text 1"/>
          <p:cNvSpPr txBox="1"/>
          <p:nvPr/>
        </p:nvSpPr>
        <p:spPr>
          <a:xfrm>
            <a:off x="624418" y="5875935"/>
            <a:ext cx="2527936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2. Stanisce L, Ahmad N, Levin K, Deckard N, Enriquez M, Brody J, Koshkareva</a:t>
            </a:r>
            <a:endParaRPr sz="533">
              <a:latin typeface="Arial"/>
              <a:cs typeface="Arial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624418" y="5961277"/>
            <a:ext cx="2397964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Y. Solitary fibrous tumors in the head and neck: comprehensive review and</a:t>
            </a:r>
            <a:endParaRPr sz="533">
              <a:latin typeface="Arial"/>
              <a:cs typeface="Arial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624417" y="6042557"/>
            <a:ext cx="1843710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analysis. Head and Neck Pathology. 2020 Jun;14:516-24.</a:t>
            </a:r>
            <a:endParaRPr sz="533">
              <a:latin typeface="Arial"/>
              <a:cs typeface="Arial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624417" y="6282335"/>
            <a:ext cx="2595390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3. Laxague F, Duncan NS, Jurado MG, Bilbao ÉR, Mezzadri NA, Vila JM. Solitary</a:t>
            </a:r>
            <a:endParaRPr sz="533">
              <a:latin typeface="Arial"/>
              <a:cs typeface="Arial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624418" y="6367677"/>
            <a:ext cx="2561727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Fibrous Tumor of the Parapharyngeal Space: Report of 2 cases and a Literature</a:t>
            </a:r>
            <a:endParaRPr sz="533">
              <a:latin typeface="Arial"/>
              <a:cs typeface="Arial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624417" y="6448957"/>
            <a:ext cx="255326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303334"/>
                </a:solidFill>
                <a:latin typeface="Arial"/>
                <a:cs typeface="Arial"/>
              </a:rPr>
              <a:t>Review.</a:t>
            </a:r>
            <a:endParaRPr sz="533">
              <a:latin typeface="Arial"/>
              <a:cs typeface="Arial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629889" y="1501647"/>
            <a:ext cx="6377708" cy="1642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67" b="1" spc="13" dirty="0">
                <a:latin typeface="Arial"/>
                <a:cs typeface="Arial"/>
              </a:rPr>
              <a:t>Massive Parapharyngeal Solitary Fibrous Tumour – Surgical Management and Literature Review</a:t>
            </a:r>
            <a:endParaRPr sz="1067">
              <a:latin typeface="Arial"/>
              <a:cs typeface="Arial"/>
            </a:endParaRPr>
          </a:p>
        </p:txBody>
      </p:sp>
      <p:sp>
        <p:nvSpPr>
          <p:cNvPr id="55" name="text 1"/>
          <p:cNvSpPr txBox="1"/>
          <p:nvPr/>
        </p:nvSpPr>
        <p:spPr>
          <a:xfrm>
            <a:off x="3400377" y="2255782"/>
            <a:ext cx="51193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latin typeface="Arial"/>
                <a:cs typeface="Arial"/>
              </a:rPr>
              <a:t>Radiology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text 1"/>
          <p:cNvSpPr txBox="1"/>
          <p:nvPr/>
        </p:nvSpPr>
        <p:spPr>
          <a:xfrm>
            <a:off x="3400377" y="2528926"/>
            <a:ext cx="248471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Preoperative  Head  and  Neck  MRI  revealed  an  8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3400376" y="2663038"/>
            <a:ext cx="248952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centimetre,  heterogeneous  right-sided  submucosal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text 1"/>
          <p:cNvSpPr txBox="1"/>
          <p:nvPr/>
        </p:nvSpPr>
        <p:spPr>
          <a:xfrm>
            <a:off x="3400376" y="2801214"/>
            <a:ext cx="244156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soft tissue lesion extending from the posterior nasal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text 1"/>
          <p:cNvSpPr txBox="1"/>
          <p:nvPr/>
        </p:nvSpPr>
        <p:spPr>
          <a:xfrm>
            <a:off x="3400377" y="2935326"/>
            <a:ext cx="256493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space  to  the  level  of  the  epiglottis.  The  lesion</a:t>
            </a:r>
            <a:endParaRPr sz="800">
              <a:latin typeface="Arial"/>
              <a:cs typeface="Arial"/>
            </a:endParaRPr>
          </a:p>
          <a:p>
            <a:r>
              <a:rPr sz="800" spc="13" dirty="0">
                <a:latin typeface="Arial"/>
                <a:cs typeface="Arial"/>
              </a:rPr>
              <a:t>extended cranially towards foramen ovale. No obvious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text 1"/>
          <p:cNvSpPr txBox="1"/>
          <p:nvPr/>
        </p:nvSpPr>
        <p:spPr>
          <a:xfrm>
            <a:off x="3400377" y="3187294"/>
            <a:ext cx="24477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expansion was noted. Some fat remained within 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text 1"/>
          <p:cNvSpPr txBox="1"/>
          <p:nvPr/>
        </p:nvSpPr>
        <p:spPr>
          <a:xfrm>
            <a:off x="3400377" y="3325470"/>
            <a:ext cx="234179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right parapharyngeal space, and the pharynx was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3400377" y="3459582"/>
            <a:ext cx="239815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narrowed. Per radiology, it was suggested that this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3400377" y="3593693"/>
            <a:ext cx="27930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lesion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text 1"/>
          <p:cNvSpPr txBox="1"/>
          <p:nvPr/>
        </p:nvSpPr>
        <p:spPr>
          <a:xfrm>
            <a:off x="3726343" y="3593693"/>
            <a:ext cx="26642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arose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text 1"/>
          <p:cNvSpPr txBox="1"/>
          <p:nvPr/>
        </p:nvSpPr>
        <p:spPr>
          <a:xfrm>
            <a:off x="4039609" y="3593693"/>
            <a:ext cx="36279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anterior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text 1"/>
          <p:cNvSpPr txBox="1"/>
          <p:nvPr/>
        </p:nvSpPr>
        <p:spPr>
          <a:xfrm>
            <a:off x="4443892" y="3593693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text 1"/>
          <p:cNvSpPr txBox="1"/>
          <p:nvPr/>
        </p:nvSpPr>
        <p:spPr>
          <a:xfrm>
            <a:off x="4585710" y="3593693"/>
            <a:ext cx="14927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4784677" y="3593693"/>
            <a:ext cx="74148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parapharyngeal</a:t>
            </a:r>
            <a:endParaRPr sz="800">
              <a:latin typeface="Arial"/>
              <a:cs typeface="Arial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5555143" y="3593693"/>
            <a:ext cx="28405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space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5828193" y="3593693"/>
            <a:ext cx="305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3400376" y="3731870"/>
            <a:ext cx="246105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The   right   medial   pterygoid   was   not   identified</a:t>
            </a:r>
            <a:endParaRPr sz="800">
              <a:latin typeface="Arial"/>
              <a:cs typeface="Arial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3400377" y="3865982"/>
            <a:ext cx="52328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separately.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3400377" y="4137414"/>
            <a:ext cx="121655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latin typeface="Arial"/>
                <a:cs typeface="Arial"/>
              </a:rPr>
              <a:t>Postoperative Histology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3400377" y="4272382"/>
            <a:ext cx="240136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latin typeface="Arial"/>
                <a:cs typeface="Arial"/>
              </a:rPr>
              <a:t>9.5 x 4.5 x 6.0 centimetre Solitary Fibrous Tumour.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6192226" y="2259846"/>
            <a:ext cx="38356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solidFill>
                  <a:srgbClr val="303334"/>
                </a:solidFill>
                <a:latin typeface="Arial"/>
                <a:cs typeface="Arial"/>
              </a:rPr>
              <a:t>Results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6192226" y="2516733"/>
            <a:ext cx="15722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We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6422689" y="2516733"/>
            <a:ext cx="40927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provided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6894451" y="2516733"/>
            <a:ext cx="5937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7029663" y="2516733"/>
            <a:ext cx="37561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detailed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7467475" y="2516733"/>
            <a:ext cx="32111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clinical</a:t>
            </a:r>
            <a:endParaRPr sz="800">
              <a:latin typeface="Arial"/>
              <a:cs typeface="Arial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7854486" y="2516733"/>
            <a:ext cx="41889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overview</a:t>
            </a:r>
            <a:endParaRPr sz="800">
              <a:latin typeface="Arial"/>
              <a:cs typeface="Arial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8336747" y="2516733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83" name="text 1"/>
          <p:cNvSpPr txBox="1"/>
          <p:nvPr/>
        </p:nvSpPr>
        <p:spPr>
          <a:xfrm>
            <a:off x="8499393" y="2516733"/>
            <a:ext cx="15408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pre</a:t>
            </a:r>
            <a:endParaRPr sz="800">
              <a:latin typeface="Arial"/>
              <a:cs typeface="Arial"/>
            </a:endParaRPr>
          </a:p>
        </p:txBody>
      </p:sp>
      <p:sp>
        <p:nvSpPr>
          <p:cNvPr id="84" name="text 1"/>
          <p:cNvSpPr txBox="1"/>
          <p:nvPr/>
        </p:nvSpPr>
        <p:spPr>
          <a:xfrm>
            <a:off x="6192226" y="2752446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</p:txBody>
      </p:sp>
      <p:sp>
        <p:nvSpPr>
          <p:cNvPr id="85" name="text 1"/>
          <p:cNvSpPr txBox="1"/>
          <p:nvPr/>
        </p:nvSpPr>
        <p:spPr>
          <a:xfrm>
            <a:off x="6334380" y="2752446"/>
            <a:ext cx="31624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outline</a:t>
            </a:r>
            <a:endParaRPr sz="800">
              <a:latin typeface="Arial"/>
              <a:cs typeface="Arial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6694553" y="2752446"/>
            <a:ext cx="36760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surgical</a:t>
            </a:r>
            <a:endParaRPr sz="800">
              <a:latin typeface="Arial"/>
              <a:cs typeface="Arial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7105524" y="2752446"/>
            <a:ext cx="40447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planning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88" name="text 1"/>
          <p:cNvSpPr txBox="1"/>
          <p:nvPr/>
        </p:nvSpPr>
        <p:spPr>
          <a:xfrm>
            <a:off x="7552480" y="2752446"/>
            <a:ext cx="17812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</p:txBody>
      </p:sp>
      <p:sp>
        <p:nvSpPr>
          <p:cNvPr id="89" name="text 1"/>
          <p:cNvSpPr txBox="1"/>
          <p:nvPr/>
        </p:nvSpPr>
        <p:spPr>
          <a:xfrm>
            <a:off x="7781334" y="2752446"/>
            <a:ext cx="46384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technique</a:t>
            </a:r>
            <a:endParaRPr sz="800">
              <a:latin typeface="Arial"/>
              <a:cs typeface="Arial"/>
            </a:endParaRPr>
          </a:p>
        </p:txBody>
      </p:sp>
      <p:sp>
        <p:nvSpPr>
          <p:cNvPr id="90" name="text 1"/>
          <p:cNvSpPr txBox="1"/>
          <p:nvPr/>
        </p:nvSpPr>
        <p:spPr>
          <a:xfrm>
            <a:off x="8283238" y="2752446"/>
            <a:ext cx="23108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used</a:t>
            </a:r>
            <a:endParaRPr sz="800">
              <a:latin typeface="Arial"/>
              <a:cs typeface="Arial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8562892" y="2752446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</p:txBody>
      </p:sp>
      <p:sp>
        <p:nvSpPr>
          <p:cNvPr id="92" name="text 1"/>
          <p:cNvSpPr txBox="1"/>
          <p:nvPr/>
        </p:nvSpPr>
        <p:spPr>
          <a:xfrm>
            <a:off x="6192225" y="2992222"/>
            <a:ext cx="243836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tumour. The patient did not exhibit any functional or</a:t>
            </a:r>
            <a:endParaRPr sz="800">
              <a:latin typeface="Arial"/>
              <a:cs typeface="Arial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6192226" y="3126334"/>
            <a:ext cx="246862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neurological  deficits  post  excision.  He  underwent</a:t>
            </a:r>
            <a:endParaRPr sz="800">
              <a:latin typeface="Arial"/>
              <a:cs typeface="Arial"/>
            </a:endParaRPr>
          </a:p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adjuvant radiotherapy treatment. There has been no</a:t>
            </a:r>
            <a:endParaRPr sz="800">
              <a:latin typeface="Arial"/>
              <a:cs typeface="Arial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6785992" y="3362046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7053793" y="3362046"/>
            <a:ext cx="50879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recurrence</a:t>
            </a:r>
            <a:endParaRPr sz="800">
              <a:latin typeface="Arial"/>
              <a:cs typeface="Arial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7725792" y="3362046"/>
            <a:ext cx="9470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or</a:t>
            </a:r>
            <a:endParaRPr sz="800">
              <a:latin typeface="Arial"/>
              <a:cs typeface="Arial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7999860" y="3362046"/>
            <a:ext cx="67736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post-operative</a:t>
            </a:r>
            <a:endParaRPr sz="800">
              <a:latin typeface="Arial"/>
              <a:cs typeface="Arial"/>
            </a:endParaRPr>
          </a:p>
        </p:txBody>
      </p:sp>
      <p:sp>
        <p:nvSpPr>
          <p:cNvPr id="98" name="text 1"/>
          <p:cNvSpPr txBox="1"/>
          <p:nvPr/>
        </p:nvSpPr>
        <p:spPr>
          <a:xfrm>
            <a:off x="7151075" y="3479902"/>
            <a:ext cx="305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99" name="text 1"/>
          <p:cNvSpPr txBox="1"/>
          <p:nvPr/>
        </p:nvSpPr>
        <p:spPr>
          <a:xfrm>
            <a:off x="6192226" y="3735934"/>
            <a:ext cx="235789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Literature review of reported cases using PubMed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text 1"/>
          <p:cNvSpPr txBox="1"/>
          <p:nvPr/>
        </p:nvSpPr>
        <p:spPr>
          <a:xfrm>
            <a:off x="6752720" y="3853790"/>
            <a:ext cx="19582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only</a:t>
            </a:r>
            <a:endParaRPr sz="800">
              <a:latin typeface="Arial"/>
              <a:cs typeface="Arial"/>
            </a:endParaRPr>
          </a:p>
        </p:txBody>
      </p:sp>
      <p:sp>
        <p:nvSpPr>
          <p:cNvPr id="101" name="text 1"/>
          <p:cNvSpPr txBox="1"/>
          <p:nvPr/>
        </p:nvSpPr>
        <p:spPr>
          <a:xfrm>
            <a:off x="6983096" y="3853790"/>
            <a:ext cx="24397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three</a:t>
            </a:r>
            <a:endParaRPr sz="800">
              <a:latin typeface="Arial"/>
              <a:cs typeface="Arial"/>
            </a:endParaRPr>
          </a:p>
        </p:txBody>
      </p:sp>
      <p:sp>
        <p:nvSpPr>
          <p:cNvPr id="102" name="text 1"/>
          <p:cNvSpPr txBox="1"/>
          <p:nvPr/>
        </p:nvSpPr>
        <p:spPr>
          <a:xfrm>
            <a:off x="7257924" y="3853790"/>
            <a:ext cx="24397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other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03" name="text 1"/>
          <p:cNvSpPr txBox="1"/>
          <p:nvPr/>
        </p:nvSpPr>
        <p:spPr>
          <a:xfrm>
            <a:off x="7532753" y="3853790"/>
            <a:ext cx="45743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published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04" name="text 1"/>
          <p:cNvSpPr txBox="1"/>
          <p:nvPr/>
        </p:nvSpPr>
        <p:spPr>
          <a:xfrm>
            <a:off x="8015013" y="3853790"/>
            <a:ext cx="27764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cases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05" name="text 1"/>
          <p:cNvSpPr txBox="1"/>
          <p:nvPr/>
        </p:nvSpPr>
        <p:spPr>
          <a:xfrm>
            <a:off x="8323708" y="3853790"/>
            <a:ext cx="33868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greater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06" name="text 1"/>
          <p:cNvSpPr txBox="1"/>
          <p:nvPr/>
        </p:nvSpPr>
        <p:spPr>
          <a:xfrm>
            <a:off x="6192226" y="4089502"/>
            <a:ext cx="247202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required mandibulotomy for surgical excision. At this</a:t>
            </a:r>
            <a:endParaRPr sz="800">
              <a:latin typeface="Arial"/>
              <a:cs typeface="Arial"/>
            </a:endParaRPr>
          </a:p>
        </p:txBody>
      </p:sp>
      <p:sp>
        <p:nvSpPr>
          <p:cNvPr id="107" name="text 1"/>
          <p:cNvSpPr txBox="1"/>
          <p:nvPr/>
        </p:nvSpPr>
        <p:spPr>
          <a:xfrm>
            <a:off x="8292637" y="4083709"/>
            <a:ext cx="40139" cy="820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3" spc="13" dirty="0">
                <a:solidFill>
                  <a:srgbClr val="212529"/>
                </a:solidFill>
                <a:latin typeface="Arial"/>
                <a:cs typeface="Arial"/>
              </a:rPr>
              <a:t>3</a:t>
            </a:r>
            <a:endParaRPr sz="533">
              <a:latin typeface="Arial"/>
              <a:cs typeface="Arial"/>
            </a:endParaRPr>
          </a:p>
        </p:txBody>
      </p:sp>
      <p:sp>
        <p:nvSpPr>
          <p:cNvPr id="108" name="text 1"/>
          <p:cNvSpPr txBox="1"/>
          <p:nvPr/>
        </p:nvSpPr>
        <p:spPr>
          <a:xfrm>
            <a:off x="6192225" y="4211422"/>
            <a:ext cx="251209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time,  however,  no  published  cases  exceeded  this</a:t>
            </a:r>
            <a:endParaRPr sz="800">
              <a:latin typeface="Arial"/>
              <a:cs typeface="Arial"/>
            </a:endParaRPr>
          </a:p>
        </p:txBody>
      </p:sp>
      <p:sp>
        <p:nvSpPr>
          <p:cNvPr id="109" name="text 1"/>
          <p:cNvSpPr txBox="1"/>
          <p:nvPr/>
        </p:nvSpPr>
        <p:spPr>
          <a:xfrm>
            <a:off x="6192226" y="4345534"/>
            <a:ext cx="135953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patient’s tumour dimensions.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0" name="text 1"/>
          <p:cNvSpPr txBox="1"/>
          <p:nvPr/>
        </p:nvSpPr>
        <p:spPr>
          <a:xfrm>
            <a:off x="8984075" y="2255782"/>
            <a:ext cx="63549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solidFill>
                  <a:srgbClr val="303334"/>
                </a:solidFill>
                <a:latin typeface="Arial"/>
                <a:cs typeface="Arial"/>
              </a:rPr>
              <a:t>Conclusions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1" name="text 1"/>
          <p:cNvSpPr txBox="1"/>
          <p:nvPr/>
        </p:nvSpPr>
        <p:spPr>
          <a:xfrm>
            <a:off x="8984075" y="2528926"/>
            <a:ext cx="245432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SFT  are  rare  neoplasms  of  the  head  and  neck,</a:t>
            </a:r>
            <a:endParaRPr sz="800">
              <a:latin typeface="Arial"/>
              <a:cs typeface="Arial"/>
            </a:endParaRPr>
          </a:p>
        </p:txBody>
      </p:sp>
      <p:sp>
        <p:nvSpPr>
          <p:cNvPr id="112" name="text 1"/>
          <p:cNvSpPr txBox="1"/>
          <p:nvPr/>
        </p:nvSpPr>
        <p:spPr>
          <a:xfrm>
            <a:off x="8984076" y="2663038"/>
            <a:ext cx="247522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particularly in the parapharyngeal space. Given their</a:t>
            </a:r>
            <a:endParaRPr sz="800">
              <a:latin typeface="Arial"/>
              <a:cs typeface="Arial"/>
            </a:endParaRPr>
          </a:p>
        </p:txBody>
      </p:sp>
      <p:sp>
        <p:nvSpPr>
          <p:cNvPr id="113" name="text 1"/>
          <p:cNvSpPr txBox="1"/>
          <p:nvPr/>
        </p:nvSpPr>
        <p:spPr>
          <a:xfrm>
            <a:off x="8984075" y="2801214"/>
            <a:ext cx="26815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rarity,</a:t>
            </a:r>
            <a:endParaRPr sz="800">
              <a:latin typeface="Arial"/>
              <a:cs typeface="Arial"/>
            </a:endParaRPr>
          </a:p>
        </p:txBody>
      </p:sp>
      <p:sp>
        <p:nvSpPr>
          <p:cNvPr id="114" name="text 1"/>
          <p:cNvSpPr txBox="1"/>
          <p:nvPr/>
        </p:nvSpPr>
        <p:spPr>
          <a:xfrm>
            <a:off x="9351359" y="2801214"/>
            <a:ext cx="91993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viable   differentials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5" name="text 1"/>
          <p:cNvSpPr txBox="1"/>
          <p:nvPr/>
        </p:nvSpPr>
        <p:spPr>
          <a:xfrm>
            <a:off x="10369475" y="2801214"/>
            <a:ext cx="33868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include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116" name="text 1"/>
          <p:cNvSpPr txBox="1"/>
          <p:nvPr/>
        </p:nvSpPr>
        <p:spPr>
          <a:xfrm>
            <a:off x="10808642" y="2801214"/>
            <a:ext cx="65473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schwannoma,</a:t>
            </a:r>
            <a:endParaRPr sz="800">
              <a:latin typeface="Arial"/>
              <a:cs typeface="Arial"/>
            </a:endParaRPr>
          </a:p>
        </p:txBody>
      </p:sp>
      <p:sp>
        <p:nvSpPr>
          <p:cNvPr id="117" name="text 1"/>
          <p:cNvSpPr txBox="1"/>
          <p:nvPr/>
        </p:nvSpPr>
        <p:spPr>
          <a:xfrm>
            <a:off x="8984075" y="2935326"/>
            <a:ext cx="65806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peritonsillar</a:t>
            </a:r>
            <a:endParaRPr sz="800">
              <a:latin typeface="Arial"/>
              <a:cs typeface="Arial"/>
            </a:endParaRPr>
          </a:p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neurofibroma.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8" name="text 1"/>
          <p:cNvSpPr txBox="1"/>
          <p:nvPr/>
        </p:nvSpPr>
        <p:spPr>
          <a:xfrm>
            <a:off x="9752424" y="2935326"/>
            <a:ext cx="42050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abscess,</a:t>
            </a:r>
            <a:endParaRPr sz="800">
              <a:latin typeface="Arial"/>
              <a:cs typeface="Arial"/>
            </a:endParaRPr>
          </a:p>
        </p:txBody>
      </p:sp>
      <p:sp>
        <p:nvSpPr>
          <p:cNvPr id="119" name="text 1"/>
          <p:cNvSpPr txBox="1"/>
          <p:nvPr/>
        </p:nvSpPr>
        <p:spPr>
          <a:xfrm>
            <a:off x="10398009" y="2935326"/>
            <a:ext cx="73507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paraganglioma,</a:t>
            </a:r>
            <a:endParaRPr sz="800">
              <a:latin typeface="Arial"/>
              <a:cs typeface="Arial"/>
            </a:endParaRPr>
          </a:p>
        </p:txBody>
      </p:sp>
      <p:sp>
        <p:nvSpPr>
          <p:cNvPr id="120" name="text 1"/>
          <p:cNvSpPr txBox="1"/>
          <p:nvPr/>
        </p:nvSpPr>
        <p:spPr>
          <a:xfrm>
            <a:off x="11348392" y="2935326"/>
            <a:ext cx="9470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21" name="text 1"/>
          <p:cNvSpPr txBox="1"/>
          <p:nvPr/>
        </p:nvSpPr>
        <p:spPr>
          <a:xfrm>
            <a:off x="8984075" y="3325470"/>
            <a:ext cx="236603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This patient was a self-employed builder without a</a:t>
            </a:r>
            <a:endParaRPr sz="800">
              <a:latin typeface="Arial"/>
              <a:cs typeface="Arial"/>
            </a:endParaRPr>
          </a:p>
        </p:txBody>
      </p:sp>
      <p:sp>
        <p:nvSpPr>
          <p:cNvPr id="122" name="text 1"/>
          <p:cNvSpPr txBox="1"/>
          <p:nvPr/>
        </p:nvSpPr>
        <p:spPr>
          <a:xfrm>
            <a:off x="8984075" y="3459582"/>
            <a:ext cx="31463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history</a:t>
            </a:r>
            <a:endParaRPr sz="800">
              <a:latin typeface="Arial"/>
              <a:cs typeface="Arial"/>
            </a:endParaRPr>
          </a:p>
        </p:txBody>
      </p:sp>
      <p:sp>
        <p:nvSpPr>
          <p:cNvPr id="123" name="text 1"/>
          <p:cNvSpPr txBox="1"/>
          <p:nvPr/>
        </p:nvSpPr>
        <p:spPr>
          <a:xfrm>
            <a:off x="9323758" y="3459582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124" name="text 1"/>
          <p:cNvSpPr txBox="1"/>
          <p:nvPr/>
        </p:nvSpPr>
        <p:spPr>
          <a:xfrm>
            <a:off x="9447541" y="3459582"/>
            <a:ext cx="37394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tobacco</a:t>
            </a:r>
            <a:endParaRPr sz="800">
              <a:latin typeface="Arial"/>
              <a:cs typeface="Arial"/>
            </a:endParaRPr>
          </a:p>
        </p:txBody>
      </p:sp>
      <p:sp>
        <p:nvSpPr>
          <p:cNvPr id="125" name="text 1"/>
          <p:cNvSpPr txBox="1"/>
          <p:nvPr/>
        </p:nvSpPr>
        <p:spPr>
          <a:xfrm>
            <a:off x="9844372" y="3459582"/>
            <a:ext cx="29046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abuse</a:t>
            </a:r>
            <a:endParaRPr sz="800">
              <a:latin typeface="Arial"/>
              <a:cs typeface="Arial"/>
            </a:endParaRPr>
          </a:p>
        </p:txBody>
      </p:sp>
      <p:sp>
        <p:nvSpPr>
          <p:cNvPr id="126" name="text 1"/>
          <p:cNvSpPr txBox="1"/>
          <p:nvPr/>
        </p:nvSpPr>
        <p:spPr>
          <a:xfrm>
            <a:off x="10162888" y="3459582"/>
            <a:ext cx="9470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27" name="text 1"/>
          <p:cNvSpPr txBox="1"/>
          <p:nvPr/>
        </p:nvSpPr>
        <p:spPr>
          <a:xfrm>
            <a:off x="10293106" y="3459582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128" name="text 1"/>
          <p:cNvSpPr txBox="1"/>
          <p:nvPr/>
        </p:nvSpPr>
        <p:spPr>
          <a:xfrm>
            <a:off x="10416974" y="3459582"/>
            <a:ext cx="330603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excess</a:t>
            </a:r>
            <a:endParaRPr sz="800">
              <a:latin typeface="Arial"/>
              <a:cs typeface="Arial"/>
            </a:endParaRPr>
          </a:p>
        </p:txBody>
      </p:sp>
      <p:sp>
        <p:nvSpPr>
          <p:cNvPr id="129" name="text 1"/>
          <p:cNvSpPr txBox="1"/>
          <p:nvPr/>
        </p:nvSpPr>
        <p:spPr>
          <a:xfrm>
            <a:off x="10773673" y="3459582"/>
            <a:ext cx="33868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alcohol</a:t>
            </a:r>
            <a:endParaRPr sz="800">
              <a:latin typeface="Arial"/>
              <a:cs typeface="Arial"/>
            </a:endParaRPr>
          </a:p>
        </p:txBody>
      </p:sp>
      <p:sp>
        <p:nvSpPr>
          <p:cNvPr id="130" name="text 1"/>
          <p:cNvSpPr txBox="1"/>
          <p:nvPr/>
        </p:nvSpPr>
        <p:spPr>
          <a:xfrm>
            <a:off x="11138842" y="3459582"/>
            <a:ext cx="31624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intake,</a:t>
            </a:r>
            <a:endParaRPr sz="800">
              <a:latin typeface="Arial"/>
              <a:cs typeface="Arial"/>
            </a:endParaRPr>
          </a:p>
        </p:txBody>
      </p:sp>
      <p:sp>
        <p:nvSpPr>
          <p:cNvPr id="131" name="text 1"/>
          <p:cNvSpPr txBox="1"/>
          <p:nvPr/>
        </p:nvSpPr>
        <p:spPr>
          <a:xfrm>
            <a:off x="8984075" y="3593693"/>
            <a:ext cx="13478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He</a:t>
            </a:r>
            <a:endParaRPr sz="800">
              <a:latin typeface="Arial"/>
              <a:cs typeface="Arial"/>
            </a:endParaRPr>
          </a:p>
        </p:txBody>
      </p:sp>
      <p:sp>
        <p:nvSpPr>
          <p:cNvPr id="132" name="text 1"/>
          <p:cNvSpPr txBox="1"/>
          <p:nvPr/>
        </p:nvSpPr>
        <p:spPr>
          <a:xfrm>
            <a:off x="9144265" y="3593693"/>
            <a:ext cx="32098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denied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33" name="text 1"/>
          <p:cNvSpPr txBox="1"/>
          <p:nvPr/>
        </p:nvSpPr>
        <p:spPr>
          <a:xfrm>
            <a:off x="9482337" y="3593693"/>
            <a:ext cx="17171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any</a:t>
            </a:r>
            <a:endParaRPr sz="800">
              <a:latin typeface="Arial"/>
              <a:cs typeface="Arial"/>
            </a:endParaRPr>
          </a:p>
        </p:txBody>
      </p:sp>
      <p:sp>
        <p:nvSpPr>
          <p:cNvPr id="134" name="text 1"/>
          <p:cNvSpPr txBox="1"/>
          <p:nvPr/>
        </p:nvSpPr>
        <p:spPr>
          <a:xfrm>
            <a:off x="9676479" y="3593693"/>
            <a:ext cx="30649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known</a:t>
            </a:r>
            <a:endParaRPr sz="800">
              <a:latin typeface="Arial"/>
              <a:cs typeface="Arial"/>
            </a:endParaRPr>
          </a:p>
        </p:txBody>
      </p:sp>
      <p:sp>
        <p:nvSpPr>
          <p:cNvPr id="135" name="text 1"/>
          <p:cNvSpPr txBox="1"/>
          <p:nvPr/>
        </p:nvSpPr>
        <p:spPr>
          <a:xfrm>
            <a:off x="10001852" y="3593693"/>
            <a:ext cx="21345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drug</a:t>
            </a:r>
            <a:endParaRPr sz="800">
              <a:latin typeface="Arial"/>
              <a:cs typeface="Arial"/>
            </a:endParaRPr>
          </a:p>
        </p:txBody>
      </p:sp>
      <p:sp>
        <p:nvSpPr>
          <p:cNvPr id="136" name="text 1"/>
          <p:cNvSpPr txBox="1"/>
          <p:nvPr/>
        </p:nvSpPr>
        <p:spPr>
          <a:xfrm>
            <a:off x="10236211" y="3593693"/>
            <a:ext cx="9470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37" name="text 1"/>
          <p:cNvSpPr txBox="1"/>
          <p:nvPr/>
        </p:nvSpPr>
        <p:spPr>
          <a:xfrm>
            <a:off x="10356267" y="3593693"/>
            <a:ext cx="66928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environmental</a:t>
            </a:r>
            <a:endParaRPr sz="800">
              <a:latin typeface="Arial"/>
              <a:cs typeface="Arial"/>
            </a:endParaRPr>
          </a:p>
        </p:txBody>
      </p:sp>
      <p:sp>
        <p:nvSpPr>
          <p:cNvPr id="138" name="text 1"/>
          <p:cNvSpPr txBox="1"/>
          <p:nvPr/>
        </p:nvSpPr>
        <p:spPr>
          <a:xfrm>
            <a:off x="11028775" y="3593693"/>
            <a:ext cx="39812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allergies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39" name="text 1"/>
          <p:cNvSpPr txBox="1"/>
          <p:nvPr/>
        </p:nvSpPr>
        <p:spPr>
          <a:xfrm>
            <a:off x="11411893" y="3593693"/>
            <a:ext cx="305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140" name="text 1"/>
          <p:cNvSpPr txBox="1"/>
          <p:nvPr/>
        </p:nvSpPr>
        <p:spPr>
          <a:xfrm>
            <a:off x="8984075" y="3731869"/>
            <a:ext cx="22474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Prior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41" name="text 1"/>
          <p:cNvSpPr txBox="1"/>
          <p:nvPr/>
        </p:nvSpPr>
        <p:spPr>
          <a:xfrm>
            <a:off x="9251536" y="3731869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</p:txBody>
      </p:sp>
      <p:sp>
        <p:nvSpPr>
          <p:cNvPr id="142" name="text 1"/>
          <p:cNvSpPr txBox="1"/>
          <p:nvPr/>
        </p:nvSpPr>
        <p:spPr>
          <a:xfrm>
            <a:off x="9387766" y="3731869"/>
            <a:ext cx="16696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this</a:t>
            </a:r>
            <a:endParaRPr sz="800">
              <a:latin typeface="Arial"/>
              <a:cs typeface="Arial"/>
            </a:endParaRPr>
          </a:p>
        </p:txBody>
      </p:sp>
      <p:sp>
        <p:nvSpPr>
          <p:cNvPr id="143" name="text 1"/>
          <p:cNvSpPr txBox="1"/>
          <p:nvPr/>
        </p:nvSpPr>
        <p:spPr>
          <a:xfrm>
            <a:off x="9598077" y="3731869"/>
            <a:ext cx="48154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diagnosis,</a:t>
            </a:r>
            <a:endParaRPr sz="800">
              <a:latin typeface="Arial"/>
              <a:cs typeface="Arial"/>
            </a:endParaRPr>
          </a:p>
        </p:txBody>
      </p:sp>
      <p:sp>
        <p:nvSpPr>
          <p:cNvPr id="144" name="text 1"/>
          <p:cNvSpPr txBox="1"/>
          <p:nvPr/>
        </p:nvSpPr>
        <p:spPr>
          <a:xfrm>
            <a:off x="10110988" y="3731869"/>
            <a:ext cx="11875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he</a:t>
            </a:r>
            <a:endParaRPr sz="800">
              <a:latin typeface="Arial"/>
              <a:cs typeface="Arial"/>
            </a:endParaRPr>
          </a:p>
        </p:txBody>
      </p:sp>
      <p:sp>
        <p:nvSpPr>
          <p:cNvPr id="145" name="text 1"/>
          <p:cNvSpPr txBox="1"/>
          <p:nvPr/>
        </p:nvSpPr>
        <p:spPr>
          <a:xfrm>
            <a:off x="10276765" y="3731869"/>
            <a:ext cx="14286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did</a:t>
            </a:r>
            <a:endParaRPr sz="800">
              <a:latin typeface="Arial"/>
              <a:cs typeface="Arial"/>
            </a:endParaRPr>
          </a:p>
        </p:txBody>
      </p:sp>
      <p:sp>
        <p:nvSpPr>
          <p:cNvPr id="146" name="text 1"/>
          <p:cNvSpPr txBox="1"/>
          <p:nvPr/>
        </p:nvSpPr>
        <p:spPr>
          <a:xfrm>
            <a:off x="10465826" y="3731869"/>
            <a:ext cx="14927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not</a:t>
            </a:r>
            <a:endParaRPr sz="800">
              <a:latin typeface="Arial"/>
              <a:cs typeface="Arial"/>
            </a:endParaRPr>
          </a:p>
        </p:txBody>
      </p:sp>
      <p:sp>
        <p:nvSpPr>
          <p:cNvPr id="147" name="text 1"/>
          <p:cNvSpPr txBox="1"/>
          <p:nvPr/>
        </p:nvSpPr>
        <p:spPr>
          <a:xfrm>
            <a:off x="10659121" y="3731869"/>
            <a:ext cx="23108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have</a:t>
            </a:r>
            <a:endParaRPr sz="800">
              <a:latin typeface="Arial"/>
              <a:cs typeface="Arial"/>
            </a:endParaRPr>
          </a:p>
        </p:txBody>
      </p:sp>
      <p:sp>
        <p:nvSpPr>
          <p:cNvPr id="148" name="text 1"/>
          <p:cNvSpPr txBox="1"/>
          <p:nvPr/>
        </p:nvSpPr>
        <p:spPr>
          <a:xfrm>
            <a:off x="10932849" y="3731869"/>
            <a:ext cx="5937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149" name="text 1"/>
          <p:cNvSpPr txBox="1"/>
          <p:nvPr/>
        </p:nvSpPr>
        <p:spPr>
          <a:xfrm>
            <a:off x="11041475" y="3731869"/>
            <a:ext cx="41735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pertinent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50" name="text 1"/>
          <p:cNvSpPr txBox="1"/>
          <p:nvPr/>
        </p:nvSpPr>
        <p:spPr>
          <a:xfrm>
            <a:off x="8984075" y="3865982"/>
            <a:ext cx="126496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medical or surgical history.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1" name="text 1"/>
          <p:cNvSpPr txBox="1"/>
          <p:nvPr/>
        </p:nvSpPr>
        <p:spPr>
          <a:xfrm>
            <a:off x="8984075" y="4138270"/>
            <a:ext cx="257487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We report the largest case to date in the literature with</a:t>
            </a:r>
            <a:endParaRPr sz="800">
              <a:latin typeface="Arial"/>
              <a:cs typeface="Arial"/>
            </a:endParaRPr>
          </a:p>
        </p:txBody>
      </p:sp>
      <p:sp>
        <p:nvSpPr>
          <p:cNvPr id="152" name="text 1"/>
          <p:cNvSpPr txBox="1"/>
          <p:nvPr/>
        </p:nvSpPr>
        <p:spPr>
          <a:xfrm>
            <a:off x="8984075" y="4272382"/>
            <a:ext cx="2459328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illustrative radiological and intraoperative imaging to</a:t>
            </a:r>
            <a:endParaRPr sz="800">
              <a:latin typeface="Arial"/>
              <a:cs typeface="Arial"/>
            </a:endParaRPr>
          </a:p>
        </p:txBody>
      </p:sp>
      <p:sp>
        <p:nvSpPr>
          <p:cNvPr id="153" name="text 1"/>
          <p:cNvSpPr txBox="1"/>
          <p:nvPr/>
        </p:nvSpPr>
        <p:spPr>
          <a:xfrm>
            <a:off x="8984075" y="4406494"/>
            <a:ext cx="40286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describe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" name="text 1"/>
          <p:cNvSpPr txBox="1"/>
          <p:nvPr/>
        </p:nvSpPr>
        <p:spPr>
          <a:xfrm>
            <a:off x="9451858" y="4406494"/>
            <a:ext cx="14927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5" name="text 1"/>
          <p:cNvSpPr txBox="1"/>
          <p:nvPr/>
        </p:nvSpPr>
        <p:spPr>
          <a:xfrm>
            <a:off x="9674109" y="4406494"/>
            <a:ext cx="4510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diagnosis</a:t>
            </a:r>
            <a:endParaRPr sz="800">
              <a:latin typeface="Arial"/>
              <a:cs typeface="Arial"/>
            </a:endParaRPr>
          </a:p>
        </p:txBody>
      </p:sp>
      <p:sp>
        <p:nvSpPr>
          <p:cNvPr id="156" name="text 1"/>
          <p:cNvSpPr txBox="1"/>
          <p:nvPr/>
        </p:nvSpPr>
        <p:spPr>
          <a:xfrm>
            <a:off x="10188458" y="4406494"/>
            <a:ext cx="17812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</p:txBody>
      </p:sp>
      <p:sp>
        <p:nvSpPr>
          <p:cNvPr id="157" name="text 1"/>
          <p:cNvSpPr txBox="1"/>
          <p:nvPr/>
        </p:nvSpPr>
        <p:spPr>
          <a:xfrm>
            <a:off x="10440342" y="4406494"/>
            <a:ext cx="45102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treatment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58" name="text 1"/>
          <p:cNvSpPr txBox="1"/>
          <p:nvPr/>
        </p:nvSpPr>
        <p:spPr>
          <a:xfrm>
            <a:off x="10950458" y="4406494"/>
            <a:ext cx="8989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159" name="text 1"/>
          <p:cNvSpPr txBox="1"/>
          <p:nvPr/>
        </p:nvSpPr>
        <p:spPr>
          <a:xfrm>
            <a:off x="11115558" y="4406494"/>
            <a:ext cx="33874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solitary</a:t>
            </a:r>
            <a:endParaRPr sz="800">
              <a:latin typeface="Arial"/>
              <a:cs typeface="Arial"/>
            </a:endParaRPr>
          </a:p>
        </p:txBody>
      </p:sp>
      <p:sp>
        <p:nvSpPr>
          <p:cNvPr id="160" name="text 1"/>
          <p:cNvSpPr txBox="1"/>
          <p:nvPr/>
        </p:nvSpPr>
        <p:spPr>
          <a:xfrm>
            <a:off x="8984075" y="4544670"/>
            <a:ext cx="76565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212529"/>
                </a:solidFill>
                <a:latin typeface="Arial"/>
                <a:cs typeface="Arial"/>
              </a:rPr>
              <a:t>fibrous tumours.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1" name="text 1"/>
          <p:cNvSpPr txBox="1"/>
          <p:nvPr/>
        </p:nvSpPr>
        <p:spPr>
          <a:xfrm>
            <a:off x="8984075" y="4795782"/>
            <a:ext cx="993285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b="1" spc="13" dirty="0">
                <a:solidFill>
                  <a:srgbClr val="303334"/>
                </a:solidFill>
                <a:latin typeface="Arial"/>
                <a:cs typeface="Arial"/>
              </a:rPr>
              <a:t>Acknowledgements</a:t>
            </a:r>
            <a:endParaRPr sz="800">
              <a:latin typeface="Arial"/>
              <a:cs typeface="Arial"/>
            </a:endParaRPr>
          </a:p>
        </p:txBody>
      </p:sp>
      <p:sp>
        <p:nvSpPr>
          <p:cNvPr id="162" name="text 1"/>
          <p:cNvSpPr txBox="1"/>
          <p:nvPr/>
        </p:nvSpPr>
        <p:spPr>
          <a:xfrm>
            <a:off x="8984075" y="5068926"/>
            <a:ext cx="921150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Acknowledgements</a:t>
            </a:r>
            <a:endParaRPr sz="800">
              <a:latin typeface="Arial"/>
              <a:cs typeface="Arial"/>
            </a:endParaRPr>
          </a:p>
        </p:txBody>
      </p:sp>
      <p:sp>
        <p:nvSpPr>
          <p:cNvPr id="163" name="text 1"/>
          <p:cNvSpPr txBox="1"/>
          <p:nvPr/>
        </p:nvSpPr>
        <p:spPr>
          <a:xfrm>
            <a:off x="10037329" y="5068926"/>
            <a:ext cx="154081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are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64" name="text 1"/>
          <p:cNvSpPr txBox="1"/>
          <p:nvPr/>
        </p:nvSpPr>
        <p:spPr>
          <a:xfrm>
            <a:off x="10353981" y="5068926"/>
            <a:ext cx="8348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in</a:t>
            </a:r>
            <a:endParaRPr sz="800">
              <a:latin typeface="Arial"/>
              <a:cs typeface="Arial"/>
            </a:endParaRPr>
          </a:p>
        </p:txBody>
      </p:sp>
      <p:sp>
        <p:nvSpPr>
          <p:cNvPr id="165" name="text 1"/>
          <p:cNvSpPr txBox="1"/>
          <p:nvPr/>
        </p:nvSpPr>
        <p:spPr>
          <a:xfrm>
            <a:off x="10602901" y="5068926"/>
            <a:ext cx="248786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order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66" name="text 1"/>
          <p:cNvSpPr txBox="1"/>
          <p:nvPr/>
        </p:nvSpPr>
        <p:spPr>
          <a:xfrm>
            <a:off x="11010572" y="5068926"/>
            <a:ext cx="12522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for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67" name="text 1"/>
          <p:cNvSpPr txBox="1"/>
          <p:nvPr/>
        </p:nvSpPr>
        <p:spPr>
          <a:xfrm>
            <a:off x="11297592" y="5068926"/>
            <a:ext cx="14927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168" name="text 1"/>
          <p:cNvSpPr txBox="1"/>
          <p:nvPr/>
        </p:nvSpPr>
        <p:spPr>
          <a:xfrm>
            <a:off x="8984076" y="5203038"/>
            <a:ext cx="2519857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Otolaryngology - Head and Neck Surgery department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69" name="text 1"/>
          <p:cNvSpPr txBox="1"/>
          <p:nvPr/>
        </p:nvSpPr>
        <p:spPr>
          <a:xfrm>
            <a:off x="8984076" y="5341214"/>
            <a:ext cx="1592359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of Saint James’s Hospital, Dublin.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76" y="6453632"/>
            <a:ext cx="2991104" cy="231648"/>
          </a:xfrm>
          <a:prstGeom prst="rect">
            <a:avLst/>
          </a:prstGeom>
        </p:spPr>
      </p:pic>
      <p:pic>
        <p:nvPicPr>
          <p:cNvPr id="17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5" y="6441440"/>
            <a:ext cx="491743" cy="296672"/>
          </a:xfrm>
          <a:prstGeom prst="rect">
            <a:avLst/>
          </a:prstGeom>
        </p:spPr>
      </p:pic>
      <p:sp>
        <p:nvSpPr>
          <p:cNvPr id="172" name="text 1"/>
          <p:cNvSpPr txBox="1"/>
          <p:nvPr/>
        </p:nvSpPr>
        <p:spPr>
          <a:xfrm>
            <a:off x="11103131" y="6511646"/>
            <a:ext cx="123624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Nil</a:t>
            </a:r>
            <a:endParaRPr sz="800">
              <a:latin typeface="Arial"/>
              <a:cs typeface="Arial"/>
            </a:endParaRPr>
          </a:p>
        </p:txBody>
      </p:sp>
      <p:sp>
        <p:nvSpPr>
          <p:cNvPr id="173" name="text 1"/>
          <p:cNvSpPr txBox="1"/>
          <p:nvPr/>
        </p:nvSpPr>
        <p:spPr>
          <a:xfrm>
            <a:off x="11249181" y="6511646"/>
            <a:ext cx="165302" cy="123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0" spc="13" dirty="0">
                <a:solidFill>
                  <a:srgbClr val="303334"/>
                </a:solidFill>
                <a:latin typeface="Arial"/>
                <a:cs typeface="Arial"/>
              </a:rPr>
              <a:t>CoI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29" y="239394"/>
            <a:ext cx="3858435" cy="1088041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2" y="-299096"/>
            <a:ext cx="2030929" cy="2030941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57" y="4409267"/>
            <a:ext cx="1556248" cy="207499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41" y="4483811"/>
            <a:ext cx="1382615" cy="1755651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88" y="4745861"/>
            <a:ext cx="2147632" cy="1610721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32" y="159737"/>
            <a:ext cx="4790369" cy="13418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5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1"/>
          <p:cNvSpPr/>
          <p:nvPr/>
        </p:nvSpPr>
        <p:spPr>
          <a:xfrm>
            <a:off x="1241644" y="0"/>
            <a:ext cx="9708387" cy="6857348"/>
          </a:xfrm>
          <a:custGeom>
            <a:avLst/>
            <a:gdLst/>
            <a:ahLst/>
            <a:cxnLst/>
            <a:rect l="l" t="t" r="r" b="b"/>
            <a:pathLst>
              <a:path w="30275784" h="21384768">
                <a:moveTo>
                  <a:pt x="0" y="0"/>
                </a:moveTo>
                <a:lnTo>
                  <a:pt x="30275784" y="0"/>
                </a:lnTo>
                <a:lnTo>
                  <a:pt x="30275784" y="21384768"/>
                </a:lnTo>
                <a:lnTo>
                  <a:pt x="0" y="21384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" name="object 2"/>
          <p:cNvSpPr/>
          <p:nvPr/>
        </p:nvSpPr>
        <p:spPr>
          <a:xfrm>
            <a:off x="1241644" y="0"/>
            <a:ext cx="9708203" cy="6856982"/>
          </a:xfrm>
          <a:custGeom>
            <a:avLst/>
            <a:gdLst/>
            <a:ahLst/>
            <a:cxnLst/>
            <a:rect l="l" t="t" r="r" b="b"/>
            <a:pathLst>
              <a:path w="30275212" h="21383624">
                <a:moveTo>
                  <a:pt x="0" y="0"/>
                </a:moveTo>
                <a:lnTo>
                  <a:pt x="30275212" y="0"/>
                </a:lnTo>
                <a:lnTo>
                  <a:pt x="30275212" y="21383624"/>
                </a:lnTo>
                <a:lnTo>
                  <a:pt x="0" y="21383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3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26" y="19"/>
            <a:ext cx="9742770" cy="68820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91254" y="708255"/>
            <a:ext cx="4717604" cy="778110"/>
          </a:xfrm>
          <a:custGeom>
            <a:avLst/>
            <a:gdLst/>
            <a:ahLst/>
            <a:cxnLst/>
            <a:rect l="l" t="t" r="r" b="b"/>
            <a:pathLst>
              <a:path w="14711935" h="2426550">
                <a:moveTo>
                  <a:pt x="0" y="0"/>
                </a:moveTo>
                <a:lnTo>
                  <a:pt x="14711935" y="0"/>
                </a:lnTo>
                <a:lnTo>
                  <a:pt x="14711935" y="2426550"/>
                </a:lnTo>
                <a:lnTo>
                  <a:pt x="0" y="2426550"/>
                </a:lnTo>
                <a:close/>
              </a:path>
            </a:pathLst>
          </a:custGeom>
          <a:solidFill>
            <a:srgbClr val="FFFFFF">
              <a:alpha val="349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6" name="text 1"/>
          <p:cNvSpPr txBox="1"/>
          <p:nvPr/>
        </p:nvSpPr>
        <p:spPr>
          <a:xfrm>
            <a:off x="1320576" y="707965"/>
            <a:ext cx="981679" cy="1603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42" b="1" spc="3" dirty="0">
                <a:solidFill>
                  <a:srgbClr val="FFFFFF"/>
                </a:solidFill>
                <a:latin typeface="Arial"/>
                <a:cs typeface="Arial"/>
              </a:rPr>
              <a:t>BACKGROUND</a:t>
            </a:r>
            <a:endParaRPr sz="1026">
              <a:latin typeface="Arial"/>
              <a:cs typeface="Arial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1320576" y="913371"/>
            <a:ext cx="4671215" cy="276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Fishbone ingestion is a common acute presentation to ENT on-call services(1,2). The symptoms and</a:t>
            </a:r>
            <a:endParaRPr sz="898">
              <a:latin typeface="Calibri"/>
              <a:cs typeface="Calibri"/>
            </a:endParaRPr>
          </a:p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radiological findings of lodged bones can be subtle, making their investigation challenging. Little is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1320576" y="1324851"/>
            <a:ext cx="4157164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Anecdotally, the investigation, management and follow up of patient varies significantly.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6791" y="3887589"/>
            <a:ext cx="4724926" cy="503335"/>
          </a:xfrm>
          <a:custGeom>
            <a:avLst/>
            <a:gdLst/>
            <a:ahLst/>
            <a:cxnLst/>
            <a:rect l="l" t="t" r="r" b="b"/>
            <a:pathLst>
              <a:path w="14734769" h="1569659">
                <a:moveTo>
                  <a:pt x="0" y="0"/>
                </a:moveTo>
                <a:lnTo>
                  <a:pt x="14734769" y="0"/>
                </a:lnTo>
                <a:lnTo>
                  <a:pt x="14734769" y="1569659"/>
                </a:lnTo>
                <a:lnTo>
                  <a:pt x="0" y="1569659"/>
                </a:lnTo>
                <a:close/>
              </a:path>
            </a:pathLst>
          </a:custGeom>
          <a:solidFill>
            <a:srgbClr val="FFFFFF">
              <a:alpha val="349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9" name="text 1"/>
          <p:cNvSpPr txBox="1"/>
          <p:nvPr/>
        </p:nvSpPr>
        <p:spPr>
          <a:xfrm>
            <a:off x="1316112" y="3887405"/>
            <a:ext cx="701602" cy="1677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90" b="1" spc="3" dirty="0">
                <a:solidFill>
                  <a:srgbClr val="FFFFFF"/>
                </a:solidFill>
                <a:latin typeface="Arial"/>
                <a:cs typeface="Arial"/>
              </a:rPr>
              <a:t>METHODS</a:t>
            </a:r>
            <a:endParaRPr sz="1090">
              <a:latin typeface="Arial"/>
              <a:cs typeface="Arial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1316112" y="4092811"/>
            <a:ext cx="4682757" cy="2748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88" spc="3" dirty="0">
                <a:solidFill>
                  <a:srgbClr val="FFFFFF"/>
                </a:solidFill>
                <a:latin typeface="Calibri"/>
                <a:cs typeface="Calibri"/>
              </a:rPr>
              <a:t>A 12 question survey was distributed to ENT clinicians of different seniorities via surveymonkey.com.</a:t>
            </a:r>
            <a:endParaRPr sz="866">
              <a:latin typeface="Calibri"/>
              <a:cs typeface="Calibri"/>
            </a:endParaRPr>
          </a:p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53 responses were received. The mean response time was 3 minutes and 12 seconds.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82633" y="707958"/>
            <a:ext cx="4687077" cy="1470528"/>
          </a:xfrm>
          <a:custGeom>
            <a:avLst/>
            <a:gdLst/>
            <a:ahLst/>
            <a:cxnLst/>
            <a:rect l="l" t="t" r="r" b="b"/>
            <a:pathLst>
              <a:path w="14616736" h="4585869">
                <a:moveTo>
                  <a:pt x="0" y="0"/>
                </a:moveTo>
                <a:lnTo>
                  <a:pt x="14616736" y="0"/>
                </a:lnTo>
                <a:lnTo>
                  <a:pt x="14616736" y="4585869"/>
                </a:lnTo>
                <a:lnTo>
                  <a:pt x="0" y="4585869"/>
                </a:lnTo>
                <a:close/>
              </a:path>
            </a:pathLst>
          </a:custGeom>
          <a:solidFill>
            <a:srgbClr val="FFFFFF">
              <a:alpha val="349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1" name="text 1"/>
          <p:cNvSpPr txBox="1"/>
          <p:nvPr/>
        </p:nvSpPr>
        <p:spPr>
          <a:xfrm>
            <a:off x="6211955" y="707965"/>
            <a:ext cx="578172" cy="1485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65" b="1" spc="3" dirty="0">
                <a:solidFill>
                  <a:srgbClr val="FFFFFF"/>
                </a:solidFill>
                <a:latin typeface="Arial"/>
                <a:cs typeface="Arial"/>
              </a:rPr>
              <a:t>RESULTS</a:t>
            </a:r>
            <a:endParaRPr sz="962">
              <a:latin typeface="Arial"/>
              <a:cs typeface="Arial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6211955" y="913371"/>
            <a:ext cx="4667624" cy="276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Respondents consisted of consultants (11%), registrars (57%), core surgical trainees (26%), GP</a:t>
            </a:r>
            <a:endParaRPr sz="898">
              <a:latin typeface="Calibri"/>
              <a:cs typeface="Calibri"/>
            </a:endParaRPr>
          </a:p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trainees (2%) and foundation doctors (4%). 93% were unaware of any current guidelines, 47% were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6211955" y="1324851"/>
            <a:ext cx="4408771" cy="276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consultant body. 11% exclusively identified radio-lucent fishbone species, while 66% correctly</a:t>
            </a:r>
            <a:endParaRPr sz="898">
              <a:latin typeface="Calibri"/>
              <a:cs typeface="Calibri"/>
            </a:endParaRPr>
          </a:p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identified radio-opaque species. Most commonly found radiological findings included a visible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6211955" y="1735354"/>
            <a:ext cx="4395242" cy="276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fishbones were most commonly lodged in the tongue base and palatine tonsil. Most common</a:t>
            </a:r>
            <a:endParaRPr sz="898">
              <a:latin typeface="Calibri"/>
              <a:cs typeface="Calibri"/>
            </a:endParaRPr>
          </a:p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symptoms included odynophagia, dysphagia and unilateral neck pain. The most commonly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2889" y="5463427"/>
            <a:ext cx="4776821" cy="799415"/>
          </a:xfrm>
          <a:custGeom>
            <a:avLst/>
            <a:gdLst/>
            <a:ahLst/>
            <a:cxnLst/>
            <a:rect l="l" t="t" r="r" b="b"/>
            <a:pathLst>
              <a:path w="14896605" h="2492990">
                <a:moveTo>
                  <a:pt x="0" y="0"/>
                </a:moveTo>
                <a:lnTo>
                  <a:pt x="14896605" y="0"/>
                </a:lnTo>
                <a:lnTo>
                  <a:pt x="14896605" y="2492990"/>
                </a:lnTo>
                <a:lnTo>
                  <a:pt x="0" y="2492990"/>
                </a:lnTo>
                <a:close/>
              </a:path>
            </a:pathLst>
          </a:custGeom>
          <a:solidFill>
            <a:srgbClr val="FFFFFF">
              <a:alpha val="349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5" name="text 1"/>
          <p:cNvSpPr txBox="1"/>
          <p:nvPr/>
        </p:nvSpPr>
        <p:spPr>
          <a:xfrm>
            <a:off x="6122210" y="5462954"/>
            <a:ext cx="991682" cy="1603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42" b="1" spc="3" dirty="0">
                <a:solidFill>
                  <a:srgbClr val="FFFFFF"/>
                </a:solidFill>
                <a:latin typeface="Arial"/>
                <a:cs typeface="Arial"/>
              </a:rPr>
              <a:t>CONCLUSIONS</a:t>
            </a:r>
            <a:endParaRPr sz="1026">
              <a:latin typeface="Arial"/>
              <a:cs typeface="Arial"/>
            </a:endParaRPr>
          </a:p>
        </p:txBody>
      </p:sp>
      <p:sp>
        <p:nvSpPr>
          <p:cNvPr id="46" name="text 1"/>
          <p:cNvSpPr txBox="1"/>
          <p:nvPr/>
        </p:nvSpPr>
        <p:spPr>
          <a:xfrm>
            <a:off x="6122210" y="5668360"/>
            <a:ext cx="4607800" cy="2763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Our survey results indicate that practice in this area is inconsistent amongst even senior clinicians.</a:t>
            </a:r>
            <a:endParaRPr sz="898">
              <a:latin typeface="Calibri"/>
              <a:cs typeface="Calibri"/>
            </a:endParaRPr>
          </a:p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The high rate of complications arising from such cases reinforces the importance of correct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6122211" y="6079840"/>
            <a:ext cx="2523063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Calibri"/>
                <a:cs typeface="Calibri"/>
              </a:rPr>
              <a:t>clinicians’ confidence in managing fishbone ingestion.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48450" y="3799196"/>
            <a:ext cx="1993690" cy="1576460"/>
          </a:xfrm>
          <a:custGeom>
            <a:avLst/>
            <a:gdLst/>
            <a:ahLst/>
            <a:cxnLst/>
            <a:rect l="l" t="t" r="r" b="b"/>
            <a:pathLst>
              <a:path w="6217360" h="4916221">
                <a:moveTo>
                  <a:pt x="0" y="0"/>
                </a:moveTo>
                <a:lnTo>
                  <a:pt x="6217360" y="0"/>
                </a:lnTo>
                <a:lnTo>
                  <a:pt x="6217360" y="4916221"/>
                </a:lnTo>
                <a:lnTo>
                  <a:pt x="0" y="4916221"/>
                </a:lnTo>
                <a:close/>
              </a:path>
            </a:pathLst>
          </a:custGeom>
          <a:solidFill>
            <a:srgbClr val="FFFFFF">
              <a:alpha val="30199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" name="object 8"/>
          <p:cNvSpPr/>
          <p:nvPr/>
        </p:nvSpPr>
        <p:spPr>
          <a:xfrm>
            <a:off x="6591332" y="4236615"/>
            <a:ext cx="597884" cy="1045346"/>
          </a:xfrm>
          <a:custGeom>
            <a:avLst/>
            <a:gdLst/>
            <a:ahLst/>
            <a:cxnLst/>
            <a:rect l="l" t="t" r="r" b="b"/>
            <a:pathLst>
              <a:path w="1864513" h="3259930">
                <a:moveTo>
                  <a:pt x="1544261" y="3161475"/>
                </a:moveTo>
                <a:lnTo>
                  <a:pt x="1389131" y="3140975"/>
                </a:lnTo>
                <a:lnTo>
                  <a:pt x="1238511" y="3105617"/>
                </a:lnTo>
                <a:lnTo>
                  <a:pt x="954337" y="2993104"/>
                </a:lnTo>
                <a:lnTo>
                  <a:pt x="698817" y="2829485"/>
                </a:lnTo>
                <a:lnTo>
                  <a:pt x="479027" y="2620310"/>
                </a:lnTo>
                <a:lnTo>
                  <a:pt x="302043" y="2371129"/>
                </a:lnTo>
                <a:lnTo>
                  <a:pt x="174941" y="2087492"/>
                </a:lnTo>
                <a:lnTo>
                  <a:pt x="132307" y="1934487"/>
                </a:lnTo>
                <a:lnTo>
                  <a:pt x="104799" y="1774947"/>
                </a:lnTo>
                <a:lnTo>
                  <a:pt x="93503" y="1613449"/>
                </a:lnTo>
                <a:lnTo>
                  <a:pt x="98451" y="1454692"/>
                </a:lnTo>
                <a:lnTo>
                  <a:pt x="118951" y="1299561"/>
                </a:lnTo>
                <a:lnTo>
                  <a:pt x="154309" y="1148940"/>
                </a:lnTo>
                <a:lnTo>
                  <a:pt x="266823" y="864766"/>
                </a:lnTo>
                <a:lnTo>
                  <a:pt x="430443" y="609247"/>
                </a:lnTo>
                <a:lnTo>
                  <a:pt x="639619" y="389458"/>
                </a:lnTo>
                <a:lnTo>
                  <a:pt x="888801" y="212476"/>
                </a:lnTo>
                <a:lnTo>
                  <a:pt x="1172439" y="85377"/>
                </a:lnTo>
                <a:lnTo>
                  <a:pt x="1325445" y="42745"/>
                </a:lnTo>
                <a:lnTo>
                  <a:pt x="1484985" y="15237"/>
                </a:lnTo>
                <a:lnTo>
                  <a:pt x="1674749" y="3809"/>
                </a:lnTo>
                <a:lnTo>
                  <a:pt x="1864513" y="15237"/>
                </a:lnTo>
                <a:lnTo>
                  <a:pt x="1674749" y="1585182"/>
                </a:lnTo>
                <a:lnTo>
                  <a:pt x="1864513" y="3155126"/>
                </a:lnTo>
                <a:lnTo>
                  <a:pt x="1703017" y="3166423"/>
                </a:lnTo>
                <a:close/>
              </a:path>
            </a:pathLst>
          </a:custGeom>
          <a:solidFill>
            <a:srgbClr val="15608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" name="object 9"/>
          <p:cNvSpPr/>
          <p:nvPr/>
        </p:nvSpPr>
        <p:spPr>
          <a:xfrm>
            <a:off x="7128365" y="4241501"/>
            <a:ext cx="60851" cy="503426"/>
          </a:xfrm>
          <a:custGeom>
            <a:avLst/>
            <a:gdLst/>
            <a:ahLst/>
            <a:cxnLst/>
            <a:rect l="l" t="t" r="r" b="b"/>
            <a:pathLst>
              <a:path w="189764" h="1569944">
                <a:moveTo>
                  <a:pt x="189764" y="0"/>
                </a:moveTo>
                <a:lnTo>
                  <a:pt x="0" y="1569944"/>
                </a:lnTo>
                <a:close/>
              </a:path>
            </a:pathLst>
          </a:custGeom>
          <a:solidFill>
            <a:srgbClr val="E9713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0" name="object 10"/>
          <p:cNvSpPr/>
          <p:nvPr/>
        </p:nvSpPr>
        <p:spPr>
          <a:xfrm>
            <a:off x="7889001" y="4364609"/>
            <a:ext cx="380317" cy="483638"/>
          </a:xfrm>
          <a:custGeom>
            <a:avLst/>
            <a:gdLst/>
            <a:ahLst/>
            <a:cxnLst/>
            <a:rect l="l" t="t" r="r" b="b"/>
            <a:pathLst>
              <a:path w="1186026" h="1508235">
                <a:moveTo>
                  <a:pt x="0" y="0"/>
                </a:moveTo>
                <a:lnTo>
                  <a:pt x="1186026" y="0"/>
                </a:lnTo>
                <a:lnTo>
                  <a:pt x="1186026" y="1508235"/>
                </a:lnTo>
                <a:lnTo>
                  <a:pt x="0" y="1508235"/>
                </a:lnTo>
                <a:close/>
              </a:path>
            </a:pathLst>
          </a:custGeom>
          <a:solidFill>
            <a:srgbClr val="10486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" name="object 11"/>
          <p:cNvSpPr/>
          <p:nvPr/>
        </p:nvSpPr>
        <p:spPr>
          <a:xfrm>
            <a:off x="7889001" y="4848247"/>
            <a:ext cx="380317" cy="276999"/>
          </a:xfrm>
          <a:custGeom>
            <a:avLst/>
            <a:gdLst/>
            <a:ahLst/>
            <a:cxnLst/>
            <a:rect l="l" t="t" r="r" b="b"/>
            <a:pathLst>
              <a:path w="1186026" h="863825">
                <a:moveTo>
                  <a:pt x="0" y="0"/>
                </a:moveTo>
                <a:lnTo>
                  <a:pt x="1186026" y="0"/>
                </a:lnTo>
                <a:lnTo>
                  <a:pt x="1186026" y="863825"/>
                </a:lnTo>
                <a:lnTo>
                  <a:pt x="0" y="863825"/>
                </a:lnTo>
                <a:close/>
              </a:path>
            </a:pathLst>
          </a:custGeom>
          <a:solidFill>
            <a:srgbClr val="83CBEB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2" name="object 12"/>
          <p:cNvSpPr/>
          <p:nvPr/>
        </p:nvSpPr>
        <p:spPr>
          <a:xfrm>
            <a:off x="7128365" y="4241501"/>
            <a:ext cx="537033" cy="1006853"/>
          </a:xfrm>
          <a:custGeom>
            <a:avLst/>
            <a:gdLst/>
            <a:ahLst/>
            <a:cxnLst/>
            <a:rect l="l" t="t" r="r" b="b"/>
            <a:pathLst>
              <a:path w="1674748" h="3139890">
                <a:moveTo>
                  <a:pt x="0" y="1569944"/>
                </a:moveTo>
                <a:lnTo>
                  <a:pt x="189764" y="0"/>
                </a:lnTo>
                <a:lnTo>
                  <a:pt x="349302" y="27508"/>
                </a:lnTo>
                <a:lnTo>
                  <a:pt x="502306" y="70140"/>
                </a:lnTo>
                <a:lnTo>
                  <a:pt x="785944" y="197239"/>
                </a:lnTo>
                <a:lnTo>
                  <a:pt x="1035126" y="374221"/>
                </a:lnTo>
                <a:lnTo>
                  <a:pt x="1244302" y="594010"/>
                </a:lnTo>
                <a:lnTo>
                  <a:pt x="1407922" y="849530"/>
                </a:lnTo>
                <a:lnTo>
                  <a:pt x="1520436" y="1133704"/>
                </a:lnTo>
                <a:lnTo>
                  <a:pt x="1555794" y="1284325"/>
                </a:lnTo>
                <a:lnTo>
                  <a:pt x="1576294" y="1439456"/>
                </a:lnTo>
                <a:lnTo>
                  <a:pt x="1581244" y="1598212"/>
                </a:lnTo>
                <a:lnTo>
                  <a:pt x="1569950" y="1759710"/>
                </a:lnTo>
                <a:lnTo>
                  <a:pt x="1515208" y="2023002"/>
                </a:lnTo>
                <a:lnTo>
                  <a:pt x="1419096" y="2268078"/>
                </a:lnTo>
                <a:lnTo>
                  <a:pt x="1285474" y="2491078"/>
                </a:lnTo>
                <a:lnTo>
                  <a:pt x="1118200" y="2688144"/>
                </a:lnTo>
                <a:lnTo>
                  <a:pt x="921134" y="2855417"/>
                </a:lnTo>
                <a:lnTo>
                  <a:pt x="698134" y="2989038"/>
                </a:lnTo>
                <a:lnTo>
                  <a:pt x="453058" y="3085149"/>
                </a:lnTo>
                <a:lnTo>
                  <a:pt x="189764" y="3139890"/>
                </a:lnTo>
                <a:close/>
              </a:path>
            </a:pathLst>
          </a:custGeom>
          <a:solidFill>
            <a:srgbClr val="A6CAE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8" name="text 1"/>
          <p:cNvSpPr txBox="1"/>
          <p:nvPr/>
        </p:nvSpPr>
        <p:spPr>
          <a:xfrm>
            <a:off x="6755969" y="4636156"/>
            <a:ext cx="121380" cy="1504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0731"/>
            <a:r>
              <a:rPr sz="513" spc="3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sz="513">
              <a:latin typeface="Arial"/>
              <a:cs typeface="Arial"/>
            </a:endParaRPr>
          </a:p>
          <a:p>
            <a:r>
              <a:rPr sz="465" spc="3" dirty="0">
                <a:solidFill>
                  <a:srgbClr val="FFFFFF"/>
                </a:solidFill>
                <a:latin typeface="Arial"/>
                <a:cs typeface="Arial"/>
              </a:rPr>
              <a:t>54%</a:t>
            </a:r>
            <a:endParaRPr sz="449">
              <a:latin typeface="Arial"/>
              <a:cs typeface="Arial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7918408" y="4561875"/>
            <a:ext cx="145424" cy="146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36" spc="3" dirty="0">
                <a:solidFill>
                  <a:srgbClr val="FFFFFF"/>
                </a:solidFill>
                <a:latin typeface="Arial"/>
                <a:cs typeface="Arial"/>
              </a:rPr>
              <a:t>Cons</a:t>
            </a:r>
            <a:endParaRPr sz="417">
              <a:latin typeface="Arial"/>
              <a:cs typeface="Arial"/>
            </a:endParaRPr>
          </a:p>
          <a:p>
            <a:pPr marL="12626"/>
            <a:r>
              <a:rPr sz="513" spc="3" dirty="0">
                <a:solidFill>
                  <a:srgbClr val="FFFFFF"/>
                </a:solidFill>
                <a:latin typeface="Arial"/>
                <a:cs typeface="Arial"/>
              </a:rPr>
              <a:t>29%</a:t>
            </a:r>
            <a:endParaRPr sz="513">
              <a:latin typeface="Arial"/>
              <a:cs typeface="Arial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7892621" y="4912217"/>
            <a:ext cx="184538" cy="1159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04" spc="3" dirty="0">
                <a:latin typeface="Arial"/>
                <a:cs typeface="Arial"/>
              </a:rPr>
              <a:t>Non-cons</a:t>
            </a:r>
            <a:endParaRPr sz="289">
              <a:latin typeface="Arial"/>
              <a:cs typeface="Arial"/>
            </a:endParaRPr>
          </a:p>
          <a:p>
            <a:pPr marL="67549"/>
            <a:r>
              <a:rPr sz="449" spc="3" dirty="0">
                <a:latin typeface="Arial"/>
                <a:cs typeface="Arial"/>
              </a:rPr>
              <a:t>17%</a:t>
            </a:r>
            <a:endParaRPr sz="449">
              <a:latin typeface="Arial"/>
              <a:cs typeface="Arial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7338593" y="4637134"/>
            <a:ext cx="128433" cy="1504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3400"/>
            <a:r>
              <a:rPr sz="513" spc="3" dirty="0">
                <a:latin typeface="Arial"/>
                <a:cs typeface="Arial"/>
              </a:rPr>
              <a:t>Yes</a:t>
            </a:r>
            <a:endParaRPr sz="513">
              <a:latin typeface="Arial"/>
              <a:cs typeface="Arial"/>
            </a:endParaRPr>
          </a:p>
          <a:p>
            <a:r>
              <a:rPr sz="465" spc="3" dirty="0">
                <a:latin typeface="Arial"/>
                <a:cs typeface="Arial"/>
              </a:rPr>
              <a:t>46%</a:t>
            </a:r>
            <a:endParaRPr sz="449">
              <a:latin typeface="Arial"/>
              <a:cs typeface="Arial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6819116" y="3820344"/>
            <a:ext cx="1287275" cy="2644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21" b="1" spc="3" dirty="0">
                <a:latin typeface="Arial"/>
                <a:cs typeface="Arial"/>
              </a:rPr>
              <a:t>Confidence in managing</a:t>
            </a:r>
            <a:endParaRPr sz="802">
              <a:latin typeface="Arial"/>
              <a:cs typeface="Arial"/>
            </a:endParaRPr>
          </a:p>
          <a:p>
            <a:pPr marL="66836"/>
            <a:r>
              <a:rPr sz="898" b="1" spc="3" dirty="0">
                <a:latin typeface="Arial"/>
                <a:cs typeface="Arial"/>
              </a:rPr>
              <a:t>fishbone foreign body</a:t>
            </a:r>
            <a:endParaRPr sz="898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44327" y="5069707"/>
            <a:ext cx="4075705" cy="785826"/>
          </a:xfrm>
          <a:custGeom>
            <a:avLst/>
            <a:gdLst/>
            <a:ahLst/>
            <a:cxnLst/>
            <a:rect l="l" t="t" r="r" b="b"/>
            <a:pathLst>
              <a:path w="12710161" h="2450612">
                <a:moveTo>
                  <a:pt x="0" y="2450612"/>
                </a:moveTo>
                <a:lnTo>
                  <a:pt x="0" y="0"/>
                </a:lnTo>
                <a:lnTo>
                  <a:pt x="243840" y="0"/>
                </a:lnTo>
                <a:lnTo>
                  <a:pt x="243840" y="2450612"/>
                </a:lnTo>
                <a:close/>
              </a:path>
              <a:path w="12710161" h="2450612">
                <a:moveTo>
                  <a:pt x="1386840" y="2450612"/>
                </a:moveTo>
                <a:lnTo>
                  <a:pt x="1386840" y="771144"/>
                </a:lnTo>
                <a:lnTo>
                  <a:pt x="1627632" y="771144"/>
                </a:lnTo>
                <a:lnTo>
                  <a:pt x="1627632" y="2450612"/>
                </a:lnTo>
                <a:close/>
              </a:path>
              <a:path w="12710161" h="2450612">
                <a:moveTo>
                  <a:pt x="2770632" y="2450612"/>
                </a:moveTo>
                <a:lnTo>
                  <a:pt x="2770632" y="2258568"/>
                </a:lnTo>
                <a:lnTo>
                  <a:pt x="3014472" y="2258568"/>
                </a:lnTo>
                <a:lnTo>
                  <a:pt x="3014472" y="2450612"/>
                </a:lnTo>
                <a:close/>
              </a:path>
              <a:path w="12710161" h="2450612">
                <a:moveTo>
                  <a:pt x="4157472" y="2450612"/>
                </a:moveTo>
                <a:lnTo>
                  <a:pt x="4157472" y="2209800"/>
                </a:lnTo>
                <a:lnTo>
                  <a:pt x="4398264" y="2209800"/>
                </a:lnTo>
                <a:lnTo>
                  <a:pt x="4398264" y="2450612"/>
                </a:lnTo>
                <a:close/>
              </a:path>
              <a:path w="12710161" h="2450612">
                <a:moveTo>
                  <a:pt x="5541264" y="2450612"/>
                </a:moveTo>
                <a:lnTo>
                  <a:pt x="5541264" y="2401824"/>
                </a:lnTo>
                <a:lnTo>
                  <a:pt x="5785105" y="2401824"/>
                </a:lnTo>
                <a:lnTo>
                  <a:pt x="5785105" y="2450612"/>
                </a:lnTo>
                <a:close/>
              </a:path>
              <a:path w="12710161" h="2450612">
                <a:moveTo>
                  <a:pt x="6928105" y="2450612"/>
                </a:moveTo>
                <a:lnTo>
                  <a:pt x="6928105" y="2401824"/>
                </a:lnTo>
                <a:lnTo>
                  <a:pt x="7168896" y="2401824"/>
                </a:lnTo>
                <a:lnTo>
                  <a:pt x="7168896" y="2450612"/>
                </a:lnTo>
                <a:close/>
              </a:path>
              <a:path w="12710161" h="2450612">
                <a:moveTo>
                  <a:pt x="8311896" y="2450612"/>
                </a:moveTo>
                <a:lnTo>
                  <a:pt x="8311896" y="771144"/>
                </a:lnTo>
                <a:lnTo>
                  <a:pt x="8555736" y="771144"/>
                </a:lnTo>
                <a:lnTo>
                  <a:pt x="8555736" y="2450612"/>
                </a:lnTo>
                <a:close/>
              </a:path>
              <a:path w="12710161" h="2450612">
                <a:moveTo>
                  <a:pt x="9698736" y="2450612"/>
                </a:moveTo>
                <a:lnTo>
                  <a:pt x="9698736" y="2401824"/>
                </a:lnTo>
                <a:lnTo>
                  <a:pt x="9939528" y="2401824"/>
                </a:lnTo>
                <a:lnTo>
                  <a:pt x="9939528" y="2450612"/>
                </a:lnTo>
                <a:close/>
              </a:path>
              <a:path w="12710161" h="2450612">
                <a:moveTo>
                  <a:pt x="11082528" y="2450612"/>
                </a:moveTo>
                <a:lnTo>
                  <a:pt x="11082528" y="2258568"/>
                </a:lnTo>
                <a:lnTo>
                  <a:pt x="11323320" y="2258568"/>
                </a:lnTo>
                <a:lnTo>
                  <a:pt x="11323320" y="2450612"/>
                </a:lnTo>
                <a:close/>
              </a:path>
              <a:path w="12710161" h="2450612">
                <a:moveTo>
                  <a:pt x="12469368" y="2450612"/>
                </a:moveTo>
                <a:lnTo>
                  <a:pt x="12469368" y="1825752"/>
                </a:lnTo>
                <a:lnTo>
                  <a:pt x="12710161" y="1825752"/>
                </a:lnTo>
                <a:lnTo>
                  <a:pt x="12710161" y="2450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3" name="text 1"/>
          <p:cNvSpPr txBox="1"/>
          <p:nvPr/>
        </p:nvSpPr>
        <p:spPr>
          <a:xfrm rot="-2760000">
            <a:off x="1206543" y="6146687"/>
            <a:ext cx="674287" cy="13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79" spc="3" dirty="0">
                <a:solidFill>
                  <a:srgbClr val="FFFFFF"/>
                </a:solidFill>
                <a:latin typeface="Arial"/>
                <a:cs typeface="Arial"/>
              </a:rPr>
              <a:t>Odynophagia</a:t>
            </a:r>
            <a:endParaRPr sz="866">
              <a:latin typeface="Arial"/>
              <a:cs typeface="Arial"/>
            </a:endParaRPr>
          </a:p>
        </p:txBody>
      </p:sp>
      <p:sp>
        <p:nvSpPr>
          <p:cNvPr id="54" name="text 1"/>
          <p:cNvSpPr txBox="1"/>
          <p:nvPr/>
        </p:nvSpPr>
        <p:spPr>
          <a:xfrm rot="-2760000">
            <a:off x="1785729" y="6084101"/>
            <a:ext cx="532453" cy="1337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Dysphagia</a:t>
            </a:r>
            <a:endParaRPr sz="866">
              <a:latin typeface="Arial"/>
              <a:cs typeface="Arial"/>
            </a:endParaRPr>
          </a:p>
        </p:txBody>
      </p:sp>
      <p:sp>
        <p:nvSpPr>
          <p:cNvPr id="55" name="text 1"/>
          <p:cNvSpPr txBox="1"/>
          <p:nvPr/>
        </p:nvSpPr>
        <p:spPr>
          <a:xfrm rot="-2760000">
            <a:off x="2112991" y="6132407"/>
            <a:ext cx="668645" cy="1337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Regurgitation</a:t>
            </a:r>
            <a:endParaRPr sz="866">
              <a:latin typeface="Arial"/>
              <a:cs typeface="Arial"/>
            </a:endParaRPr>
          </a:p>
        </p:txBody>
      </p:sp>
      <p:sp>
        <p:nvSpPr>
          <p:cNvPr id="56" name="text 1"/>
          <p:cNvSpPr txBox="1"/>
          <p:nvPr/>
        </p:nvSpPr>
        <p:spPr>
          <a:xfrm rot="-2760000">
            <a:off x="2668396" y="6087230"/>
            <a:ext cx="535659" cy="13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79" spc="3" dirty="0">
                <a:solidFill>
                  <a:srgbClr val="FFFFFF"/>
                </a:solidFill>
                <a:latin typeface="Arial"/>
                <a:cs typeface="Arial"/>
              </a:rPr>
              <a:t>Dysphonia</a:t>
            </a:r>
            <a:endParaRPr sz="866">
              <a:latin typeface="Arial"/>
              <a:cs typeface="Arial"/>
            </a:endParaRPr>
          </a:p>
        </p:txBody>
      </p:sp>
      <p:sp>
        <p:nvSpPr>
          <p:cNvPr id="57" name="text 1"/>
          <p:cNvSpPr txBox="1"/>
          <p:nvPr/>
        </p:nvSpPr>
        <p:spPr>
          <a:xfrm rot="-2760000">
            <a:off x="3103367" y="6090695"/>
            <a:ext cx="548868" cy="1337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Chest Pain</a:t>
            </a:r>
            <a:endParaRPr sz="866">
              <a:latin typeface="Arial"/>
              <a:cs typeface="Arial"/>
            </a:endParaRPr>
          </a:p>
        </p:txBody>
      </p:sp>
      <p:sp>
        <p:nvSpPr>
          <p:cNvPr id="58" name="text 1"/>
          <p:cNvSpPr txBox="1"/>
          <p:nvPr/>
        </p:nvSpPr>
        <p:spPr>
          <a:xfrm rot="-2760000">
            <a:off x="3571934" y="6088073"/>
            <a:ext cx="505203" cy="1337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Back Pain</a:t>
            </a:r>
            <a:endParaRPr sz="866">
              <a:latin typeface="Arial"/>
              <a:cs typeface="Arial"/>
            </a:endParaRPr>
          </a:p>
        </p:txBody>
      </p:sp>
      <p:sp>
        <p:nvSpPr>
          <p:cNvPr id="59" name="text 1"/>
          <p:cNvSpPr txBox="1"/>
          <p:nvPr/>
        </p:nvSpPr>
        <p:spPr>
          <a:xfrm rot="-2760000">
            <a:off x="3581252" y="6262566"/>
            <a:ext cx="1020792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Unilateral neck pain</a:t>
            </a:r>
            <a:endParaRPr sz="898">
              <a:latin typeface="Arial"/>
              <a:cs typeface="Arial"/>
            </a:endParaRPr>
          </a:p>
        </p:txBody>
      </p:sp>
      <p:sp>
        <p:nvSpPr>
          <p:cNvPr id="60" name="text 1"/>
          <p:cNvSpPr txBox="1"/>
          <p:nvPr/>
        </p:nvSpPr>
        <p:spPr>
          <a:xfrm rot="-2760000">
            <a:off x="4097324" y="6226661"/>
            <a:ext cx="950260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Breathing difficulty</a:t>
            </a:r>
            <a:endParaRPr sz="898">
              <a:latin typeface="Arial"/>
              <a:cs typeface="Arial"/>
            </a:endParaRPr>
          </a:p>
        </p:txBody>
      </p:sp>
      <p:sp>
        <p:nvSpPr>
          <p:cNvPr id="61" name="text 1"/>
          <p:cNvSpPr txBox="1"/>
          <p:nvPr/>
        </p:nvSpPr>
        <p:spPr>
          <a:xfrm rot="-2760000">
            <a:off x="4533437" y="6234854"/>
            <a:ext cx="953466" cy="1337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Soft tissue swelling</a:t>
            </a:r>
            <a:endParaRPr sz="866">
              <a:latin typeface="Arial"/>
              <a:cs typeface="Arial"/>
            </a:endParaRPr>
          </a:p>
        </p:txBody>
      </p:sp>
      <p:sp>
        <p:nvSpPr>
          <p:cNvPr id="62" name="text 1"/>
          <p:cNvSpPr txBox="1"/>
          <p:nvPr/>
        </p:nvSpPr>
        <p:spPr>
          <a:xfrm rot="-2760000">
            <a:off x="5179677" y="6145754"/>
            <a:ext cx="723531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Neck stiffness</a:t>
            </a:r>
            <a:endParaRPr sz="898">
              <a:latin typeface="Arial"/>
              <a:cs typeface="Arial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3189028" y="4509505"/>
            <a:ext cx="886653" cy="1534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97" b="1" spc="3" dirty="0">
                <a:solidFill>
                  <a:srgbClr val="FFFFFF"/>
                </a:solidFill>
                <a:latin typeface="Arial"/>
                <a:cs typeface="Arial"/>
              </a:rPr>
              <a:t>Complications</a:t>
            </a:r>
            <a:endParaRPr sz="994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91023" y="4650244"/>
            <a:ext cx="871504" cy="4072"/>
          </a:xfrm>
          <a:custGeom>
            <a:avLst/>
            <a:gdLst/>
            <a:ahLst/>
            <a:cxnLst/>
            <a:rect l="l" t="t" r="r" b="b"/>
            <a:pathLst>
              <a:path w="2717800" h="12700">
                <a:moveTo>
                  <a:pt x="0" y="12700"/>
                </a:moveTo>
                <a:lnTo>
                  <a:pt x="2717800" y="12700"/>
                </a:lnTo>
                <a:lnTo>
                  <a:pt x="2717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" name="object 15"/>
          <p:cNvSpPr/>
          <p:nvPr/>
        </p:nvSpPr>
        <p:spPr>
          <a:xfrm>
            <a:off x="1291254" y="1687158"/>
            <a:ext cx="2524805" cy="1878692"/>
          </a:xfrm>
          <a:custGeom>
            <a:avLst/>
            <a:gdLst/>
            <a:ahLst/>
            <a:cxnLst/>
            <a:rect l="l" t="t" r="r" b="b"/>
            <a:pathLst>
              <a:path w="7873650" h="5858737">
                <a:moveTo>
                  <a:pt x="0" y="0"/>
                </a:moveTo>
                <a:lnTo>
                  <a:pt x="7873650" y="0"/>
                </a:lnTo>
                <a:lnTo>
                  <a:pt x="7873650" y="5858737"/>
                </a:lnTo>
                <a:lnTo>
                  <a:pt x="0" y="5858737"/>
                </a:lnTo>
                <a:close/>
              </a:path>
            </a:pathLst>
          </a:custGeom>
          <a:solidFill>
            <a:srgbClr val="FFFFFF">
              <a:alpha val="30199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49" y="1805234"/>
            <a:ext cx="859123" cy="1504199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99" y="2145365"/>
            <a:ext cx="973478" cy="1174819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23" y="1878538"/>
            <a:ext cx="778000" cy="786797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4" y="1805234"/>
            <a:ext cx="505309" cy="860101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553657" y="1907782"/>
            <a:ext cx="654928" cy="1299748"/>
          </a:xfrm>
          <a:custGeom>
            <a:avLst/>
            <a:gdLst/>
            <a:ahLst/>
            <a:cxnLst/>
            <a:rect l="l" t="t" r="r" b="b"/>
            <a:pathLst>
              <a:path w="2042405" h="4053287">
                <a:moveTo>
                  <a:pt x="0" y="2042414"/>
                </a:moveTo>
                <a:lnTo>
                  <a:pt x="0" y="0"/>
                </a:lnTo>
                <a:lnTo>
                  <a:pt x="208825" y="10545"/>
                </a:lnTo>
                <a:lnTo>
                  <a:pt x="411617" y="41494"/>
                </a:lnTo>
                <a:lnTo>
                  <a:pt x="607350" y="91822"/>
                </a:lnTo>
                <a:lnTo>
                  <a:pt x="794997" y="160502"/>
                </a:lnTo>
                <a:lnTo>
                  <a:pt x="973533" y="246507"/>
                </a:lnTo>
                <a:lnTo>
                  <a:pt x="1141929" y="348810"/>
                </a:lnTo>
                <a:lnTo>
                  <a:pt x="1299160" y="466386"/>
                </a:lnTo>
                <a:lnTo>
                  <a:pt x="1444199" y="598207"/>
                </a:lnTo>
                <a:lnTo>
                  <a:pt x="1576020" y="743246"/>
                </a:lnTo>
                <a:lnTo>
                  <a:pt x="1693595" y="900478"/>
                </a:lnTo>
                <a:lnTo>
                  <a:pt x="1795899" y="1068875"/>
                </a:lnTo>
                <a:lnTo>
                  <a:pt x="1881904" y="1247411"/>
                </a:lnTo>
                <a:lnTo>
                  <a:pt x="1950584" y="1435060"/>
                </a:lnTo>
                <a:lnTo>
                  <a:pt x="2000912" y="1630794"/>
                </a:lnTo>
                <a:lnTo>
                  <a:pt x="2031861" y="1833588"/>
                </a:lnTo>
                <a:lnTo>
                  <a:pt x="2042405" y="2042414"/>
                </a:lnTo>
                <a:lnTo>
                  <a:pt x="2034192" y="2226254"/>
                </a:lnTo>
                <a:lnTo>
                  <a:pt x="2009988" y="2405974"/>
                </a:lnTo>
                <a:lnTo>
                  <a:pt x="1970445" y="2580794"/>
                </a:lnTo>
                <a:lnTo>
                  <a:pt x="1916216" y="2749936"/>
                </a:lnTo>
                <a:lnTo>
                  <a:pt x="1766310" y="3068071"/>
                </a:lnTo>
                <a:lnTo>
                  <a:pt x="1565489" y="3354149"/>
                </a:lnTo>
                <a:lnTo>
                  <a:pt x="1318975" y="3601940"/>
                </a:lnTo>
                <a:lnTo>
                  <a:pt x="1031986" y="3805213"/>
                </a:lnTo>
                <a:lnTo>
                  <a:pt x="709744" y="3957739"/>
                </a:lnTo>
                <a:lnTo>
                  <a:pt x="537034" y="4013025"/>
                </a:lnTo>
                <a:lnTo>
                  <a:pt x="357469" y="4053287"/>
                </a:lnTo>
                <a:close/>
              </a:path>
            </a:pathLst>
          </a:custGeom>
          <a:solidFill>
            <a:srgbClr val="DCEAF7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7" name="object 17"/>
          <p:cNvSpPr/>
          <p:nvPr/>
        </p:nvSpPr>
        <p:spPr>
          <a:xfrm>
            <a:off x="1882658" y="2247197"/>
            <a:ext cx="785626" cy="1023641"/>
          </a:xfrm>
          <a:custGeom>
            <a:avLst/>
            <a:gdLst/>
            <a:ahLst/>
            <a:cxnLst/>
            <a:rect l="l" t="t" r="r" b="b"/>
            <a:pathLst>
              <a:path w="2449990" h="3192243">
                <a:moveTo>
                  <a:pt x="1835945" y="3010713"/>
                </a:moveTo>
                <a:lnTo>
                  <a:pt x="1639174" y="2975936"/>
                </a:lnTo>
                <a:lnTo>
                  <a:pt x="1448341" y="2922507"/>
                </a:lnTo>
                <a:lnTo>
                  <a:pt x="1264639" y="2851256"/>
                </a:lnTo>
                <a:lnTo>
                  <a:pt x="1089256" y="2763015"/>
                </a:lnTo>
                <a:lnTo>
                  <a:pt x="923384" y="2658615"/>
                </a:lnTo>
                <a:lnTo>
                  <a:pt x="768213" y="2538886"/>
                </a:lnTo>
                <a:lnTo>
                  <a:pt x="624934" y="2404660"/>
                </a:lnTo>
                <a:lnTo>
                  <a:pt x="494736" y="2256768"/>
                </a:lnTo>
                <a:lnTo>
                  <a:pt x="378811" y="2096042"/>
                </a:lnTo>
                <a:lnTo>
                  <a:pt x="278348" y="1923312"/>
                </a:lnTo>
                <a:lnTo>
                  <a:pt x="194539" y="1739409"/>
                </a:lnTo>
                <a:lnTo>
                  <a:pt x="128574" y="1545165"/>
                </a:lnTo>
                <a:lnTo>
                  <a:pt x="81643" y="1341411"/>
                </a:lnTo>
                <a:lnTo>
                  <a:pt x="58486" y="1168678"/>
                </a:lnTo>
                <a:lnTo>
                  <a:pt x="50147" y="995546"/>
                </a:lnTo>
                <a:lnTo>
                  <a:pt x="56472" y="822936"/>
                </a:lnTo>
                <a:lnTo>
                  <a:pt x="77310" y="651770"/>
                </a:lnTo>
                <a:lnTo>
                  <a:pt x="112508" y="482972"/>
                </a:lnTo>
                <a:lnTo>
                  <a:pt x="161916" y="317463"/>
                </a:lnTo>
                <a:lnTo>
                  <a:pt x="302749" y="0"/>
                </a:lnTo>
                <a:lnTo>
                  <a:pt x="2092520" y="983945"/>
                </a:lnTo>
                <a:lnTo>
                  <a:pt x="2449990" y="2994818"/>
                </a:lnTo>
                <a:lnTo>
                  <a:pt x="2242544" y="3020985"/>
                </a:lnTo>
                <a:lnTo>
                  <a:pt x="2037465" y="3026006"/>
                </a:lnTo>
                <a:close/>
              </a:path>
            </a:pathLst>
          </a:custGeom>
          <a:solidFill>
            <a:srgbClr val="10486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8" name="object 18"/>
          <p:cNvSpPr/>
          <p:nvPr/>
        </p:nvSpPr>
        <p:spPr>
          <a:xfrm>
            <a:off x="1979739" y="1981046"/>
            <a:ext cx="573918" cy="581668"/>
          </a:xfrm>
          <a:custGeom>
            <a:avLst/>
            <a:gdLst/>
            <a:ahLst/>
            <a:cxnLst/>
            <a:rect l="l" t="t" r="r" b="b"/>
            <a:pathLst>
              <a:path w="1789773" h="1813941">
                <a:moveTo>
                  <a:pt x="1" y="829996"/>
                </a:moveTo>
                <a:lnTo>
                  <a:pt x="164722" y="576746"/>
                </a:lnTo>
                <a:lnTo>
                  <a:pt x="363837" y="351700"/>
                </a:lnTo>
                <a:lnTo>
                  <a:pt x="593815" y="158303"/>
                </a:lnTo>
                <a:lnTo>
                  <a:pt x="851125" y="0"/>
                </a:lnTo>
                <a:lnTo>
                  <a:pt x="1789772" y="1813941"/>
                </a:lnTo>
                <a:close/>
              </a:path>
            </a:pathLst>
          </a:custGeom>
          <a:solidFill>
            <a:srgbClr val="A6CAE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9" name="object 19"/>
          <p:cNvSpPr/>
          <p:nvPr/>
        </p:nvSpPr>
        <p:spPr>
          <a:xfrm>
            <a:off x="2252664" y="1907782"/>
            <a:ext cx="300993" cy="654931"/>
          </a:xfrm>
          <a:custGeom>
            <a:avLst/>
            <a:gdLst/>
            <a:ahLst/>
            <a:cxnLst/>
            <a:rect l="l" t="t" r="r" b="b"/>
            <a:pathLst>
              <a:path w="938651" h="2042414">
                <a:moveTo>
                  <a:pt x="1" y="228473"/>
                </a:moveTo>
                <a:lnTo>
                  <a:pt x="223120" y="129440"/>
                </a:lnTo>
                <a:lnTo>
                  <a:pt x="455623" y="57939"/>
                </a:lnTo>
                <a:lnTo>
                  <a:pt x="694977" y="14588"/>
                </a:lnTo>
                <a:lnTo>
                  <a:pt x="938649" y="0"/>
                </a:lnTo>
                <a:lnTo>
                  <a:pt x="938650" y="2042414"/>
                </a:lnTo>
                <a:close/>
              </a:path>
            </a:pathLst>
          </a:custGeom>
          <a:solidFill>
            <a:srgbClr val="0F9ED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8" name="text 1"/>
          <p:cNvSpPr txBox="1"/>
          <p:nvPr/>
        </p:nvSpPr>
        <p:spPr>
          <a:xfrm>
            <a:off x="2951941" y="2438320"/>
            <a:ext cx="231987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latin typeface="Arial"/>
                <a:cs typeface="Arial"/>
              </a:rPr>
              <a:t>47%</a:t>
            </a:r>
            <a:endParaRPr sz="898">
              <a:latin typeface="Arial"/>
              <a:cs typeface="Arial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2037825" y="2775518"/>
            <a:ext cx="231987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solidFill>
                  <a:srgbClr val="FFFFFF"/>
                </a:solidFill>
                <a:latin typeface="Arial"/>
                <a:cs typeface="Arial"/>
              </a:rPr>
              <a:t>36%</a:t>
            </a:r>
            <a:endParaRPr sz="898">
              <a:latin typeface="Arial"/>
              <a:cs typeface="Arial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2108748" y="2107963"/>
            <a:ext cx="167482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latin typeface="Arial"/>
                <a:cs typeface="Arial"/>
              </a:rPr>
              <a:t>9%</a:t>
            </a:r>
            <a:endParaRPr sz="898">
              <a:latin typeface="Arial"/>
              <a:cs typeface="Arial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2344515" y="1946694"/>
            <a:ext cx="167482" cy="1381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98" b="1" spc="3" dirty="0">
                <a:latin typeface="Arial"/>
                <a:cs typeface="Arial"/>
              </a:rPr>
              <a:t>8%</a:t>
            </a:r>
            <a:endParaRPr sz="898">
              <a:latin typeface="Arial"/>
              <a:cs typeface="Arial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1936345" y="1708212"/>
            <a:ext cx="1270861" cy="1337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b="1" spc="3" dirty="0">
                <a:latin typeface="Arial"/>
                <a:cs typeface="Arial"/>
              </a:rPr>
              <a:t>Most Common Location</a:t>
            </a:r>
            <a:endParaRPr sz="866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19481" y="3247618"/>
            <a:ext cx="2353078" cy="291779"/>
          </a:xfrm>
          <a:custGeom>
            <a:avLst/>
            <a:gdLst/>
            <a:ahLst/>
            <a:cxnLst/>
            <a:rect l="l" t="t" r="r" b="b"/>
            <a:pathLst>
              <a:path w="7338117" h="909917">
                <a:moveTo>
                  <a:pt x="0" y="0"/>
                </a:moveTo>
                <a:lnTo>
                  <a:pt x="7338117" y="0"/>
                </a:lnTo>
                <a:lnTo>
                  <a:pt x="7338117" y="909917"/>
                </a:lnTo>
                <a:lnTo>
                  <a:pt x="0" y="909917"/>
                </a:lnTo>
                <a:close/>
              </a:path>
            </a:pathLst>
          </a:custGeom>
          <a:solidFill>
            <a:srgbClr val="FFFFFF">
              <a:alpha val="7804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1" name="object 21"/>
          <p:cNvSpPr/>
          <p:nvPr/>
        </p:nvSpPr>
        <p:spPr>
          <a:xfrm>
            <a:off x="1623355" y="3293719"/>
            <a:ext cx="53687" cy="53686"/>
          </a:xfrm>
          <a:custGeom>
            <a:avLst/>
            <a:gdLst/>
            <a:ahLst/>
            <a:cxnLst/>
            <a:rect l="l" t="t" r="r" b="b"/>
            <a:pathLst>
              <a:path w="167423" h="167422">
                <a:moveTo>
                  <a:pt x="1" y="0"/>
                </a:moveTo>
                <a:lnTo>
                  <a:pt x="167422" y="0"/>
                </a:lnTo>
                <a:lnTo>
                  <a:pt x="167422" y="167422"/>
                </a:lnTo>
                <a:lnTo>
                  <a:pt x="1" y="167422"/>
                </a:lnTo>
                <a:close/>
              </a:path>
            </a:pathLst>
          </a:custGeom>
          <a:solidFill>
            <a:srgbClr val="DCEAF7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3" name="text 1"/>
          <p:cNvSpPr txBox="1"/>
          <p:nvPr/>
        </p:nvSpPr>
        <p:spPr>
          <a:xfrm>
            <a:off x="1702357" y="3252381"/>
            <a:ext cx="653384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Palatine Tonsil</a:t>
            </a:r>
            <a:endParaRPr sz="77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99894" y="3293719"/>
            <a:ext cx="53686" cy="53686"/>
          </a:xfrm>
          <a:custGeom>
            <a:avLst/>
            <a:gdLst/>
            <a:ahLst/>
            <a:cxnLst/>
            <a:rect l="l" t="t" r="r" b="b"/>
            <a:pathLst>
              <a:path w="167422" h="167422">
                <a:moveTo>
                  <a:pt x="0" y="0"/>
                </a:moveTo>
                <a:lnTo>
                  <a:pt x="167422" y="0"/>
                </a:lnTo>
                <a:lnTo>
                  <a:pt x="167422" y="167422"/>
                </a:lnTo>
                <a:lnTo>
                  <a:pt x="0" y="167422"/>
                </a:lnTo>
                <a:close/>
              </a:path>
            </a:pathLst>
          </a:custGeom>
          <a:solidFill>
            <a:srgbClr val="10486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4" name="text 1"/>
          <p:cNvSpPr txBox="1"/>
          <p:nvPr/>
        </p:nvSpPr>
        <p:spPr>
          <a:xfrm>
            <a:off x="2878896" y="3252381"/>
            <a:ext cx="562462" cy="1080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02" spc="3" dirty="0">
                <a:latin typeface="Arial"/>
                <a:cs typeface="Arial"/>
              </a:rPr>
              <a:t>To ngue Base</a:t>
            </a:r>
            <a:endParaRPr sz="673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23355" y="3439608"/>
            <a:ext cx="53687" cy="53686"/>
          </a:xfrm>
          <a:custGeom>
            <a:avLst/>
            <a:gdLst/>
            <a:ahLst/>
            <a:cxnLst/>
            <a:rect l="l" t="t" r="r" b="b"/>
            <a:pathLst>
              <a:path w="167423" h="167420">
                <a:moveTo>
                  <a:pt x="1" y="0"/>
                </a:moveTo>
                <a:lnTo>
                  <a:pt x="167422" y="0"/>
                </a:lnTo>
                <a:lnTo>
                  <a:pt x="167422" y="167420"/>
                </a:lnTo>
                <a:lnTo>
                  <a:pt x="1" y="167420"/>
                </a:lnTo>
                <a:close/>
              </a:path>
            </a:pathLst>
          </a:custGeom>
          <a:solidFill>
            <a:srgbClr val="A6CAE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5" name="text 1"/>
          <p:cNvSpPr txBox="1"/>
          <p:nvPr/>
        </p:nvSpPr>
        <p:spPr>
          <a:xfrm>
            <a:off x="1702357" y="3398011"/>
            <a:ext cx="727122" cy="1154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50" spc="3" dirty="0">
                <a:latin typeface="Arial"/>
                <a:cs typeface="Arial"/>
              </a:rPr>
              <a:t>Cricopharyngeus</a:t>
            </a:r>
            <a:endParaRPr sz="738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99894" y="3439608"/>
            <a:ext cx="53686" cy="53686"/>
          </a:xfrm>
          <a:custGeom>
            <a:avLst/>
            <a:gdLst/>
            <a:ahLst/>
            <a:cxnLst/>
            <a:rect l="l" t="t" r="r" b="b"/>
            <a:pathLst>
              <a:path w="167422" h="167420">
                <a:moveTo>
                  <a:pt x="0" y="0"/>
                </a:moveTo>
                <a:lnTo>
                  <a:pt x="167422" y="0"/>
                </a:lnTo>
                <a:lnTo>
                  <a:pt x="167422" y="167420"/>
                </a:lnTo>
                <a:lnTo>
                  <a:pt x="0" y="167420"/>
                </a:lnTo>
                <a:close/>
              </a:path>
            </a:pathLst>
          </a:custGeom>
          <a:solidFill>
            <a:srgbClr val="0F9ED5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6" name="text 1"/>
          <p:cNvSpPr txBox="1"/>
          <p:nvPr/>
        </p:nvSpPr>
        <p:spPr>
          <a:xfrm>
            <a:off x="2878896" y="3398011"/>
            <a:ext cx="248786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Other</a:t>
            </a:r>
            <a:endParaRPr sz="77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30592" y="2495270"/>
            <a:ext cx="4109914" cy="924780"/>
          </a:xfrm>
          <a:custGeom>
            <a:avLst/>
            <a:gdLst/>
            <a:ahLst/>
            <a:cxnLst/>
            <a:rect l="l" t="t" r="r" b="b"/>
            <a:pathLst>
              <a:path w="12816842" h="2883945">
                <a:moveTo>
                  <a:pt x="0" y="2883945"/>
                </a:moveTo>
                <a:lnTo>
                  <a:pt x="0" y="0"/>
                </a:lnTo>
                <a:lnTo>
                  <a:pt x="932688" y="0"/>
                </a:lnTo>
                <a:lnTo>
                  <a:pt x="932688" y="2883945"/>
                </a:lnTo>
                <a:close/>
              </a:path>
              <a:path w="12816842" h="2883945">
                <a:moveTo>
                  <a:pt x="2971800" y="2883945"/>
                </a:moveTo>
                <a:lnTo>
                  <a:pt x="2971800" y="2380488"/>
                </a:lnTo>
                <a:lnTo>
                  <a:pt x="3904488" y="2380488"/>
                </a:lnTo>
                <a:lnTo>
                  <a:pt x="3904488" y="2883945"/>
                </a:lnTo>
                <a:close/>
              </a:path>
              <a:path w="12816842" h="2883945">
                <a:moveTo>
                  <a:pt x="5943600" y="2883945"/>
                </a:moveTo>
                <a:lnTo>
                  <a:pt x="5943600" y="865632"/>
                </a:lnTo>
                <a:lnTo>
                  <a:pt x="6873240" y="865632"/>
                </a:lnTo>
                <a:lnTo>
                  <a:pt x="6873240" y="2883945"/>
                </a:lnTo>
                <a:close/>
              </a:path>
              <a:path w="12816842" h="2883945">
                <a:moveTo>
                  <a:pt x="8915400" y="2883945"/>
                </a:moveTo>
                <a:lnTo>
                  <a:pt x="8915400" y="2087880"/>
                </a:lnTo>
                <a:lnTo>
                  <a:pt x="9845042" y="2087880"/>
                </a:lnTo>
                <a:lnTo>
                  <a:pt x="9845042" y="2883945"/>
                </a:lnTo>
                <a:close/>
              </a:path>
              <a:path w="12816842" h="2883945">
                <a:moveTo>
                  <a:pt x="11887198" y="2883945"/>
                </a:moveTo>
                <a:lnTo>
                  <a:pt x="11887198" y="792480"/>
                </a:lnTo>
                <a:lnTo>
                  <a:pt x="12816842" y="792480"/>
                </a:lnTo>
                <a:lnTo>
                  <a:pt x="12816842" y="2883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7" name="text 1"/>
          <p:cNvSpPr txBox="1"/>
          <p:nvPr/>
        </p:nvSpPr>
        <p:spPr>
          <a:xfrm>
            <a:off x="6252590" y="3482169"/>
            <a:ext cx="677237" cy="267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Oesophageal</a:t>
            </a:r>
            <a:endParaRPr sz="866">
              <a:latin typeface="Arial"/>
              <a:cs typeface="Arial"/>
            </a:endParaRPr>
          </a:p>
          <a:p>
            <a:pPr marL="9103"/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Foreign Body</a:t>
            </a:r>
            <a:endParaRPr sz="866">
              <a:latin typeface="Arial"/>
              <a:cs typeface="Arial"/>
            </a:endParaRPr>
          </a:p>
        </p:txBody>
      </p:sp>
      <p:sp>
        <p:nvSpPr>
          <p:cNvPr id="78" name="text 1"/>
          <p:cNvSpPr txBox="1"/>
          <p:nvPr/>
        </p:nvSpPr>
        <p:spPr>
          <a:xfrm>
            <a:off x="7215060" y="3482169"/>
            <a:ext cx="625428" cy="2719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06746"/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Surgical</a:t>
            </a:r>
            <a:endParaRPr sz="898">
              <a:latin typeface="Arial"/>
              <a:cs typeface="Arial"/>
            </a:endParaRPr>
          </a:p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Emphysema</a:t>
            </a:r>
            <a:endParaRPr sz="866">
              <a:latin typeface="Arial"/>
              <a:cs typeface="Arial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8216552" y="3482169"/>
            <a:ext cx="520399" cy="2616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02" spc="3" dirty="0">
                <a:solidFill>
                  <a:srgbClr val="FFFFFF"/>
                </a:solidFill>
                <a:latin typeface="Arial"/>
                <a:cs typeface="Arial"/>
              </a:rPr>
              <a:t>Soft Tissue</a:t>
            </a:r>
            <a:endParaRPr sz="802">
              <a:latin typeface="Arial"/>
              <a:cs typeface="Arial"/>
            </a:endParaRPr>
          </a:p>
          <a:p>
            <a:pPr marL="63382"/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Swelling</a:t>
            </a:r>
            <a:endParaRPr sz="898">
              <a:latin typeface="Arial"/>
              <a:cs typeface="Arial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9033142" y="3482169"/>
            <a:ext cx="837730" cy="2719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53427"/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Upper</a:t>
            </a:r>
            <a:endParaRPr sz="898">
              <a:latin typeface="Arial"/>
              <a:cs typeface="Arial"/>
            </a:endParaRPr>
          </a:p>
          <a:p>
            <a:r>
              <a:rPr sz="869" spc="3" dirty="0">
                <a:solidFill>
                  <a:srgbClr val="FFFFFF"/>
                </a:solidFill>
                <a:latin typeface="Arial"/>
                <a:cs typeface="Arial"/>
              </a:rPr>
              <a:t>Oesophageal Air</a:t>
            </a:r>
            <a:endParaRPr sz="866">
              <a:latin typeface="Arial"/>
              <a:cs typeface="Arial"/>
            </a:endParaRPr>
          </a:p>
        </p:txBody>
      </p:sp>
      <p:sp>
        <p:nvSpPr>
          <p:cNvPr id="81" name="text 1"/>
          <p:cNvSpPr txBox="1"/>
          <p:nvPr/>
        </p:nvSpPr>
        <p:spPr>
          <a:xfrm>
            <a:off x="10001102" y="3482169"/>
            <a:ext cx="621709" cy="2423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677" spc="3" dirty="0">
                <a:solidFill>
                  <a:srgbClr val="FFFFFF"/>
                </a:solidFill>
                <a:latin typeface="Arial"/>
                <a:cs typeface="Arial"/>
              </a:rPr>
              <a:t>Loss of Cervical</a:t>
            </a:r>
            <a:endParaRPr sz="673">
              <a:latin typeface="Arial"/>
              <a:cs typeface="Arial"/>
            </a:endParaRPr>
          </a:p>
          <a:p>
            <a:pPr marL="178739"/>
            <a:r>
              <a:rPr sz="898" spc="3" dirty="0">
                <a:solidFill>
                  <a:srgbClr val="FFFFFF"/>
                </a:solidFill>
                <a:latin typeface="Arial"/>
                <a:cs typeface="Arial"/>
              </a:rPr>
              <a:t>Lordosis</a:t>
            </a:r>
            <a:endParaRPr sz="898">
              <a:latin typeface="Arial"/>
              <a:cs typeface="Arial"/>
            </a:endParaRPr>
          </a:p>
        </p:txBody>
      </p:sp>
      <p:sp>
        <p:nvSpPr>
          <p:cNvPr id="82" name="text 1"/>
          <p:cNvSpPr txBox="1"/>
          <p:nvPr/>
        </p:nvSpPr>
        <p:spPr>
          <a:xfrm>
            <a:off x="7778568" y="2198524"/>
            <a:ext cx="1370632" cy="1558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013" b="1" spc="3" dirty="0">
                <a:solidFill>
                  <a:srgbClr val="FFFFFF"/>
                </a:solidFill>
                <a:latin typeface="Arial"/>
                <a:cs typeface="Arial"/>
              </a:rPr>
              <a:t>Radiological Findings</a:t>
            </a:r>
            <a:endParaRPr sz="994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776552" y="2347232"/>
            <a:ext cx="1327618" cy="4072"/>
          </a:xfrm>
          <a:custGeom>
            <a:avLst/>
            <a:gdLst/>
            <a:ahLst/>
            <a:cxnLst/>
            <a:rect l="l" t="t" r="r" b="b"/>
            <a:pathLst>
              <a:path w="4140200" h="12700">
                <a:moveTo>
                  <a:pt x="2070100" y="12700"/>
                </a:moveTo>
                <a:lnTo>
                  <a:pt x="0" y="12700"/>
                </a:lnTo>
                <a:lnTo>
                  <a:pt x="0" y="0"/>
                </a:lnTo>
                <a:lnTo>
                  <a:pt x="2070100" y="0"/>
                </a:lnTo>
                <a:lnTo>
                  <a:pt x="4140200" y="0"/>
                </a:lnTo>
                <a:lnTo>
                  <a:pt x="414020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7" name="object 27"/>
          <p:cNvSpPr/>
          <p:nvPr/>
        </p:nvSpPr>
        <p:spPr>
          <a:xfrm>
            <a:off x="8644089" y="3799196"/>
            <a:ext cx="1864961" cy="1576461"/>
          </a:xfrm>
          <a:custGeom>
            <a:avLst/>
            <a:gdLst/>
            <a:ahLst/>
            <a:cxnLst/>
            <a:rect l="l" t="t" r="r" b="b"/>
            <a:pathLst>
              <a:path w="5815916" h="4916223">
                <a:moveTo>
                  <a:pt x="0" y="0"/>
                </a:moveTo>
                <a:lnTo>
                  <a:pt x="5815916" y="0"/>
                </a:lnTo>
                <a:lnTo>
                  <a:pt x="5815916" y="4916223"/>
                </a:lnTo>
                <a:lnTo>
                  <a:pt x="0" y="4916223"/>
                </a:lnTo>
                <a:close/>
              </a:path>
            </a:pathLst>
          </a:custGeom>
          <a:solidFill>
            <a:srgbClr val="FFFFFF">
              <a:alpha val="30199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pic>
        <p:nvPicPr>
          <p:cNvPr id="8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76" y="3917368"/>
            <a:ext cx="464259" cy="777023"/>
          </a:xfrm>
          <a:prstGeom prst="rect">
            <a:avLst/>
          </a:prstGeom>
        </p:spPr>
      </p:pic>
      <p:pic>
        <p:nvPicPr>
          <p:cNvPr id="8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05" y="3917368"/>
            <a:ext cx="1348794" cy="1348794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9576569" y="4019820"/>
            <a:ext cx="259695" cy="572031"/>
          </a:xfrm>
          <a:custGeom>
            <a:avLst/>
            <a:gdLst/>
            <a:ahLst/>
            <a:cxnLst/>
            <a:rect l="l" t="t" r="r" b="b"/>
            <a:pathLst>
              <a:path w="809864" h="1783888">
                <a:moveTo>
                  <a:pt x="0" y="0"/>
                </a:moveTo>
                <a:lnTo>
                  <a:pt x="210036" y="12407"/>
                </a:lnTo>
                <a:lnTo>
                  <a:pt x="416444" y="49289"/>
                </a:lnTo>
                <a:lnTo>
                  <a:pt x="617096" y="110134"/>
                </a:lnTo>
                <a:lnTo>
                  <a:pt x="809864" y="194432"/>
                </a:lnTo>
                <a:lnTo>
                  <a:pt x="0" y="1783888"/>
                </a:lnTo>
                <a:close/>
              </a:path>
            </a:pathLst>
          </a:custGeom>
          <a:solidFill>
            <a:srgbClr val="DCEAF7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9" name="object 29"/>
          <p:cNvSpPr/>
          <p:nvPr/>
        </p:nvSpPr>
        <p:spPr>
          <a:xfrm>
            <a:off x="8923459" y="4019821"/>
            <a:ext cx="1306220" cy="1225139"/>
          </a:xfrm>
          <a:custGeom>
            <a:avLst/>
            <a:gdLst/>
            <a:ahLst/>
            <a:cxnLst/>
            <a:rect l="l" t="t" r="r" b="b"/>
            <a:pathLst>
              <a:path w="4073472" h="3820620">
                <a:moveTo>
                  <a:pt x="1909204" y="3563673"/>
                </a:moveTo>
                <a:lnTo>
                  <a:pt x="1735938" y="3542714"/>
                </a:lnTo>
                <a:lnTo>
                  <a:pt x="1563656" y="3504267"/>
                </a:lnTo>
                <a:lnTo>
                  <a:pt x="1393566" y="3447941"/>
                </a:lnTo>
                <a:lnTo>
                  <a:pt x="1226870" y="3373342"/>
                </a:lnTo>
                <a:lnTo>
                  <a:pt x="1068538" y="3282332"/>
                </a:lnTo>
                <a:lnTo>
                  <a:pt x="922992" y="3177834"/>
                </a:lnTo>
                <a:lnTo>
                  <a:pt x="671824" y="2933198"/>
                </a:lnTo>
                <a:lnTo>
                  <a:pt x="566986" y="2795473"/>
                </a:lnTo>
                <a:lnTo>
                  <a:pt x="476500" y="2649084"/>
                </a:lnTo>
                <a:lnTo>
                  <a:pt x="400760" y="2495237"/>
                </a:lnTo>
                <a:lnTo>
                  <a:pt x="340156" y="2335139"/>
                </a:lnTo>
                <a:lnTo>
                  <a:pt x="295082" y="2169995"/>
                </a:lnTo>
                <a:lnTo>
                  <a:pt x="265928" y="2001012"/>
                </a:lnTo>
                <a:lnTo>
                  <a:pt x="253086" y="1829395"/>
                </a:lnTo>
                <a:lnTo>
                  <a:pt x="256948" y="1656351"/>
                </a:lnTo>
                <a:lnTo>
                  <a:pt x="277906" y="1483085"/>
                </a:lnTo>
                <a:lnTo>
                  <a:pt x="316352" y="1310804"/>
                </a:lnTo>
                <a:lnTo>
                  <a:pt x="372678" y="1140714"/>
                </a:lnTo>
                <a:lnTo>
                  <a:pt x="447280" y="974020"/>
                </a:lnTo>
                <a:lnTo>
                  <a:pt x="575502" y="760563"/>
                </a:lnTo>
                <a:lnTo>
                  <a:pt x="729780" y="569676"/>
                </a:lnTo>
                <a:lnTo>
                  <a:pt x="907154" y="403174"/>
                </a:lnTo>
                <a:lnTo>
                  <a:pt x="1104658" y="262873"/>
                </a:lnTo>
                <a:lnTo>
                  <a:pt x="1319332" y="150590"/>
                </a:lnTo>
                <a:lnTo>
                  <a:pt x="1548212" y="68139"/>
                </a:lnTo>
                <a:lnTo>
                  <a:pt x="1788334" y="17337"/>
                </a:lnTo>
                <a:lnTo>
                  <a:pt x="2036736" y="0"/>
                </a:lnTo>
                <a:lnTo>
                  <a:pt x="2036736" y="1783887"/>
                </a:lnTo>
                <a:lnTo>
                  <a:pt x="2846600" y="194432"/>
                </a:lnTo>
                <a:lnTo>
                  <a:pt x="3004932" y="285443"/>
                </a:lnTo>
                <a:lnTo>
                  <a:pt x="3150478" y="389941"/>
                </a:lnTo>
                <a:lnTo>
                  <a:pt x="3401646" y="634577"/>
                </a:lnTo>
                <a:lnTo>
                  <a:pt x="3506484" y="772302"/>
                </a:lnTo>
                <a:lnTo>
                  <a:pt x="3596970" y="918691"/>
                </a:lnTo>
                <a:lnTo>
                  <a:pt x="3672710" y="1072538"/>
                </a:lnTo>
                <a:lnTo>
                  <a:pt x="3733314" y="1232636"/>
                </a:lnTo>
                <a:lnTo>
                  <a:pt x="3778388" y="1397780"/>
                </a:lnTo>
                <a:lnTo>
                  <a:pt x="3807542" y="1566763"/>
                </a:lnTo>
                <a:lnTo>
                  <a:pt x="3820384" y="1738380"/>
                </a:lnTo>
                <a:lnTo>
                  <a:pt x="3816522" y="1911424"/>
                </a:lnTo>
                <a:lnTo>
                  <a:pt x="3795562" y="2084690"/>
                </a:lnTo>
                <a:lnTo>
                  <a:pt x="3757114" y="2256971"/>
                </a:lnTo>
                <a:lnTo>
                  <a:pt x="3700786" y="2427061"/>
                </a:lnTo>
                <a:lnTo>
                  <a:pt x="3626190" y="2593754"/>
                </a:lnTo>
                <a:lnTo>
                  <a:pt x="3535180" y="2752086"/>
                </a:lnTo>
                <a:lnTo>
                  <a:pt x="3430682" y="2897632"/>
                </a:lnTo>
                <a:lnTo>
                  <a:pt x="3186046" y="3148800"/>
                </a:lnTo>
                <a:lnTo>
                  <a:pt x="3048322" y="3253638"/>
                </a:lnTo>
                <a:lnTo>
                  <a:pt x="2901934" y="3344123"/>
                </a:lnTo>
                <a:lnTo>
                  <a:pt x="2748088" y="3419863"/>
                </a:lnTo>
                <a:lnTo>
                  <a:pt x="2587990" y="3480466"/>
                </a:lnTo>
                <a:lnTo>
                  <a:pt x="2422846" y="3525540"/>
                </a:lnTo>
                <a:lnTo>
                  <a:pt x="2253864" y="3554694"/>
                </a:lnTo>
                <a:lnTo>
                  <a:pt x="2082248" y="3567536"/>
                </a:lnTo>
                <a:close/>
              </a:path>
            </a:pathLst>
          </a:custGeom>
          <a:solidFill>
            <a:srgbClr val="10486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5" name="text 1"/>
          <p:cNvSpPr txBox="1"/>
          <p:nvPr/>
        </p:nvSpPr>
        <p:spPr>
          <a:xfrm>
            <a:off x="9635751" y="4056668"/>
            <a:ext cx="109774" cy="898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84" b="1" spc="3" dirty="0">
                <a:latin typeface="Arial"/>
                <a:cs typeface="Arial"/>
              </a:rPr>
              <a:t>7%</a:t>
            </a:r>
            <a:endParaRPr sz="577">
              <a:latin typeface="Arial"/>
              <a:cs typeface="Arial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9370447" y="4997017"/>
            <a:ext cx="190309" cy="1124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31" b="1" spc="3" dirty="0">
                <a:solidFill>
                  <a:srgbClr val="FFFFFF"/>
                </a:solidFill>
                <a:latin typeface="Arial"/>
                <a:cs typeface="Arial"/>
              </a:rPr>
              <a:t>93%</a:t>
            </a:r>
            <a:endParaRPr sz="706">
              <a:latin typeface="Arial"/>
              <a:cs typeface="Arial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8936177" y="3820344"/>
            <a:ext cx="1312090" cy="1308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850" b="1" spc="3" dirty="0">
                <a:latin typeface="Arial"/>
                <a:cs typeface="Arial"/>
              </a:rPr>
              <a:t>Awareness of Guidelines</a:t>
            </a:r>
            <a:endParaRPr sz="834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883724" y="5186378"/>
            <a:ext cx="1425683" cy="147160"/>
          </a:xfrm>
          <a:custGeom>
            <a:avLst/>
            <a:gdLst/>
            <a:ahLst/>
            <a:cxnLst/>
            <a:rect l="l" t="t" r="r" b="b"/>
            <a:pathLst>
              <a:path w="4446018" h="458922">
                <a:moveTo>
                  <a:pt x="0" y="0"/>
                </a:moveTo>
                <a:lnTo>
                  <a:pt x="4446018" y="0"/>
                </a:lnTo>
                <a:lnTo>
                  <a:pt x="4446018" y="458922"/>
                </a:lnTo>
                <a:lnTo>
                  <a:pt x="0" y="458922"/>
                </a:lnTo>
                <a:close/>
              </a:path>
            </a:pathLst>
          </a:custGeom>
          <a:solidFill>
            <a:srgbClr val="FFFFFF">
              <a:alpha val="7804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1" name="object 31"/>
          <p:cNvSpPr/>
          <p:nvPr/>
        </p:nvSpPr>
        <p:spPr>
          <a:xfrm>
            <a:off x="9225720" y="5233114"/>
            <a:ext cx="53683" cy="53686"/>
          </a:xfrm>
          <a:custGeom>
            <a:avLst/>
            <a:gdLst/>
            <a:ahLst/>
            <a:cxnLst/>
            <a:rect l="l" t="t" r="r" b="b"/>
            <a:pathLst>
              <a:path w="167412" h="167420">
                <a:moveTo>
                  <a:pt x="0" y="0"/>
                </a:moveTo>
                <a:lnTo>
                  <a:pt x="167412" y="0"/>
                </a:lnTo>
                <a:lnTo>
                  <a:pt x="167412" y="167420"/>
                </a:lnTo>
                <a:lnTo>
                  <a:pt x="0" y="167420"/>
                </a:lnTo>
                <a:close/>
              </a:path>
            </a:pathLst>
          </a:custGeom>
          <a:solidFill>
            <a:srgbClr val="DCEAF7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8" name="text 1"/>
          <p:cNvSpPr txBox="1"/>
          <p:nvPr/>
        </p:nvSpPr>
        <p:spPr>
          <a:xfrm>
            <a:off x="9304722" y="5191516"/>
            <a:ext cx="171072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Yes</a:t>
            </a:r>
            <a:endParaRPr sz="77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96906" y="5233114"/>
            <a:ext cx="53686" cy="53686"/>
          </a:xfrm>
          <a:custGeom>
            <a:avLst/>
            <a:gdLst/>
            <a:ahLst/>
            <a:cxnLst/>
            <a:rect l="l" t="t" r="r" b="b"/>
            <a:pathLst>
              <a:path w="167422" h="167420">
                <a:moveTo>
                  <a:pt x="0" y="0"/>
                </a:moveTo>
                <a:lnTo>
                  <a:pt x="167422" y="0"/>
                </a:lnTo>
                <a:lnTo>
                  <a:pt x="167422" y="167420"/>
                </a:lnTo>
                <a:lnTo>
                  <a:pt x="0" y="167420"/>
                </a:lnTo>
                <a:close/>
              </a:path>
            </a:pathLst>
          </a:custGeom>
          <a:solidFill>
            <a:srgbClr val="10486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9" name="text 1"/>
          <p:cNvSpPr txBox="1"/>
          <p:nvPr/>
        </p:nvSpPr>
        <p:spPr>
          <a:xfrm>
            <a:off x="9875910" y="5191516"/>
            <a:ext cx="125804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spc="3" dirty="0">
                <a:latin typeface="Arial"/>
                <a:cs typeface="Arial"/>
              </a:rPr>
              <a:t>No</a:t>
            </a:r>
            <a:endParaRPr sz="77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092889" y="6310584"/>
            <a:ext cx="4776821" cy="483597"/>
          </a:xfrm>
          <a:custGeom>
            <a:avLst/>
            <a:gdLst/>
            <a:ahLst/>
            <a:cxnLst/>
            <a:rect l="l" t="t" r="r" b="b"/>
            <a:pathLst>
              <a:path w="14896605" h="1508106">
                <a:moveTo>
                  <a:pt x="0" y="0"/>
                </a:moveTo>
                <a:lnTo>
                  <a:pt x="14896605" y="0"/>
                </a:lnTo>
                <a:lnTo>
                  <a:pt x="14896605" y="1508106"/>
                </a:lnTo>
                <a:lnTo>
                  <a:pt x="0" y="1508106"/>
                </a:lnTo>
                <a:close/>
              </a:path>
            </a:pathLst>
          </a:custGeom>
          <a:solidFill>
            <a:srgbClr val="FFFFFF">
              <a:alpha val="349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90" name="text 1"/>
          <p:cNvSpPr txBox="1"/>
          <p:nvPr/>
        </p:nvSpPr>
        <p:spPr>
          <a:xfrm>
            <a:off x="6122210" y="6319954"/>
            <a:ext cx="430246" cy="749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487" b="1" spc="3" dirty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sz="481">
              <a:latin typeface="Arial"/>
              <a:cs typeface="Arial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6122210" y="6417487"/>
            <a:ext cx="4640245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solidFill>
                  <a:srgbClr val="FFFFFF"/>
                </a:solidFill>
                <a:latin typeface="Calibri"/>
                <a:cs typeface="Calibri"/>
              </a:rPr>
              <a:t>1.Awad, A. and ElTaher, M. (2017) ‘ENT foreign bodies: An experience’, </a:t>
            </a:r>
            <a:r>
              <a:rPr sz="558" i="1" spc="3" dirty="0">
                <a:solidFill>
                  <a:srgbClr val="FFFFFF"/>
                </a:solidFill>
                <a:latin typeface="Arial"/>
                <a:cs typeface="Arial"/>
              </a:rPr>
              <a:t>International Archives of Otorhinolaryngology</a:t>
            </a:r>
            <a:r>
              <a:rPr sz="558" spc="3" dirty="0">
                <a:solidFill>
                  <a:srgbClr val="FFFFFF"/>
                </a:solidFill>
                <a:latin typeface="Calibri"/>
                <a:cs typeface="Calibri"/>
              </a:rPr>
              <a:t>, 22(02), pp. 146–151. doi:10.1055/s-</a:t>
            </a:r>
            <a:endParaRPr sz="545">
              <a:latin typeface="Calibri"/>
              <a:cs typeface="Calibri"/>
            </a:endParaRPr>
          </a:p>
          <a:p>
            <a:r>
              <a:rPr sz="577" spc="3" dirty="0">
                <a:solidFill>
                  <a:srgbClr val="FFFFFF"/>
                </a:solidFill>
                <a:latin typeface="Calibri"/>
                <a:cs typeface="Calibri"/>
              </a:rPr>
              <a:t>0037-1603922.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2" name="text 1"/>
          <p:cNvSpPr txBox="1"/>
          <p:nvPr/>
        </p:nvSpPr>
        <p:spPr>
          <a:xfrm>
            <a:off x="6122211" y="6685365"/>
            <a:ext cx="55354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solidFill>
                  <a:srgbClr val="FFFFFF"/>
                </a:solidFill>
                <a:latin typeface="Calibri"/>
                <a:cs typeface="Calibri"/>
              </a:rPr>
              <a:t>13(4), pp. 394-399</a:t>
            </a:r>
            <a:endParaRPr sz="577">
              <a:latin typeface="Calibri"/>
              <a:cs typeface="Calibri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5864685" y="10899"/>
            <a:ext cx="3550587" cy="1978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6" b="1" spc="3" dirty="0">
                <a:solidFill>
                  <a:srgbClr val="FFFFFF"/>
                </a:solidFill>
                <a:latin typeface="Arial"/>
                <a:cs typeface="Arial"/>
              </a:rPr>
              <a:t>CHEW AM, BUTLER J, MOWAT A, GIBLETT N</a:t>
            </a:r>
            <a:endParaRPr sz="1283">
              <a:latin typeface="Arial"/>
              <a:cs typeface="Arial"/>
            </a:endParaRPr>
          </a:p>
        </p:txBody>
      </p:sp>
      <p:pic>
        <p:nvPicPr>
          <p:cNvPr id="9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37929"/>
            <a:ext cx="1485652" cy="403377"/>
          </a:xfrm>
          <a:prstGeom prst="rect">
            <a:avLst/>
          </a:prstGeom>
        </p:spPr>
      </p:pic>
      <p:pic>
        <p:nvPicPr>
          <p:cNvPr id="9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59" y="1686970"/>
            <a:ext cx="2110179" cy="1879516"/>
          </a:xfrm>
          <a:prstGeom prst="rect">
            <a:avLst/>
          </a:prstGeom>
        </p:spPr>
      </p:pic>
      <p:sp>
        <p:nvSpPr>
          <p:cNvPr id="96" name="text 1"/>
          <p:cNvSpPr txBox="1"/>
          <p:nvPr/>
        </p:nvSpPr>
        <p:spPr>
          <a:xfrm>
            <a:off x="5091661" y="3438420"/>
            <a:ext cx="817531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b="1" spc="3" dirty="0">
                <a:latin typeface="Arial"/>
                <a:cs typeface="Arial"/>
              </a:rPr>
              <a:t>Loss of cervical lordosis</a:t>
            </a:r>
            <a:endParaRPr sz="51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3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1"/>
          <p:cNvSpPr/>
          <p:nvPr/>
        </p:nvSpPr>
        <p:spPr>
          <a:xfrm>
            <a:off x="1240414" y="-20"/>
            <a:ext cx="9711173" cy="6856941"/>
          </a:xfrm>
          <a:custGeom>
            <a:avLst/>
            <a:gdLst/>
            <a:ahLst/>
            <a:cxnLst/>
            <a:rect l="l" t="t" r="r" b="b"/>
            <a:pathLst>
              <a:path w="30279976" h="21380324">
                <a:moveTo>
                  <a:pt x="0" y="21380324"/>
                </a:moveTo>
                <a:lnTo>
                  <a:pt x="30279976" y="21380324"/>
                </a:lnTo>
                <a:lnTo>
                  <a:pt x="302799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9" name="text 1"/>
          <p:cNvSpPr txBox="1"/>
          <p:nvPr/>
        </p:nvSpPr>
        <p:spPr>
          <a:xfrm>
            <a:off x="1487241" y="179974"/>
            <a:ext cx="7178312" cy="621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985" b="1" i="1" spc="3" dirty="0">
                <a:solidFill>
                  <a:srgbClr val="E86E78"/>
                </a:solidFill>
                <a:latin typeface="Segoe UI"/>
                <a:cs typeface="Segoe UI"/>
              </a:rPr>
              <a:t>Evaluating adherence of ChatGPT-4 to ENT UK Guidelines in</a:t>
            </a:r>
            <a:endParaRPr sz="1956">
              <a:latin typeface="Segoe UI"/>
              <a:cs typeface="Segoe UI"/>
            </a:endParaRPr>
          </a:p>
          <a:p>
            <a:r>
              <a:rPr sz="2052" b="1" i="1" spc="3" dirty="0">
                <a:solidFill>
                  <a:srgbClr val="E86E78"/>
                </a:solidFill>
                <a:latin typeface="Segoe UI"/>
                <a:cs typeface="Segoe UI"/>
              </a:rPr>
              <a:t>Otolaryngology Emergencies</a:t>
            </a:r>
            <a:endParaRPr sz="2052">
              <a:latin typeface="Segoe UI"/>
              <a:cs typeface="Segoe UI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3034267" y="906168"/>
            <a:ext cx="6210290" cy="176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145" i="1" spc="3" dirty="0">
                <a:solidFill>
                  <a:srgbClr val="0A4749"/>
                </a:solidFill>
                <a:latin typeface="Segoe UI"/>
                <a:cs typeface="Segoe UI"/>
              </a:rPr>
              <a:t>KAYE-COYLE Hannah, WATERS Caitlin, JONES Holly, ALY Moustafa, SUBRAMANIAM Thavakumar</a:t>
            </a:r>
            <a:endParaRPr sz="1122">
              <a:latin typeface="Segoe UI"/>
              <a:cs typeface="Segoe UI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3034267" y="1087398"/>
            <a:ext cx="2821478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i="1" spc="3" dirty="0">
                <a:solidFill>
                  <a:srgbClr val="0A4749"/>
                </a:solidFill>
                <a:latin typeface="Segoe UI"/>
                <a:cs typeface="Segoe UI"/>
              </a:rPr>
              <a:t>Galway University Hospital, Newcastle Road, Galway City, Galway</a:t>
            </a:r>
            <a:endParaRPr sz="770">
              <a:latin typeface="Segoe UI"/>
              <a:cs typeface="Segoe UI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236848" y="1144851"/>
            <a:ext cx="1689770" cy="22406"/>
          </a:xfrm>
          <a:custGeom>
            <a:avLst/>
            <a:gdLst/>
            <a:ahLst/>
            <a:cxnLst/>
            <a:rect l="l" t="t" r="r" b="b"/>
            <a:pathLst>
              <a:path w="5268798" h="69862">
                <a:moveTo>
                  <a:pt x="34932" y="34932"/>
                </a:moveTo>
                <a:lnTo>
                  <a:pt x="5233867" y="34932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" name="object 3"/>
          <p:cNvSpPr/>
          <p:nvPr/>
        </p:nvSpPr>
        <p:spPr>
          <a:xfrm>
            <a:off x="1552003" y="3371957"/>
            <a:ext cx="2972309" cy="2559505"/>
          </a:xfrm>
          <a:custGeom>
            <a:avLst/>
            <a:gdLst/>
            <a:ahLst/>
            <a:cxnLst/>
            <a:rect l="l" t="t" r="r" b="b"/>
            <a:pathLst>
              <a:path w="9267825" h="7980680">
                <a:moveTo>
                  <a:pt x="0" y="7980680"/>
                </a:moveTo>
                <a:lnTo>
                  <a:pt x="0" y="966597"/>
                </a:lnTo>
                <a:lnTo>
                  <a:pt x="19640" y="771774"/>
                </a:lnTo>
                <a:lnTo>
                  <a:pt x="75970" y="590324"/>
                </a:lnTo>
                <a:lnTo>
                  <a:pt x="165101" y="426132"/>
                </a:lnTo>
                <a:lnTo>
                  <a:pt x="283147" y="283083"/>
                </a:lnTo>
                <a:lnTo>
                  <a:pt x="426219" y="165061"/>
                </a:lnTo>
                <a:lnTo>
                  <a:pt x="590431" y="75950"/>
                </a:lnTo>
                <a:lnTo>
                  <a:pt x="771895" y="19635"/>
                </a:lnTo>
                <a:lnTo>
                  <a:pt x="966724" y="0"/>
                </a:lnTo>
                <a:lnTo>
                  <a:pt x="9267825" y="0"/>
                </a:lnTo>
                <a:lnTo>
                  <a:pt x="9267825" y="7014210"/>
                </a:lnTo>
                <a:lnTo>
                  <a:pt x="9248185" y="7208992"/>
                </a:lnTo>
                <a:lnTo>
                  <a:pt x="9191856" y="7390410"/>
                </a:lnTo>
                <a:lnTo>
                  <a:pt x="9102725" y="7554580"/>
                </a:lnTo>
                <a:lnTo>
                  <a:pt x="8984679" y="7697614"/>
                </a:lnTo>
                <a:lnTo>
                  <a:pt x="8841607" y="7815626"/>
                </a:lnTo>
                <a:lnTo>
                  <a:pt x="8677395" y="7904732"/>
                </a:lnTo>
                <a:lnTo>
                  <a:pt x="8495931" y="7961046"/>
                </a:lnTo>
                <a:lnTo>
                  <a:pt x="8301101" y="7980680"/>
                </a:lnTo>
                <a:close/>
              </a:path>
            </a:pathLst>
          </a:custGeom>
          <a:solidFill>
            <a:srgbClr val="ABCDBC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32" name="text 1"/>
          <p:cNvSpPr txBox="1"/>
          <p:nvPr/>
        </p:nvSpPr>
        <p:spPr>
          <a:xfrm>
            <a:off x="1674398" y="3471065"/>
            <a:ext cx="688778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0A4749"/>
                </a:solidFill>
                <a:latin typeface="Segoe UI"/>
                <a:cs typeface="Segoe UI"/>
              </a:rPr>
              <a:t>Methods</a:t>
            </a:r>
            <a:endParaRPr sz="1283">
              <a:latin typeface="Segoe UI"/>
              <a:cs typeface="Segoe UI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1674398" y="3828922"/>
            <a:ext cx="2553263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Arial"/>
                <a:cs typeface="Arial"/>
              </a:rPr>
              <a:t>•  </a:t>
            </a:r>
            <a:r>
              <a:rPr sz="946" spc="3" dirty="0">
                <a:latin typeface="Segoe UI"/>
                <a:cs typeface="Segoe UI"/>
              </a:rPr>
              <a:t>ChatGPT-4 was presented with </a:t>
            </a:r>
            <a:r>
              <a:rPr sz="946" b="1" spc="3" dirty="0">
                <a:latin typeface="Segoe UI"/>
                <a:cs typeface="Segoe UI"/>
              </a:rPr>
              <a:t>ten vignettes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1766041" y="3972688"/>
            <a:ext cx="2066528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simulating common ENT emergencies.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1674398" y="4113249"/>
            <a:ext cx="2569229" cy="1411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7" spc="3" dirty="0">
                <a:latin typeface="Arial"/>
                <a:cs typeface="Arial"/>
              </a:rPr>
              <a:t>•  </a:t>
            </a:r>
            <a:r>
              <a:rPr sz="917" spc="3" dirty="0">
                <a:latin typeface="Segoe UI"/>
                <a:cs typeface="Segoe UI"/>
              </a:rPr>
              <a:t>Vignettes were based from the perspective of a</a:t>
            </a:r>
            <a:endParaRPr sz="898">
              <a:latin typeface="Segoe UI"/>
              <a:cs typeface="Segoe UI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1766042" y="4256906"/>
            <a:ext cx="2625719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clinician and those that were freely accessible on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1766042" y="4397426"/>
            <a:ext cx="406265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ENT UK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1674397" y="4537837"/>
            <a:ext cx="2849306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Arial"/>
                <a:cs typeface="Arial"/>
              </a:rPr>
              <a:t>•  </a:t>
            </a:r>
            <a:r>
              <a:rPr sz="946" spc="3" dirty="0">
                <a:latin typeface="Segoe UI"/>
                <a:cs typeface="Segoe UI"/>
              </a:rPr>
              <a:t>The vignettes were tested </a:t>
            </a:r>
            <a:r>
              <a:rPr sz="946" b="1" spc="3" dirty="0">
                <a:latin typeface="Segoe UI"/>
                <a:cs typeface="Segoe UI"/>
              </a:rPr>
              <a:t>three times (N = 30)</a:t>
            </a:r>
            <a:r>
              <a:rPr sz="946" spc="3" dirty="0">
                <a:latin typeface="Segoe UI"/>
                <a:cs typeface="Segoe UI"/>
              </a:rPr>
              <a:t> to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1766041" y="4681644"/>
            <a:ext cx="1624547" cy="1411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7" spc="3" dirty="0">
                <a:latin typeface="Segoe UI"/>
                <a:cs typeface="Segoe UI"/>
              </a:rPr>
              <a:t>assess the model's consistency.</a:t>
            </a:r>
            <a:endParaRPr sz="898">
              <a:latin typeface="Segoe UI"/>
              <a:cs typeface="Segoe UI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1674398" y="4822123"/>
            <a:ext cx="2261966" cy="1411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7" spc="3" dirty="0">
                <a:latin typeface="Arial"/>
                <a:cs typeface="Arial"/>
              </a:rPr>
              <a:t>•  </a:t>
            </a:r>
            <a:r>
              <a:rPr sz="917" spc="3" dirty="0">
                <a:latin typeface="Segoe UI"/>
                <a:cs typeface="Segoe UI"/>
              </a:rPr>
              <a:t>Responses were evaluated based on their</a:t>
            </a:r>
            <a:endParaRPr sz="898">
              <a:latin typeface="Segoe UI"/>
              <a:cs typeface="Segoe UI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1766041" y="4965820"/>
            <a:ext cx="2540439" cy="1411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7" b="1" spc="3" dirty="0">
                <a:latin typeface="Segoe UI"/>
                <a:cs typeface="Segoe UI"/>
              </a:rPr>
              <a:t>accuracy, relevance, and completeness</a:t>
            </a:r>
            <a:r>
              <a:rPr sz="917" spc="3" dirty="0">
                <a:latin typeface="Segoe UI"/>
                <a:cs typeface="Segoe UI"/>
              </a:rPr>
              <a:t> against</a:t>
            </a:r>
            <a:endParaRPr sz="898">
              <a:latin typeface="Segoe UI"/>
              <a:cs typeface="Segoe UI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1766041" y="5106340"/>
            <a:ext cx="1018420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ENT UK guidelines.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1674398" y="5246751"/>
            <a:ext cx="2612125" cy="1411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7" spc="3" dirty="0">
                <a:latin typeface="Arial"/>
                <a:cs typeface="Arial"/>
              </a:rPr>
              <a:t>•  </a:t>
            </a:r>
            <a:r>
              <a:rPr sz="917" b="1" spc="3" dirty="0">
                <a:latin typeface="Segoe UI"/>
                <a:cs typeface="Segoe UI"/>
              </a:rPr>
              <a:t>Cronbach’s alpha</a:t>
            </a:r>
            <a:r>
              <a:rPr sz="917" spc="3" dirty="0">
                <a:latin typeface="Segoe UI"/>
                <a:cs typeface="Segoe UI"/>
              </a:rPr>
              <a:t> was used to measure internal</a:t>
            </a:r>
            <a:endParaRPr sz="898">
              <a:latin typeface="Segoe UI"/>
              <a:cs typeface="Segoe UI"/>
            </a:endParaRPr>
          </a:p>
        </p:txBody>
      </p:sp>
      <p:sp>
        <p:nvSpPr>
          <p:cNvPr id="44" name="text 1"/>
          <p:cNvSpPr txBox="1"/>
          <p:nvPr/>
        </p:nvSpPr>
        <p:spPr>
          <a:xfrm>
            <a:off x="1766041" y="5390558"/>
            <a:ext cx="2533579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consistency, with results on a </a:t>
            </a:r>
            <a:r>
              <a:rPr sz="946" b="1" spc="3" dirty="0">
                <a:latin typeface="Segoe UI"/>
                <a:cs typeface="Segoe UI"/>
              </a:rPr>
              <a:t>five-point Likert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1766042" y="5531038"/>
            <a:ext cx="313291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b="1" spc="3" dirty="0">
                <a:latin typeface="Segoe UI"/>
                <a:cs typeface="Segoe UI"/>
              </a:rPr>
              <a:t>scale.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8176" y="3298151"/>
            <a:ext cx="2994735" cy="2581911"/>
          </a:xfrm>
          <a:custGeom>
            <a:avLst/>
            <a:gdLst/>
            <a:ahLst/>
            <a:cxnLst/>
            <a:rect l="l" t="t" r="r" b="b"/>
            <a:pathLst>
              <a:path w="9337750" h="8050541">
                <a:moveTo>
                  <a:pt x="34932" y="8015609"/>
                </a:moveTo>
                <a:lnTo>
                  <a:pt x="34932" y="1001400"/>
                </a:lnTo>
                <a:lnTo>
                  <a:pt x="54571" y="806618"/>
                </a:lnTo>
                <a:lnTo>
                  <a:pt x="110899" y="625200"/>
                </a:lnTo>
                <a:lnTo>
                  <a:pt x="200026" y="461031"/>
                </a:lnTo>
                <a:lnTo>
                  <a:pt x="318065" y="317997"/>
                </a:lnTo>
                <a:lnTo>
                  <a:pt x="461129" y="199984"/>
                </a:lnTo>
                <a:lnTo>
                  <a:pt x="625330" y="110878"/>
                </a:lnTo>
                <a:lnTo>
                  <a:pt x="806780" y="54565"/>
                </a:lnTo>
                <a:lnTo>
                  <a:pt x="1001592" y="34930"/>
                </a:lnTo>
                <a:lnTo>
                  <a:pt x="9302820" y="34930"/>
                </a:lnTo>
                <a:lnTo>
                  <a:pt x="9302820" y="7049013"/>
                </a:lnTo>
                <a:lnTo>
                  <a:pt x="9283180" y="7243799"/>
                </a:lnTo>
                <a:lnTo>
                  <a:pt x="9226851" y="7425231"/>
                </a:lnTo>
                <a:lnTo>
                  <a:pt x="9137720" y="7589421"/>
                </a:lnTo>
                <a:lnTo>
                  <a:pt x="9019674" y="7732479"/>
                </a:lnTo>
                <a:lnTo>
                  <a:pt x="8876602" y="7850515"/>
                </a:lnTo>
                <a:lnTo>
                  <a:pt x="8712390" y="7939641"/>
                </a:lnTo>
                <a:lnTo>
                  <a:pt x="8530926" y="7995969"/>
                </a:lnTo>
                <a:lnTo>
                  <a:pt x="8336096" y="8015609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" name="object 5"/>
          <p:cNvSpPr/>
          <p:nvPr/>
        </p:nvSpPr>
        <p:spPr>
          <a:xfrm>
            <a:off x="1552003" y="1346958"/>
            <a:ext cx="2984528" cy="1893643"/>
          </a:xfrm>
          <a:custGeom>
            <a:avLst/>
            <a:gdLst/>
            <a:ahLst/>
            <a:cxnLst/>
            <a:rect l="l" t="t" r="r" b="b"/>
            <a:pathLst>
              <a:path w="9305925" h="5904485">
                <a:moveTo>
                  <a:pt x="1375156" y="5904485"/>
                </a:moveTo>
                <a:lnTo>
                  <a:pt x="1234557" y="5897387"/>
                </a:lnTo>
                <a:lnTo>
                  <a:pt x="1098019" y="5876552"/>
                </a:lnTo>
                <a:lnTo>
                  <a:pt x="839891" y="5796438"/>
                </a:lnTo>
                <a:lnTo>
                  <a:pt x="606301" y="5669672"/>
                </a:lnTo>
                <a:lnTo>
                  <a:pt x="402781" y="5501784"/>
                </a:lnTo>
                <a:lnTo>
                  <a:pt x="234860" y="5298302"/>
                </a:lnTo>
                <a:lnTo>
                  <a:pt x="108069" y="5064755"/>
                </a:lnTo>
                <a:lnTo>
                  <a:pt x="27939" y="4806672"/>
                </a:lnTo>
                <a:lnTo>
                  <a:pt x="7100" y="4670158"/>
                </a:lnTo>
                <a:lnTo>
                  <a:pt x="0" y="4529583"/>
                </a:lnTo>
                <a:lnTo>
                  <a:pt x="0" y="0"/>
                </a:lnTo>
                <a:lnTo>
                  <a:pt x="9305925" y="0"/>
                </a:lnTo>
                <a:lnTo>
                  <a:pt x="9305925" y="4529583"/>
                </a:lnTo>
                <a:lnTo>
                  <a:pt x="9298825" y="4670157"/>
                </a:lnTo>
                <a:lnTo>
                  <a:pt x="9277986" y="4806671"/>
                </a:lnTo>
                <a:lnTo>
                  <a:pt x="9197856" y="5064754"/>
                </a:lnTo>
                <a:lnTo>
                  <a:pt x="9071065" y="5298301"/>
                </a:lnTo>
                <a:lnTo>
                  <a:pt x="8903144" y="5501783"/>
                </a:lnTo>
                <a:lnTo>
                  <a:pt x="8699624" y="5669671"/>
                </a:lnTo>
                <a:lnTo>
                  <a:pt x="8466034" y="5796437"/>
                </a:lnTo>
                <a:lnTo>
                  <a:pt x="8207906" y="5876551"/>
                </a:lnTo>
                <a:lnTo>
                  <a:pt x="8071368" y="5897386"/>
                </a:lnTo>
                <a:lnTo>
                  <a:pt x="7930769" y="5904485"/>
                </a:lnTo>
                <a:close/>
              </a:path>
            </a:pathLst>
          </a:custGeom>
          <a:solidFill>
            <a:srgbClr val="83CCAE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46" name="text 1"/>
          <p:cNvSpPr txBox="1"/>
          <p:nvPr/>
        </p:nvSpPr>
        <p:spPr>
          <a:xfrm>
            <a:off x="1680507" y="1442983"/>
            <a:ext cx="935449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0A4749"/>
                </a:solidFill>
                <a:latin typeface="Segoe UI"/>
                <a:cs typeface="Segoe UI"/>
              </a:rPr>
              <a:t>Background</a:t>
            </a:r>
            <a:endParaRPr sz="1379">
              <a:latin typeface="Segoe UI"/>
              <a:cs typeface="Segoe UI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1680507" y="1841586"/>
            <a:ext cx="2681824" cy="1411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17" spc="3" dirty="0">
                <a:latin typeface="Segoe UI"/>
                <a:cs typeface="Segoe UI"/>
              </a:rPr>
              <a:t>ChatGPT has been a topic of medical research since</a:t>
            </a:r>
            <a:endParaRPr sz="898">
              <a:latin typeface="Segoe UI"/>
              <a:cs typeface="Segoe UI"/>
            </a:endParaRPr>
          </a:p>
        </p:txBody>
      </p:sp>
      <p:sp>
        <p:nvSpPr>
          <p:cNvPr id="48" name="text 1"/>
          <p:cNvSpPr txBox="1"/>
          <p:nvPr/>
        </p:nvSpPr>
        <p:spPr>
          <a:xfrm>
            <a:off x="1680507" y="1985051"/>
            <a:ext cx="2769156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its introduction in 2022, demonstrating potential as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1680508" y="2125763"/>
            <a:ext cx="2696187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a clinical resource in various specialties. This study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50" name="text 1"/>
          <p:cNvSpPr txBox="1"/>
          <p:nvPr/>
        </p:nvSpPr>
        <p:spPr>
          <a:xfrm>
            <a:off x="1680507" y="2266214"/>
            <a:ext cx="2324098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aims to evaluate ChatGPT-4's adherence to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1680507" y="2409980"/>
            <a:ext cx="2277162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guidelines set by the British Association of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52" name="text 1"/>
          <p:cNvSpPr txBox="1"/>
          <p:nvPr/>
        </p:nvSpPr>
        <p:spPr>
          <a:xfrm>
            <a:off x="1680507" y="2550501"/>
            <a:ext cx="2404248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Otorhinolaryngology (ENT UK) in emergency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1680507" y="2693966"/>
            <a:ext cx="544444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situations.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8176" y="1273152"/>
            <a:ext cx="3006954" cy="1916049"/>
          </a:xfrm>
          <a:custGeom>
            <a:avLst/>
            <a:gdLst/>
            <a:ahLst/>
            <a:cxnLst/>
            <a:rect l="l" t="t" r="r" b="b"/>
            <a:pathLst>
              <a:path w="9375850" h="5974346">
                <a:moveTo>
                  <a:pt x="1410151" y="5939416"/>
                </a:moveTo>
                <a:lnTo>
                  <a:pt x="1269552" y="5932317"/>
                </a:lnTo>
                <a:lnTo>
                  <a:pt x="1133012" y="5911482"/>
                </a:lnTo>
                <a:lnTo>
                  <a:pt x="874876" y="5831366"/>
                </a:lnTo>
                <a:lnTo>
                  <a:pt x="641276" y="5704596"/>
                </a:lnTo>
                <a:lnTo>
                  <a:pt x="437744" y="5536698"/>
                </a:lnTo>
                <a:lnTo>
                  <a:pt x="269811" y="5333201"/>
                </a:lnTo>
                <a:lnTo>
                  <a:pt x="143011" y="5099632"/>
                </a:lnTo>
                <a:lnTo>
                  <a:pt x="62873" y="4841518"/>
                </a:lnTo>
                <a:lnTo>
                  <a:pt x="42032" y="4704984"/>
                </a:lnTo>
                <a:lnTo>
                  <a:pt x="34932" y="4564387"/>
                </a:lnTo>
                <a:lnTo>
                  <a:pt x="34932" y="34932"/>
                </a:lnTo>
                <a:lnTo>
                  <a:pt x="9340920" y="34932"/>
                </a:lnTo>
                <a:lnTo>
                  <a:pt x="9340920" y="4564387"/>
                </a:lnTo>
                <a:lnTo>
                  <a:pt x="9333818" y="4704985"/>
                </a:lnTo>
                <a:lnTo>
                  <a:pt x="9312975" y="4841519"/>
                </a:lnTo>
                <a:lnTo>
                  <a:pt x="9232831" y="5099633"/>
                </a:lnTo>
                <a:lnTo>
                  <a:pt x="9106020" y="5333202"/>
                </a:lnTo>
                <a:lnTo>
                  <a:pt x="8938076" y="5536699"/>
                </a:lnTo>
                <a:lnTo>
                  <a:pt x="8734532" y="5704596"/>
                </a:lnTo>
                <a:lnTo>
                  <a:pt x="8500922" y="5831366"/>
                </a:lnTo>
                <a:lnTo>
                  <a:pt x="8242779" y="5911482"/>
                </a:lnTo>
                <a:lnTo>
                  <a:pt x="8106237" y="5932317"/>
                </a:lnTo>
                <a:lnTo>
                  <a:pt x="7965637" y="5939416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" name="object 7"/>
          <p:cNvSpPr/>
          <p:nvPr/>
        </p:nvSpPr>
        <p:spPr>
          <a:xfrm>
            <a:off x="4704544" y="1371396"/>
            <a:ext cx="2773748" cy="4581450"/>
          </a:xfrm>
          <a:custGeom>
            <a:avLst/>
            <a:gdLst/>
            <a:ahLst/>
            <a:cxnLst/>
            <a:rect l="l" t="t" r="r" b="b"/>
            <a:pathLst>
              <a:path w="8648700" h="14285216">
                <a:moveTo>
                  <a:pt x="1234821" y="14285216"/>
                </a:moveTo>
                <a:lnTo>
                  <a:pt x="0" y="13050648"/>
                </a:lnTo>
                <a:lnTo>
                  <a:pt x="0" y="0"/>
                </a:lnTo>
                <a:lnTo>
                  <a:pt x="7413880" y="0"/>
                </a:lnTo>
                <a:lnTo>
                  <a:pt x="8648700" y="1234568"/>
                </a:lnTo>
                <a:lnTo>
                  <a:pt x="8648700" y="14285216"/>
                </a:lnTo>
                <a:close/>
              </a:path>
            </a:pathLst>
          </a:custGeom>
          <a:solidFill>
            <a:srgbClr val="0D5E61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" name="object 8"/>
          <p:cNvSpPr/>
          <p:nvPr/>
        </p:nvSpPr>
        <p:spPr>
          <a:xfrm>
            <a:off x="4636849" y="1297550"/>
            <a:ext cx="2796153" cy="4603896"/>
          </a:xfrm>
          <a:custGeom>
            <a:avLst/>
            <a:gdLst/>
            <a:ahLst/>
            <a:cxnLst/>
            <a:rect l="l" t="t" r="r" b="b"/>
            <a:pathLst>
              <a:path w="8718561" h="14355202">
                <a:moveTo>
                  <a:pt x="1269624" y="14320272"/>
                </a:moveTo>
                <a:lnTo>
                  <a:pt x="34930" y="13085704"/>
                </a:lnTo>
                <a:lnTo>
                  <a:pt x="34930" y="34930"/>
                </a:lnTo>
                <a:lnTo>
                  <a:pt x="7448809" y="34930"/>
                </a:lnTo>
                <a:lnTo>
                  <a:pt x="8683631" y="1269498"/>
                </a:lnTo>
                <a:lnTo>
                  <a:pt x="8683631" y="14320272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4" name="text 1"/>
          <p:cNvSpPr txBox="1"/>
          <p:nvPr/>
        </p:nvSpPr>
        <p:spPr>
          <a:xfrm>
            <a:off x="4788367" y="1823681"/>
            <a:ext cx="2181366" cy="2640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6" spc="3" dirty="0">
                <a:solidFill>
                  <a:srgbClr val="FFFFFF"/>
                </a:solidFill>
                <a:latin typeface="Segoe UI"/>
                <a:cs typeface="Segoe UI"/>
              </a:rPr>
              <a:t>ChatGPT-4 should </a:t>
            </a:r>
            <a:r>
              <a:rPr sz="1716" b="1" spc="3" dirty="0">
                <a:solidFill>
                  <a:srgbClr val="E86E78"/>
                </a:solidFill>
                <a:latin typeface="Segoe UI"/>
                <a:cs typeface="Segoe UI"/>
              </a:rPr>
              <a:t>not</a:t>
            </a:r>
            <a:endParaRPr sz="1700">
              <a:latin typeface="Segoe UI"/>
              <a:cs typeface="Segoe UI"/>
            </a:endParaRPr>
          </a:p>
        </p:txBody>
      </p:sp>
      <p:sp>
        <p:nvSpPr>
          <p:cNvPr id="55" name="text 1"/>
          <p:cNvSpPr txBox="1"/>
          <p:nvPr/>
        </p:nvSpPr>
        <p:spPr>
          <a:xfrm>
            <a:off x="4788368" y="2083419"/>
            <a:ext cx="1759777" cy="2640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6" b="1" spc="3" dirty="0">
                <a:solidFill>
                  <a:srgbClr val="E86E78"/>
                </a:solidFill>
                <a:latin typeface="Segoe UI"/>
                <a:cs typeface="Segoe UI"/>
              </a:rPr>
              <a:t>replace specialist</a:t>
            </a:r>
            <a:endParaRPr sz="1700">
              <a:latin typeface="Segoe UI"/>
              <a:cs typeface="Segoe UI"/>
            </a:endParaRPr>
          </a:p>
        </p:txBody>
      </p:sp>
      <p:sp>
        <p:nvSpPr>
          <p:cNvPr id="56" name="text 1"/>
          <p:cNvSpPr txBox="1"/>
          <p:nvPr/>
        </p:nvSpPr>
        <p:spPr>
          <a:xfrm>
            <a:off x="4788368" y="2339912"/>
            <a:ext cx="2569229" cy="2640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6" b="1" spc="3" dirty="0">
                <a:solidFill>
                  <a:srgbClr val="E86E78"/>
                </a:solidFill>
                <a:latin typeface="Segoe UI"/>
                <a:cs typeface="Segoe UI"/>
              </a:rPr>
              <a:t>consultation </a:t>
            </a:r>
            <a:r>
              <a:rPr sz="1716" spc="3" dirty="0">
                <a:solidFill>
                  <a:srgbClr val="FFFFFF"/>
                </a:solidFill>
                <a:latin typeface="Segoe UI"/>
                <a:cs typeface="Segoe UI"/>
              </a:rPr>
              <a:t>in managing</a:t>
            </a:r>
            <a:endParaRPr sz="1700">
              <a:latin typeface="Segoe UI"/>
              <a:cs typeface="Segoe UI"/>
            </a:endParaRPr>
          </a:p>
        </p:txBody>
      </p:sp>
      <p:sp>
        <p:nvSpPr>
          <p:cNvPr id="57" name="text 1"/>
          <p:cNvSpPr txBox="1"/>
          <p:nvPr/>
        </p:nvSpPr>
        <p:spPr>
          <a:xfrm>
            <a:off x="4788368" y="2599691"/>
            <a:ext cx="1732910" cy="2640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716" spc="3" dirty="0">
                <a:solidFill>
                  <a:srgbClr val="FFFFFF"/>
                </a:solidFill>
                <a:latin typeface="Segoe UI"/>
                <a:cs typeface="Segoe UI"/>
              </a:rPr>
              <a:t>ENT emergencies.</a:t>
            </a:r>
            <a:endParaRPr sz="17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28784" y="4272956"/>
            <a:ext cx="3048679" cy="1658506"/>
          </a:xfrm>
          <a:custGeom>
            <a:avLst/>
            <a:gdLst/>
            <a:ahLst/>
            <a:cxnLst/>
            <a:rect l="l" t="t" r="r" b="b"/>
            <a:pathLst>
              <a:path w="9505950" h="5171313">
                <a:moveTo>
                  <a:pt x="862076" y="5171313"/>
                </a:moveTo>
                <a:lnTo>
                  <a:pt x="688334" y="5153805"/>
                </a:lnTo>
                <a:lnTo>
                  <a:pt x="526512" y="5103589"/>
                </a:lnTo>
                <a:lnTo>
                  <a:pt x="380076" y="5024127"/>
                </a:lnTo>
                <a:lnTo>
                  <a:pt x="252492" y="4918885"/>
                </a:lnTo>
                <a:lnTo>
                  <a:pt x="147226" y="4791325"/>
                </a:lnTo>
                <a:lnTo>
                  <a:pt x="67744" y="4644909"/>
                </a:lnTo>
                <a:lnTo>
                  <a:pt x="17514" y="4483101"/>
                </a:lnTo>
                <a:lnTo>
                  <a:pt x="0" y="4309365"/>
                </a:lnTo>
                <a:lnTo>
                  <a:pt x="0" y="861949"/>
                </a:lnTo>
                <a:lnTo>
                  <a:pt x="17514" y="688251"/>
                </a:lnTo>
                <a:lnTo>
                  <a:pt x="67744" y="526460"/>
                </a:lnTo>
                <a:lnTo>
                  <a:pt x="147226" y="380046"/>
                </a:lnTo>
                <a:lnTo>
                  <a:pt x="252492" y="252477"/>
                </a:lnTo>
                <a:lnTo>
                  <a:pt x="380076" y="147220"/>
                </a:lnTo>
                <a:lnTo>
                  <a:pt x="526512" y="67743"/>
                </a:lnTo>
                <a:lnTo>
                  <a:pt x="688334" y="17514"/>
                </a:lnTo>
                <a:lnTo>
                  <a:pt x="862076" y="0"/>
                </a:lnTo>
                <a:lnTo>
                  <a:pt x="8643876" y="0"/>
                </a:lnTo>
                <a:lnTo>
                  <a:pt x="8817616" y="17512"/>
                </a:lnTo>
                <a:lnTo>
                  <a:pt x="8979438" y="67741"/>
                </a:lnTo>
                <a:lnTo>
                  <a:pt x="9125874" y="147218"/>
                </a:lnTo>
                <a:lnTo>
                  <a:pt x="9253458" y="252475"/>
                </a:lnTo>
                <a:lnTo>
                  <a:pt x="9358724" y="380044"/>
                </a:lnTo>
                <a:lnTo>
                  <a:pt x="9438206" y="526458"/>
                </a:lnTo>
                <a:lnTo>
                  <a:pt x="9488436" y="688249"/>
                </a:lnTo>
                <a:lnTo>
                  <a:pt x="9505950" y="861949"/>
                </a:lnTo>
                <a:lnTo>
                  <a:pt x="9505950" y="4309365"/>
                </a:lnTo>
                <a:lnTo>
                  <a:pt x="9488438" y="4483101"/>
                </a:lnTo>
                <a:lnTo>
                  <a:pt x="9438208" y="4644909"/>
                </a:lnTo>
                <a:lnTo>
                  <a:pt x="9358726" y="4791325"/>
                </a:lnTo>
                <a:lnTo>
                  <a:pt x="9253460" y="4918885"/>
                </a:lnTo>
                <a:lnTo>
                  <a:pt x="9125876" y="5024127"/>
                </a:lnTo>
                <a:lnTo>
                  <a:pt x="8979440" y="5103589"/>
                </a:lnTo>
                <a:lnTo>
                  <a:pt x="8817618" y="5153805"/>
                </a:lnTo>
                <a:lnTo>
                  <a:pt x="8643876" y="5171313"/>
                </a:lnTo>
                <a:close/>
              </a:path>
            </a:pathLst>
          </a:custGeom>
          <a:solidFill>
            <a:srgbClr val="84CCBD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58" name="text 1"/>
          <p:cNvSpPr txBox="1"/>
          <p:nvPr/>
        </p:nvSpPr>
        <p:spPr>
          <a:xfrm>
            <a:off x="7847514" y="4324899"/>
            <a:ext cx="850233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0A4749"/>
                </a:solidFill>
                <a:latin typeface="Segoe UI"/>
                <a:cs typeface="Segoe UI"/>
              </a:rPr>
              <a:t>Conclusion</a:t>
            </a:r>
            <a:endParaRPr sz="1283">
              <a:latin typeface="Segoe UI"/>
              <a:cs typeface="Segoe UI"/>
            </a:endParaRPr>
          </a:p>
        </p:txBody>
      </p:sp>
      <p:sp>
        <p:nvSpPr>
          <p:cNvPr id="59" name="text 1"/>
          <p:cNvSpPr txBox="1"/>
          <p:nvPr/>
        </p:nvSpPr>
        <p:spPr>
          <a:xfrm>
            <a:off x="7847515" y="4621729"/>
            <a:ext cx="2685863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Arial"/>
                <a:cs typeface="Arial"/>
              </a:rPr>
              <a:t>•  </a:t>
            </a:r>
            <a:r>
              <a:rPr sz="946" spc="3" dirty="0">
                <a:latin typeface="Segoe UI"/>
                <a:cs typeface="Segoe UI"/>
              </a:rPr>
              <a:t>ChatGPT-4  was found to </a:t>
            </a:r>
            <a:r>
              <a:rPr sz="946" b="1" spc="3" dirty="0">
                <a:latin typeface="Segoe UI"/>
                <a:cs typeface="Segoe UI"/>
              </a:rPr>
              <a:t>consistently relevant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0" name="text 1"/>
          <p:cNvSpPr txBox="1"/>
          <p:nvPr/>
        </p:nvSpPr>
        <p:spPr>
          <a:xfrm>
            <a:off x="7939158" y="4734687"/>
            <a:ext cx="564514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b="1" spc="3" dirty="0">
                <a:latin typeface="Segoe UI"/>
                <a:cs typeface="Segoe UI"/>
              </a:rPr>
              <a:t>responses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1" name="text 1"/>
          <p:cNvSpPr txBox="1"/>
          <p:nvPr/>
        </p:nvSpPr>
        <p:spPr>
          <a:xfrm>
            <a:off x="7939158" y="4960932"/>
            <a:ext cx="2371740" cy="291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information varies depending on the clinical</a:t>
            </a:r>
            <a:endParaRPr sz="930">
              <a:latin typeface="Segoe UI"/>
              <a:cs typeface="Segoe UI"/>
            </a:endParaRPr>
          </a:p>
          <a:p>
            <a:r>
              <a:rPr sz="946" spc="3" dirty="0">
                <a:latin typeface="Segoe UI"/>
                <a:cs typeface="Segoe UI"/>
              </a:rPr>
              <a:t>emergency being managed.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2" name="text 1"/>
          <p:cNvSpPr txBox="1"/>
          <p:nvPr/>
        </p:nvSpPr>
        <p:spPr>
          <a:xfrm>
            <a:off x="7939158" y="5303191"/>
            <a:ext cx="2418675" cy="291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in ENT but should </a:t>
            </a:r>
            <a:r>
              <a:rPr sz="946" b="1" spc="3" dirty="0">
                <a:latin typeface="Segoe UI"/>
                <a:cs typeface="Segoe UI"/>
              </a:rPr>
              <a:t>not replace specialist</a:t>
            </a:r>
            <a:endParaRPr sz="930">
              <a:latin typeface="Segoe UI"/>
              <a:cs typeface="Segoe UI"/>
            </a:endParaRPr>
          </a:p>
          <a:p>
            <a:r>
              <a:rPr sz="946" b="1" spc="3" dirty="0">
                <a:latin typeface="Segoe UI"/>
                <a:cs typeface="Segoe UI"/>
              </a:rPr>
              <a:t>consultation</a:t>
            </a:r>
            <a:r>
              <a:rPr sz="946" spc="3" dirty="0">
                <a:latin typeface="Segoe UI"/>
                <a:cs typeface="Segoe UI"/>
              </a:rPr>
              <a:t> in managing ENT emergencies.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3" name="text 1"/>
          <p:cNvSpPr txBox="1"/>
          <p:nvPr/>
        </p:nvSpPr>
        <p:spPr>
          <a:xfrm>
            <a:off x="8085910" y="5642354"/>
            <a:ext cx="1650260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latin typeface="Segoe UI"/>
                <a:cs typeface="Segoe UI"/>
              </a:rPr>
              <a:t>foreign body ear management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51924" y="4211370"/>
            <a:ext cx="3074099" cy="1680911"/>
          </a:xfrm>
          <a:custGeom>
            <a:avLst/>
            <a:gdLst/>
            <a:ahLst/>
            <a:cxnLst/>
            <a:rect l="l" t="t" r="r" b="b"/>
            <a:pathLst>
              <a:path w="9585212" h="5241174">
                <a:moveTo>
                  <a:pt x="896880" y="5206242"/>
                </a:moveTo>
                <a:lnTo>
                  <a:pt x="723144" y="5188726"/>
                </a:lnTo>
                <a:lnTo>
                  <a:pt x="561336" y="5138498"/>
                </a:lnTo>
                <a:lnTo>
                  <a:pt x="414920" y="5059022"/>
                </a:lnTo>
                <a:lnTo>
                  <a:pt x="287360" y="4953766"/>
                </a:lnTo>
                <a:lnTo>
                  <a:pt x="182118" y="4826198"/>
                </a:lnTo>
                <a:lnTo>
                  <a:pt x="102656" y="4679784"/>
                </a:lnTo>
                <a:lnTo>
                  <a:pt x="52440" y="4517994"/>
                </a:lnTo>
                <a:lnTo>
                  <a:pt x="34932" y="4344294"/>
                </a:lnTo>
                <a:lnTo>
                  <a:pt x="34932" y="896879"/>
                </a:lnTo>
                <a:lnTo>
                  <a:pt x="52440" y="723181"/>
                </a:lnTo>
                <a:lnTo>
                  <a:pt x="102656" y="561390"/>
                </a:lnTo>
                <a:lnTo>
                  <a:pt x="182118" y="414976"/>
                </a:lnTo>
                <a:lnTo>
                  <a:pt x="287360" y="287407"/>
                </a:lnTo>
                <a:lnTo>
                  <a:pt x="414920" y="182150"/>
                </a:lnTo>
                <a:lnTo>
                  <a:pt x="561336" y="102673"/>
                </a:lnTo>
                <a:lnTo>
                  <a:pt x="723144" y="52444"/>
                </a:lnTo>
                <a:lnTo>
                  <a:pt x="896880" y="34930"/>
                </a:lnTo>
                <a:lnTo>
                  <a:pt x="8688332" y="34930"/>
                </a:lnTo>
                <a:lnTo>
                  <a:pt x="8862068" y="52442"/>
                </a:lnTo>
                <a:lnTo>
                  <a:pt x="9023876" y="102671"/>
                </a:lnTo>
                <a:lnTo>
                  <a:pt x="9170292" y="182148"/>
                </a:lnTo>
                <a:lnTo>
                  <a:pt x="9297854" y="287405"/>
                </a:lnTo>
                <a:lnTo>
                  <a:pt x="9403096" y="414974"/>
                </a:lnTo>
                <a:lnTo>
                  <a:pt x="9482558" y="561388"/>
                </a:lnTo>
                <a:lnTo>
                  <a:pt x="9532774" y="723179"/>
                </a:lnTo>
                <a:lnTo>
                  <a:pt x="9550282" y="896879"/>
                </a:lnTo>
                <a:lnTo>
                  <a:pt x="9550282" y="4344294"/>
                </a:lnTo>
                <a:lnTo>
                  <a:pt x="9532774" y="4517996"/>
                </a:lnTo>
                <a:lnTo>
                  <a:pt x="9482558" y="4679786"/>
                </a:lnTo>
                <a:lnTo>
                  <a:pt x="9403096" y="4826200"/>
                </a:lnTo>
                <a:lnTo>
                  <a:pt x="9297854" y="4953768"/>
                </a:lnTo>
                <a:lnTo>
                  <a:pt x="9170292" y="5059024"/>
                </a:lnTo>
                <a:lnTo>
                  <a:pt x="9023876" y="5138500"/>
                </a:lnTo>
                <a:lnTo>
                  <a:pt x="8862068" y="5188728"/>
                </a:lnTo>
                <a:lnTo>
                  <a:pt x="8688332" y="5206242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1" name="object 11"/>
          <p:cNvSpPr/>
          <p:nvPr/>
        </p:nvSpPr>
        <p:spPr>
          <a:xfrm>
            <a:off x="7676853" y="1353067"/>
            <a:ext cx="3100610" cy="2782465"/>
          </a:xfrm>
          <a:custGeom>
            <a:avLst/>
            <a:gdLst/>
            <a:ahLst/>
            <a:cxnLst/>
            <a:rect l="l" t="t" r="r" b="b"/>
            <a:pathLst>
              <a:path w="9667874" h="8675879">
                <a:moveTo>
                  <a:pt x="0" y="8675879"/>
                </a:moveTo>
                <a:lnTo>
                  <a:pt x="0" y="1446024"/>
                </a:lnTo>
                <a:lnTo>
                  <a:pt x="7466" y="1298163"/>
                </a:lnTo>
                <a:lnTo>
                  <a:pt x="29380" y="1154575"/>
                </a:lnTo>
                <a:lnTo>
                  <a:pt x="113644" y="883130"/>
                </a:lnTo>
                <a:lnTo>
                  <a:pt x="246980" y="637501"/>
                </a:lnTo>
                <a:lnTo>
                  <a:pt x="423574" y="423499"/>
                </a:lnTo>
                <a:lnTo>
                  <a:pt x="637614" y="246936"/>
                </a:lnTo>
                <a:lnTo>
                  <a:pt x="883286" y="113624"/>
                </a:lnTo>
                <a:lnTo>
                  <a:pt x="1154778" y="29375"/>
                </a:lnTo>
                <a:lnTo>
                  <a:pt x="1298390" y="7465"/>
                </a:lnTo>
                <a:lnTo>
                  <a:pt x="1446276" y="0"/>
                </a:lnTo>
                <a:lnTo>
                  <a:pt x="8221600" y="0"/>
                </a:lnTo>
                <a:lnTo>
                  <a:pt x="9667874" y="1446024"/>
                </a:lnTo>
                <a:lnTo>
                  <a:pt x="9667874" y="8675879"/>
                </a:lnTo>
                <a:close/>
              </a:path>
            </a:pathLst>
          </a:custGeom>
          <a:solidFill>
            <a:srgbClr val="65C392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64" name="text 1"/>
          <p:cNvSpPr txBox="1"/>
          <p:nvPr/>
        </p:nvSpPr>
        <p:spPr>
          <a:xfrm>
            <a:off x="7819410" y="1434649"/>
            <a:ext cx="550022" cy="1974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1283" b="1" spc="3" dirty="0">
                <a:solidFill>
                  <a:srgbClr val="0A4749"/>
                </a:solidFill>
                <a:latin typeface="Segoe UI"/>
                <a:cs typeface="Segoe UI"/>
              </a:rPr>
              <a:t>Results</a:t>
            </a:r>
            <a:endParaRPr sz="1283">
              <a:latin typeface="Segoe UI"/>
              <a:cs typeface="Segoe UI"/>
            </a:endParaRPr>
          </a:p>
        </p:txBody>
      </p:sp>
      <p:sp>
        <p:nvSpPr>
          <p:cNvPr id="65" name="text 1"/>
          <p:cNvSpPr txBox="1"/>
          <p:nvPr/>
        </p:nvSpPr>
        <p:spPr>
          <a:xfrm>
            <a:off x="7819410" y="1761958"/>
            <a:ext cx="2696700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ChatGPT-4 achieved a </a:t>
            </a:r>
            <a:r>
              <a:rPr sz="946" b="1" spc="3" dirty="0">
                <a:solidFill>
                  <a:srgbClr val="0A4749"/>
                </a:solidFill>
                <a:latin typeface="Segoe UI"/>
                <a:cs typeface="Segoe UI"/>
              </a:rPr>
              <a:t>Cronbach’s alpha value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6" name="text 1"/>
          <p:cNvSpPr txBox="1"/>
          <p:nvPr/>
        </p:nvSpPr>
        <p:spPr>
          <a:xfrm>
            <a:off x="8002820" y="1878040"/>
            <a:ext cx="2465098" cy="291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b="1" spc="3" dirty="0">
                <a:solidFill>
                  <a:srgbClr val="0A4749"/>
                </a:solidFill>
                <a:latin typeface="Segoe UI"/>
                <a:cs typeface="Segoe UI"/>
              </a:rPr>
              <a:t>of 0.73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, indicating an </a:t>
            </a:r>
            <a:r>
              <a:rPr sz="946" b="1" spc="3" dirty="0">
                <a:solidFill>
                  <a:srgbClr val="0A4749"/>
                </a:solidFill>
                <a:latin typeface="Segoe UI"/>
                <a:cs typeface="Segoe UI"/>
              </a:rPr>
              <a:t>acceptable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 consistency</a:t>
            </a:r>
            <a:endParaRPr sz="930">
              <a:latin typeface="Segoe UI"/>
              <a:cs typeface="Segoe UI"/>
            </a:endParaRPr>
          </a:p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as a first line advisory tool in managing ENT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7" name="text 1"/>
          <p:cNvSpPr txBox="1"/>
          <p:nvPr/>
        </p:nvSpPr>
        <p:spPr>
          <a:xfrm>
            <a:off x="7819410" y="2241682"/>
            <a:ext cx="1488356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b="1" spc="3" dirty="0">
                <a:solidFill>
                  <a:srgbClr val="0A4749"/>
                </a:solidFill>
                <a:latin typeface="Segoe UI"/>
                <a:cs typeface="Segoe UI"/>
              </a:rPr>
              <a:t>Accuracy variance: 0.92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8" name="text 1"/>
          <p:cNvSpPr txBox="1"/>
          <p:nvPr/>
        </p:nvSpPr>
        <p:spPr>
          <a:xfrm>
            <a:off x="7966162" y="2379038"/>
            <a:ext cx="2544799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Indicates a number of scores rating accuracy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69" name="text 1"/>
          <p:cNvSpPr txBox="1"/>
          <p:nvPr/>
        </p:nvSpPr>
        <p:spPr>
          <a:xfrm>
            <a:off x="8149531" y="2492256"/>
            <a:ext cx="1463927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deviate from average value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0" name="text 1"/>
          <p:cNvSpPr txBox="1"/>
          <p:nvPr/>
        </p:nvSpPr>
        <p:spPr>
          <a:xfrm>
            <a:off x="7819410" y="2629722"/>
            <a:ext cx="1772024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b="1" spc="3" dirty="0">
                <a:solidFill>
                  <a:srgbClr val="0A4749"/>
                </a:solidFill>
                <a:latin typeface="Segoe UI"/>
                <a:cs typeface="Segoe UI"/>
              </a:rPr>
              <a:t>Completeness variance: 0.43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1" name="text 1"/>
          <p:cNvSpPr txBox="1"/>
          <p:nvPr/>
        </p:nvSpPr>
        <p:spPr>
          <a:xfrm>
            <a:off x="7966162" y="2767077"/>
            <a:ext cx="2195024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Largely consistent results but variance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2" name="text 1"/>
          <p:cNvSpPr txBox="1"/>
          <p:nvPr/>
        </p:nvSpPr>
        <p:spPr>
          <a:xfrm>
            <a:off x="8149531" y="2880336"/>
            <a:ext cx="1883785" cy="291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indicates some outliers which skew</a:t>
            </a:r>
            <a:endParaRPr sz="930">
              <a:latin typeface="Segoe UI"/>
              <a:cs typeface="Segoe UI"/>
            </a:endParaRPr>
          </a:p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consistency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3" name="text 1"/>
          <p:cNvSpPr txBox="1"/>
          <p:nvPr/>
        </p:nvSpPr>
        <p:spPr>
          <a:xfrm>
            <a:off x="7819411" y="3133733"/>
            <a:ext cx="1551259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b="1" spc="3" dirty="0">
                <a:solidFill>
                  <a:srgbClr val="0A4749"/>
                </a:solidFill>
                <a:latin typeface="Segoe UI"/>
                <a:cs typeface="Segoe UI"/>
              </a:rPr>
              <a:t>Relevance variance: 0.19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4" name="text 1"/>
          <p:cNvSpPr txBox="1"/>
          <p:nvPr/>
        </p:nvSpPr>
        <p:spPr>
          <a:xfrm>
            <a:off x="7966162" y="3271431"/>
            <a:ext cx="2572435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Indicating high consistency in responses. The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5" name="text 1"/>
          <p:cNvSpPr txBox="1"/>
          <p:nvPr/>
        </p:nvSpPr>
        <p:spPr>
          <a:xfrm>
            <a:off x="8149531" y="3384458"/>
            <a:ext cx="2330446" cy="291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scores for rating relevance were high for all</a:t>
            </a:r>
            <a:endParaRPr sz="930">
              <a:latin typeface="Segoe UI"/>
              <a:cs typeface="Segoe UI"/>
            </a:endParaRPr>
          </a:p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vignettes.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6" name="text 1"/>
          <p:cNvSpPr txBox="1"/>
          <p:nvPr/>
        </p:nvSpPr>
        <p:spPr>
          <a:xfrm>
            <a:off x="7819410" y="3635032"/>
            <a:ext cx="2403030" cy="14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Arial"/>
                <a:cs typeface="Arial"/>
              </a:rPr>
              <a:t>•   </a:t>
            </a:r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Thyroid haematoma and foreign body ear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77" name="text 1"/>
          <p:cNvSpPr txBox="1"/>
          <p:nvPr/>
        </p:nvSpPr>
        <p:spPr>
          <a:xfrm>
            <a:off x="8002820" y="3748100"/>
            <a:ext cx="2553648" cy="291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vignettes achieved the lowest performing areas</a:t>
            </a:r>
            <a:endParaRPr sz="930">
              <a:latin typeface="Segoe UI"/>
              <a:cs typeface="Segoe UI"/>
            </a:endParaRPr>
          </a:p>
          <a:p>
            <a:r>
              <a:rPr sz="946" spc="3" dirty="0">
                <a:solidFill>
                  <a:srgbClr val="0A4749"/>
                </a:solidFill>
                <a:latin typeface="Segoe UI"/>
                <a:cs typeface="Segoe UI"/>
              </a:rPr>
              <a:t>across all criteria assessed</a:t>
            </a:r>
            <a:endParaRPr sz="93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51924" y="1273152"/>
            <a:ext cx="3074099" cy="2807925"/>
          </a:xfrm>
          <a:custGeom>
            <a:avLst/>
            <a:gdLst/>
            <a:ahLst/>
            <a:cxnLst/>
            <a:rect l="l" t="t" r="r" b="b"/>
            <a:pathLst>
              <a:path w="9585212" h="8755265">
                <a:moveTo>
                  <a:pt x="34932" y="8720335"/>
                </a:moveTo>
                <a:lnTo>
                  <a:pt x="34932" y="1482479"/>
                </a:lnTo>
                <a:lnTo>
                  <a:pt x="42406" y="1334475"/>
                </a:lnTo>
                <a:lnTo>
                  <a:pt x="64346" y="1190746"/>
                </a:lnTo>
                <a:lnTo>
                  <a:pt x="148708" y="919025"/>
                </a:lnTo>
                <a:lnTo>
                  <a:pt x="282194" y="673138"/>
                </a:lnTo>
                <a:lnTo>
                  <a:pt x="458984" y="458906"/>
                </a:lnTo>
                <a:lnTo>
                  <a:pt x="673254" y="282148"/>
                </a:lnTo>
                <a:lnTo>
                  <a:pt x="919184" y="148686"/>
                </a:lnTo>
                <a:lnTo>
                  <a:pt x="1190950" y="64341"/>
                </a:lnTo>
                <a:lnTo>
                  <a:pt x="1334702" y="42405"/>
                </a:lnTo>
                <a:lnTo>
                  <a:pt x="1482732" y="34932"/>
                </a:lnTo>
                <a:lnTo>
                  <a:pt x="8102482" y="34932"/>
                </a:lnTo>
                <a:lnTo>
                  <a:pt x="9550282" y="1482479"/>
                </a:lnTo>
                <a:lnTo>
                  <a:pt x="9550282" y="8720335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3" name="object 13"/>
          <p:cNvSpPr/>
          <p:nvPr/>
        </p:nvSpPr>
        <p:spPr>
          <a:xfrm>
            <a:off x="3036098" y="6153930"/>
            <a:ext cx="7922007" cy="22406"/>
          </a:xfrm>
          <a:custGeom>
            <a:avLst/>
            <a:gdLst/>
            <a:ahLst/>
            <a:cxnLst/>
            <a:rect l="l" t="t" r="r" b="b"/>
            <a:pathLst>
              <a:path w="24701259" h="69862">
                <a:moveTo>
                  <a:pt x="34931" y="34932"/>
                </a:moveTo>
                <a:lnTo>
                  <a:pt x="24666329" y="34932"/>
                </a:lnTo>
                <a:close/>
              </a:path>
            </a:pathLst>
          </a:custGeom>
          <a:ln w="69861">
            <a:solidFill>
              <a:srgbClr val="0A47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78" name="text 1"/>
          <p:cNvSpPr txBox="1"/>
          <p:nvPr/>
        </p:nvSpPr>
        <p:spPr>
          <a:xfrm>
            <a:off x="3176335" y="6251661"/>
            <a:ext cx="508794" cy="1184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770" b="1" spc="3" dirty="0">
                <a:solidFill>
                  <a:srgbClr val="0A4749"/>
                </a:solidFill>
                <a:latin typeface="Segoe UI"/>
                <a:cs typeface="Segoe UI"/>
              </a:rPr>
              <a:t>References</a:t>
            </a:r>
            <a:endParaRPr sz="770">
              <a:latin typeface="Segoe UI"/>
              <a:cs typeface="Segoe UI"/>
            </a:endParaRPr>
          </a:p>
        </p:txBody>
      </p:sp>
      <p:sp>
        <p:nvSpPr>
          <p:cNvPr id="79" name="text 1"/>
          <p:cNvSpPr txBox="1"/>
          <p:nvPr/>
        </p:nvSpPr>
        <p:spPr>
          <a:xfrm>
            <a:off x="3176335" y="6439803"/>
            <a:ext cx="1273810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Segoe UI"/>
                <a:cs typeface="Segoe UI"/>
              </a:rPr>
              <a:t>ENT UK. Available from</a:t>
            </a:r>
            <a:r>
              <a:rPr sz="577" spc="3" dirty="0">
                <a:latin typeface="Arial"/>
                <a:cs typeface="Arial"/>
              </a:rPr>
              <a:t> </a:t>
            </a:r>
            <a:r>
              <a:rPr sz="577" spc="3" dirty="0">
                <a:latin typeface="Segoe UI"/>
                <a:cs typeface="Segoe UI"/>
              </a:rPr>
              <a:t>www.entuk.org</a:t>
            </a:r>
            <a:endParaRPr sz="577">
              <a:latin typeface="Segoe UI"/>
              <a:cs typeface="Segoe UI"/>
            </a:endParaRPr>
          </a:p>
        </p:txBody>
      </p:sp>
      <p:sp>
        <p:nvSpPr>
          <p:cNvPr id="80" name="text 1"/>
          <p:cNvSpPr txBox="1"/>
          <p:nvPr/>
        </p:nvSpPr>
        <p:spPr>
          <a:xfrm>
            <a:off x="9420730" y="6351480"/>
            <a:ext cx="580287" cy="568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69" spc="3" dirty="0">
                <a:solidFill>
                  <a:srgbClr val="E86E78"/>
                </a:solidFill>
                <a:latin typeface="Segoe UI"/>
                <a:cs typeface="Segoe UI"/>
              </a:rPr>
              <a:t>hannahkayecoyle23@rcsi.ie</a:t>
            </a:r>
            <a:endParaRPr sz="353">
              <a:latin typeface="Segoe UI"/>
              <a:cs typeface="Segoe UI"/>
            </a:endParaRPr>
          </a:p>
        </p:txBody>
      </p:sp>
      <p:pic>
        <p:nvPicPr>
          <p:cNvPr id="8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61" y="6337681"/>
            <a:ext cx="82481" cy="85521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63" y="241304"/>
            <a:ext cx="1499901" cy="357353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1" y="3057354"/>
            <a:ext cx="1958119" cy="127975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011896" y="4668959"/>
            <a:ext cx="2161487" cy="128892"/>
          </a:xfrm>
          <a:custGeom>
            <a:avLst/>
            <a:gdLst/>
            <a:ahLst/>
            <a:cxnLst/>
            <a:rect l="l" t="t" r="r" b="b"/>
            <a:pathLst>
              <a:path w="6739636" h="401892">
                <a:moveTo>
                  <a:pt x="0" y="401892"/>
                </a:moveTo>
                <a:lnTo>
                  <a:pt x="6739636" y="401892"/>
                </a:lnTo>
                <a:lnTo>
                  <a:pt x="673963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5" name="object 15"/>
          <p:cNvSpPr/>
          <p:nvPr/>
        </p:nvSpPr>
        <p:spPr>
          <a:xfrm>
            <a:off x="5011897" y="4797850"/>
            <a:ext cx="1080744" cy="117304"/>
          </a:xfrm>
          <a:custGeom>
            <a:avLst/>
            <a:gdLst/>
            <a:ahLst/>
            <a:cxnLst/>
            <a:rect l="l" t="t" r="r" b="b"/>
            <a:pathLst>
              <a:path w="3369819" h="365760">
                <a:moveTo>
                  <a:pt x="0" y="365760"/>
                </a:moveTo>
                <a:lnTo>
                  <a:pt x="3369819" y="365760"/>
                </a:lnTo>
                <a:lnTo>
                  <a:pt x="3369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6" name="object 16"/>
          <p:cNvSpPr/>
          <p:nvPr/>
        </p:nvSpPr>
        <p:spPr>
          <a:xfrm>
            <a:off x="6092681" y="4797850"/>
            <a:ext cx="1080743" cy="117304"/>
          </a:xfrm>
          <a:custGeom>
            <a:avLst/>
            <a:gdLst/>
            <a:ahLst/>
            <a:cxnLst/>
            <a:rect l="l" t="t" r="r" b="b"/>
            <a:pathLst>
              <a:path w="3369818" h="365760">
                <a:moveTo>
                  <a:pt x="0" y="365760"/>
                </a:moveTo>
                <a:lnTo>
                  <a:pt x="3369818" y="365760"/>
                </a:lnTo>
                <a:lnTo>
                  <a:pt x="33698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7" name="object 17"/>
          <p:cNvSpPr/>
          <p:nvPr/>
        </p:nvSpPr>
        <p:spPr>
          <a:xfrm>
            <a:off x="5011897" y="4915154"/>
            <a:ext cx="1080744" cy="117304"/>
          </a:xfrm>
          <a:custGeom>
            <a:avLst/>
            <a:gdLst/>
            <a:ahLst/>
            <a:cxnLst/>
            <a:rect l="l" t="t" r="r" b="b"/>
            <a:pathLst>
              <a:path w="3369819" h="365760">
                <a:moveTo>
                  <a:pt x="0" y="365760"/>
                </a:moveTo>
                <a:lnTo>
                  <a:pt x="3369819" y="365760"/>
                </a:lnTo>
                <a:lnTo>
                  <a:pt x="3369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8" name="object 18"/>
          <p:cNvSpPr/>
          <p:nvPr/>
        </p:nvSpPr>
        <p:spPr>
          <a:xfrm>
            <a:off x="6092681" y="4915154"/>
            <a:ext cx="1080743" cy="117304"/>
          </a:xfrm>
          <a:custGeom>
            <a:avLst/>
            <a:gdLst/>
            <a:ahLst/>
            <a:cxnLst/>
            <a:rect l="l" t="t" r="r" b="b"/>
            <a:pathLst>
              <a:path w="3369818" h="365760">
                <a:moveTo>
                  <a:pt x="0" y="365760"/>
                </a:moveTo>
                <a:lnTo>
                  <a:pt x="3369818" y="365760"/>
                </a:lnTo>
                <a:lnTo>
                  <a:pt x="33698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19" name="object 19"/>
          <p:cNvSpPr/>
          <p:nvPr/>
        </p:nvSpPr>
        <p:spPr>
          <a:xfrm>
            <a:off x="5011897" y="5032458"/>
            <a:ext cx="1080744" cy="205282"/>
          </a:xfrm>
          <a:custGeom>
            <a:avLst/>
            <a:gdLst/>
            <a:ahLst/>
            <a:cxnLst/>
            <a:rect l="l" t="t" r="r" b="b"/>
            <a:pathLst>
              <a:path w="3369819" h="640080">
                <a:moveTo>
                  <a:pt x="0" y="640080"/>
                </a:moveTo>
                <a:lnTo>
                  <a:pt x="3369819" y="640080"/>
                </a:lnTo>
                <a:lnTo>
                  <a:pt x="3369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0" name="object 20"/>
          <p:cNvSpPr/>
          <p:nvPr/>
        </p:nvSpPr>
        <p:spPr>
          <a:xfrm>
            <a:off x="6092681" y="5032458"/>
            <a:ext cx="1080743" cy="205282"/>
          </a:xfrm>
          <a:custGeom>
            <a:avLst/>
            <a:gdLst/>
            <a:ahLst/>
            <a:cxnLst/>
            <a:rect l="l" t="t" r="r" b="b"/>
            <a:pathLst>
              <a:path w="3369818" h="640080">
                <a:moveTo>
                  <a:pt x="0" y="640080"/>
                </a:moveTo>
                <a:lnTo>
                  <a:pt x="3369818" y="640080"/>
                </a:lnTo>
                <a:lnTo>
                  <a:pt x="33698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1" name="object 21"/>
          <p:cNvSpPr/>
          <p:nvPr/>
        </p:nvSpPr>
        <p:spPr>
          <a:xfrm>
            <a:off x="5011897" y="5237740"/>
            <a:ext cx="1080744" cy="117304"/>
          </a:xfrm>
          <a:custGeom>
            <a:avLst/>
            <a:gdLst/>
            <a:ahLst/>
            <a:cxnLst/>
            <a:rect l="l" t="t" r="r" b="b"/>
            <a:pathLst>
              <a:path w="3369819" h="365760">
                <a:moveTo>
                  <a:pt x="0" y="365760"/>
                </a:moveTo>
                <a:lnTo>
                  <a:pt x="3369819" y="365760"/>
                </a:lnTo>
                <a:lnTo>
                  <a:pt x="3369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2" name="object 22"/>
          <p:cNvSpPr/>
          <p:nvPr/>
        </p:nvSpPr>
        <p:spPr>
          <a:xfrm>
            <a:off x="6092681" y="5237740"/>
            <a:ext cx="1080743" cy="117304"/>
          </a:xfrm>
          <a:custGeom>
            <a:avLst/>
            <a:gdLst/>
            <a:ahLst/>
            <a:cxnLst/>
            <a:rect l="l" t="t" r="r" b="b"/>
            <a:pathLst>
              <a:path w="3369818" h="365760">
                <a:moveTo>
                  <a:pt x="0" y="365760"/>
                </a:moveTo>
                <a:lnTo>
                  <a:pt x="3369818" y="365760"/>
                </a:lnTo>
                <a:lnTo>
                  <a:pt x="33698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3" name="object 23"/>
          <p:cNvSpPr/>
          <p:nvPr/>
        </p:nvSpPr>
        <p:spPr>
          <a:xfrm>
            <a:off x="5011897" y="5355065"/>
            <a:ext cx="1080744" cy="176668"/>
          </a:xfrm>
          <a:custGeom>
            <a:avLst/>
            <a:gdLst/>
            <a:ahLst/>
            <a:cxnLst/>
            <a:rect l="l" t="t" r="r" b="b"/>
            <a:pathLst>
              <a:path w="3369819" h="550862">
                <a:moveTo>
                  <a:pt x="0" y="550862"/>
                </a:moveTo>
                <a:lnTo>
                  <a:pt x="3369819" y="550862"/>
                </a:lnTo>
                <a:lnTo>
                  <a:pt x="3369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4" name="object 24"/>
          <p:cNvSpPr/>
          <p:nvPr/>
        </p:nvSpPr>
        <p:spPr>
          <a:xfrm>
            <a:off x="6092681" y="5355065"/>
            <a:ext cx="1080743" cy="176668"/>
          </a:xfrm>
          <a:custGeom>
            <a:avLst/>
            <a:gdLst/>
            <a:ahLst/>
            <a:cxnLst/>
            <a:rect l="l" t="t" r="r" b="b"/>
            <a:pathLst>
              <a:path w="3369818" h="550862">
                <a:moveTo>
                  <a:pt x="0" y="550862"/>
                </a:moveTo>
                <a:lnTo>
                  <a:pt x="3369818" y="550862"/>
                </a:lnTo>
                <a:lnTo>
                  <a:pt x="33698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5" name="object 25"/>
          <p:cNvSpPr/>
          <p:nvPr/>
        </p:nvSpPr>
        <p:spPr>
          <a:xfrm>
            <a:off x="5009860" y="4795814"/>
            <a:ext cx="2165601" cy="4074"/>
          </a:xfrm>
          <a:custGeom>
            <a:avLst/>
            <a:gdLst/>
            <a:ahLst/>
            <a:cxnLst/>
            <a:rect l="l" t="t" r="r" b="b"/>
            <a:pathLst>
              <a:path w="6752465" h="12703">
                <a:moveTo>
                  <a:pt x="6351" y="6351"/>
                </a:moveTo>
                <a:lnTo>
                  <a:pt x="6746115" y="6351"/>
                </a:lnTo>
                <a:close/>
              </a:path>
            </a:pathLst>
          </a:custGeom>
          <a:ln w="12702">
            <a:solidFill>
              <a:srgbClr val="9D90A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6" name="object 26"/>
          <p:cNvSpPr/>
          <p:nvPr/>
        </p:nvSpPr>
        <p:spPr>
          <a:xfrm>
            <a:off x="5009860" y="4666942"/>
            <a:ext cx="2165601" cy="4074"/>
          </a:xfrm>
          <a:custGeom>
            <a:avLst/>
            <a:gdLst/>
            <a:ahLst/>
            <a:cxnLst/>
            <a:rect l="l" t="t" r="r" b="b"/>
            <a:pathLst>
              <a:path w="6752465" h="12704">
                <a:moveTo>
                  <a:pt x="6351" y="6352"/>
                </a:moveTo>
                <a:lnTo>
                  <a:pt x="6746115" y="6352"/>
                </a:lnTo>
                <a:close/>
              </a:path>
            </a:pathLst>
          </a:custGeom>
          <a:ln w="12702">
            <a:solidFill>
              <a:srgbClr val="9D90A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27" name="object 27"/>
          <p:cNvSpPr/>
          <p:nvPr/>
        </p:nvSpPr>
        <p:spPr>
          <a:xfrm>
            <a:off x="5009860" y="5529696"/>
            <a:ext cx="2165601" cy="4074"/>
          </a:xfrm>
          <a:custGeom>
            <a:avLst/>
            <a:gdLst/>
            <a:ahLst/>
            <a:cxnLst/>
            <a:rect l="l" t="t" r="r" b="b"/>
            <a:pathLst>
              <a:path w="6752465" h="12702">
                <a:moveTo>
                  <a:pt x="6351" y="6350"/>
                </a:moveTo>
                <a:lnTo>
                  <a:pt x="6746115" y="6350"/>
                </a:lnTo>
                <a:close/>
              </a:path>
            </a:pathLst>
          </a:custGeom>
          <a:ln w="12702">
            <a:solidFill>
              <a:srgbClr val="9D90A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577"/>
          </a:p>
        </p:txBody>
      </p:sp>
      <p:sp>
        <p:nvSpPr>
          <p:cNvPr id="84" name="text 1"/>
          <p:cNvSpPr txBox="1"/>
          <p:nvPr/>
        </p:nvSpPr>
        <p:spPr>
          <a:xfrm>
            <a:off x="5042485" y="4676180"/>
            <a:ext cx="198644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b="1" spc="3" dirty="0">
                <a:solidFill>
                  <a:srgbClr val="0A4749"/>
                </a:solidFill>
                <a:latin typeface="Segoe UI"/>
                <a:cs typeface="Segoe UI"/>
              </a:rPr>
              <a:t>Vignettes provided to ChatGPT-4: “My patient has _____”</a:t>
            </a:r>
            <a:endParaRPr sz="577">
              <a:latin typeface="Segoe UI"/>
              <a:cs typeface="Segoe UI"/>
            </a:endParaRPr>
          </a:p>
        </p:txBody>
      </p:sp>
      <p:sp>
        <p:nvSpPr>
          <p:cNvPr id="85" name="text 1"/>
          <p:cNvSpPr txBox="1"/>
          <p:nvPr/>
        </p:nvSpPr>
        <p:spPr>
          <a:xfrm>
            <a:off x="5042485" y="4807096"/>
            <a:ext cx="300019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Epistaxis</a:t>
            </a:r>
            <a:endParaRPr sz="577">
              <a:latin typeface="Arial"/>
              <a:cs typeface="Arial"/>
            </a:endParaRPr>
          </a:p>
        </p:txBody>
      </p:sp>
      <p:sp>
        <p:nvSpPr>
          <p:cNvPr id="86" name="text 1"/>
          <p:cNvSpPr txBox="1"/>
          <p:nvPr/>
        </p:nvSpPr>
        <p:spPr>
          <a:xfrm>
            <a:off x="6123595" y="4807096"/>
            <a:ext cx="656526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Nasal bone fracture</a:t>
            </a:r>
            <a:endParaRPr sz="577">
              <a:latin typeface="Arial"/>
              <a:cs typeface="Arial"/>
            </a:endParaRPr>
          </a:p>
        </p:txBody>
      </p:sp>
      <p:sp>
        <p:nvSpPr>
          <p:cNvPr id="87" name="text 1"/>
          <p:cNvSpPr txBox="1"/>
          <p:nvPr/>
        </p:nvSpPr>
        <p:spPr>
          <a:xfrm>
            <a:off x="5042485" y="4924297"/>
            <a:ext cx="56759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Acute mastoiditis</a:t>
            </a:r>
            <a:endParaRPr sz="577">
              <a:latin typeface="Arial"/>
              <a:cs typeface="Arial"/>
            </a:endParaRPr>
          </a:p>
        </p:txBody>
      </p:sp>
      <p:sp>
        <p:nvSpPr>
          <p:cNvPr id="88" name="text 1"/>
          <p:cNvSpPr txBox="1"/>
          <p:nvPr/>
        </p:nvSpPr>
        <p:spPr>
          <a:xfrm>
            <a:off x="6123595" y="4924297"/>
            <a:ext cx="233141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Quinsy</a:t>
            </a:r>
            <a:endParaRPr sz="577">
              <a:latin typeface="Arial"/>
              <a:cs typeface="Arial"/>
            </a:endParaRPr>
          </a:p>
        </p:txBody>
      </p:sp>
      <p:sp>
        <p:nvSpPr>
          <p:cNvPr id="89" name="text 1"/>
          <p:cNvSpPr txBox="1"/>
          <p:nvPr/>
        </p:nvSpPr>
        <p:spPr>
          <a:xfrm>
            <a:off x="5042485" y="5041827"/>
            <a:ext cx="603242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Arial"/>
                <a:cs typeface="Arial"/>
              </a:rPr>
              <a:t>Nasal foreign body</a:t>
            </a:r>
            <a:endParaRPr sz="545">
              <a:latin typeface="Arial"/>
              <a:cs typeface="Arial"/>
            </a:endParaRPr>
          </a:p>
        </p:txBody>
      </p:sp>
      <p:sp>
        <p:nvSpPr>
          <p:cNvPr id="90" name="text 1"/>
          <p:cNvSpPr txBox="1"/>
          <p:nvPr/>
        </p:nvSpPr>
        <p:spPr>
          <a:xfrm>
            <a:off x="6123595" y="5041826"/>
            <a:ext cx="969368" cy="1746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Arial"/>
                <a:cs typeface="Arial"/>
              </a:rPr>
              <a:t>Sudden sensorineural hearing</a:t>
            </a:r>
            <a:endParaRPr sz="545">
              <a:latin typeface="Arial"/>
              <a:cs typeface="Arial"/>
            </a:endParaRPr>
          </a:p>
          <a:p>
            <a:r>
              <a:rPr sz="577" spc="3" dirty="0">
                <a:latin typeface="Arial"/>
                <a:cs typeface="Arial"/>
              </a:rPr>
              <a:t>loss</a:t>
            </a:r>
            <a:endParaRPr sz="577">
              <a:latin typeface="Arial"/>
              <a:cs typeface="Arial"/>
            </a:endParaRPr>
          </a:p>
        </p:txBody>
      </p:sp>
      <p:sp>
        <p:nvSpPr>
          <p:cNvPr id="91" name="text 1"/>
          <p:cNvSpPr txBox="1"/>
          <p:nvPr/>
        </p:nvSpPr>
        <p:spPr>
          <a:xfrm>
            <a:off x="5042485" y="5247108"/>
            <a:ext cx="528734" cy="829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39" spc="3" dirty="0">
                <a:latin typeface="Arial"/>
                <a:cs typeface="Arial"/>
              </a:rPr>
              <a:t>Foreign body ear</a:t>
            </a:r>
            <a:endParaRPr sz="513">
              <a:latin typeface="Arial"/>
              <a:cs typeface="Arial"/>
            </a:endParaRPr>
          </a:p>
        </p:txBody>
      </p:sp>
      <p:sp>
        <p:nvSpPr>
          <p:cNvPr id="92" name="text 1"/>
          <p:cNvSpPr txBox="1"/>
          <p:nvPr/>
        </p:nvSpPr>
        <p:spPr>
          <a:xfrm>
            <a:off x="6123595" y="5247108"/>
            <a:ext cx="56316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Paediatric stridor</a:t>
            </a:r>
            <a:endParaRPr sz="577">
              <a:latin typeface="Arial"/>
              <a:cs typeface="Arial"/>
            </a:endParaRPr>
          </a:p>
        </p:txBody>
      </p:sp>
      <p:sp>
        <p:nvSpPr>
          <p:cNvPr id="93" name="text 1"/>
          <p:cNvSpPr txBox="1"/>
          <p:nvPr/>
        </p:nvSpPr>
        <p:spPr>
          <a:xfrm>
            <a:off x="5042485" y="5364494"/>
            <a:ext cx="642933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58" spc="3" dirty="0">
                <a:latin typeface="Arial"/>
                <a:cs typeface="Arial"/>
              </a:rPr>
              <a:t>Thyroid haematoma</a:t>
            </a:r>
            <a:endParaRPr sz="545">
              <a:latin typeface="Arial"/>
              <a:cs typeface="Arial"/>
            </a:endParaRPr>
          </a:p>
        </p:txBody>
      </p:sp>
      <p:sp>
        <p:nvSpPr>
          <p:cNvPr id="94" name="text 1"/>
          <p:cNvSpPr txBox="1"/>
          <p:nvPr/>
        </p:nvSpPr>
        <p:spPr>
          <a:xfrm>
            <a:off x="6123595" y="5364493"/>
            <a:ext cx="631327" cy="888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577" spc="3" dirty="0">
                <a:latin typeface="Arial"/>
                <a:cs typeface="Arial"/>
              </a:rPr>
              <a:t>Septal haematoma</a:t>
            </a:r>
            <a:endParaRPr sz="577">
              <a:latin typeface="Arial"/>
              <a:cs typeface="Arial"/>
            </a:endParaRPr>
          </a:p>
        </p:txBody>
      </p:sp>
      <p:sp>
        <p:nvSpPr>
          <p:cNvPr id="95" name="text 1"/>
          <p:cNvSpPr txBox="1"/>
          <p:nvPr/>
        </p:nvSpPr>
        <p:spPr>
          <a:xfrm>
            <a:off x="5146796" y="4374540"/>
            <a:ext cx="1889492" cy="503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27" i="1" spc="3" dirty="0">
                <a:solidFill>
                  <a:srgbClr val="E86E78"/>
                </a:solidFill>
                <a:latin typeface="Segoe UI"/>
                <a:cs typeface="Segoe UI"/>
              </a:rPr>
              <a:t>Table: Distribution of responses to vignette based on Likert Scale for information provided by Chat-GPT</a:t>
            </a:r>
            <a:endParaRPr sz="321">
              <a:latin typeface="Segoe UI"/>
              <a:cs typeface="Segoe UI"/>
            </a:endParaRPr>
          </a:p>
        </p:txBody>
      </p:sp>
      <p:sp>
        <p:nvSpPr>
          <p:cNvPr id="96" name="text 1"/>
          <p:cNvSpPr txBox="1"/>
          <p:nvPr/>
        </p:nvSpPr>
        <p:spPr>
          <a:xfrm>
            <a:off x="5146796" y="4423417"/>
            <a:ext cx="1026628" cy="487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17" i="1" spc="3" dirty="0">
                <a:solidFill>
                  <a:srgbClr val="E86E78"/>
                </a:solidFill>
                <a:latin typeface="Segoe UI"/>
                <a:cs typeface="Segoe UI"/>
              </a:rPr>
              <a:t>when assessed for accuracy, relevance and completeness..</a:t>
            </a:r>
            <a:endParaRPr sz="289">
              <a:latin typeface="Segoe UI"/>
              <a:cs typeface="Segoe UI"/>
            </a:endParaRPr>
          </a:p>
        </p:txBody>
      </p:sp>
      <p:sp>
        <p:nvSpPr>
          <p:cNvPr id="97" name="text 1"/>
          <p:cNvSpPr txBox="1"/>
          <p:nvPr/>
        </p:nvSpPr>
        <p:spPr>
          <a:xfrm>
            <a:off x="5146796" y="4475239"/>
            <a:ext cx="1682448" cy="503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sz="327" i="1" spc="3" dirty="0">
                <a:solidFill>
                  <a:srgbClr val="E86E78"/>
                </a:solidFill>
                <a:latin typeface="Segoe UI"/>
                <a:cs typeface="Segoe UI"/>
              </a:rPr>
              <a:t>5 strongly agree, 4 agree, 3 neutral, 2 disagree, 1 strongly disagree with responses provided.</a:t>
            </a:r>
            <a:endParaRPr sz="321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8F16-5B93-671E-0E4A-84208683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4964625-255E-2C24-0BBF-07A6445E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4" y="365125"/>
            <a:ext cx="8019657" cy="132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03CA8-E6DC-C569-1FC7-E752C78EBDA4}"/>
              </a:ext>
            </a:extLst>
          </p:cNvPr>
          <p:cNvSpPr txBox="1"/>
          <p:nvPr/>
        </p:nvSpPr>
        <p:spPr>
          <a:xfrm>
            <a:off x="2780145" y="3011055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50"/>
                </a:solidFill>
              </a:rPr>
              <a:t>Poster Presentation</a:t>
            </a:r>
          </a:p>
          <a:p>
            <a:pPr algn="ctr"/>
            <a:r>
              <a:rPr lang="en-GB" sz="4800" b="1" dirty="0">
                <a:solidFill>
                  <a:srgbClr val="00B050"/>
                </a:solidFill>
              </a:rPr>
              <a:t>IOS Conference Belfast </a:t>
            </a:r>
            <a:endParaRPr lang="en-IE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60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6924</Words>
  <Application>Microsoft Office PowerPoint</Application>
  <PresentationFormat>Widescreen</PresentationFormat>
  <Paragraphs>1224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Microsoft Sans Serif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Odilon Hunt</dc:creator>
  <cp:lastModifiedBy>karen walsh</cp:lastModifiedBy>
  <cp:revision>7</cp:revision>
  <dcterms:created xsi:type="dcterms:W3CDTF">2023-10-13T06:48:01Z</dcterms:created>
  <dcterms:modified xsi:type="dcterms:W3CDTF">2024-10-09T12:20:02Z</dcterms:modified>
</cp:coreProperties>
</file>